
<file path=[Content_Types].xml><?xml version="1.0" encoding="utf-8"?>
<Types xmlns="http://schemas.openxmlformats.org/package/2006/content-types">
  <Default Extension="jpeg" ContentType="image/jpe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tiff" ContentType="image/tiff"/>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64" r:id="rId3"/>
    <p:sldId id="365" r:id="rId4"/>
    <p:sldId id="367" r:id="rId5"/>
    <p:sldId id="1004" r:id="rId6"/>
    <p:sldId id="915" r:id="rId8"/>
    <p:sldId id="916" r:id="rId9"/>
    <p:sldId id="917" r:id="rId10"/>
    <p:sldId id="918" r:id="rId11"/>
    <p:sldId id="919" r:id="rId12"/>
    <p:sldId id="920" r:id="rId13"/>
    <p:sldId id="921" r:id="rId14"/>
    <p:sldId id="929" r:id="rId15"/>
    <p:sldId id="1087" r:id="rId16"/>
    <p:sldId id="963" r:id="rId17"/>
    <p:sldId id="932" r:id="rId18"/>
    <p:sldId id="1000" r:id="rId19"/>
    <p:sldId id="1001" r:id="rId20"/>
    <p:sldId id="1052" r:id="rId21"/>
    <p:sldId id="1053" r:id="rId22"/>
    <p:sldId id="1054" r:id="rId23"/>
    <p:sldId id="1055" r:id="rId24"/>
    <p:sldId id="1056" r:id="rId25"/>
    <p:sldId id="964" r:id="rId26"/>
    <p:sldId id="995" r:id="rId27"/>
    <p:sldId id="998" r:id="rId28"/>
    <p:sldId id="999" r:id="rId29"/>
    <p:sldId id="1135" r:id="rId30"/>
    <p:sldId id="926" r:id="rId31"/>
    <p:sldId id="946" r:id="rId32"/>
    <p:sldId id="949" r:id="rId33"/>
    <p:sldId id="927" r:id="rId34"/>
    <p:sldId id="928" r:id="rId35"/>
    <p:sldId id="950" r:id="rId36"/>
    <p:sldId id="952" r:id="rId37"/>
    <p:sldId id="951" r:id="rId38"/>
    <p:sldId id="934" r:id="rId39"/>
    <p:sldId id="935" r:id="rId40"/>
    <p:sldId id="953" r:id="rId41"/>
    <p:sldId id="954" r:id="rId42"/>
    <p:sldId id="955" r:id="rId43"/>
    <p:sldId id="956" r:id="rId44"/>
    <p:sldId id="957" r:id="rId45"/>
    <p:sldId id="958" r:id="rId46"/>
    <p:sldId id="959" r:id="rId47"/>
    <p:sldId id="960" r:id="rId48"/>
    <p:sldId id="1126" r:id="rId49"/>
    <p:sldId id="1127" r:id="rId50"/>
    <p:sldId id="1128" r:id="rId51"/>
    <p:sldId id="1129" r:id="rId52"/>
    <p:sldId id="1130" r:id="rId53"/>
    <p:sldId id="1131" r:id="rId54"/>
    <p:sldId id="1132" r:id="rId55"/>
    <p:sldId id="1133" r:id="rId56"/>
    <p:sldId id="912" r:id="rId57"/>
    <p:sldId id="936" r:id="rId58"/>
    <p:sldId id="922" r:id="rId59"/>
    <p:sldId id="923" r:id="rId60"/>
    <p:sldId id="962" r:id="rId61"/>
    <p:sldId id="961" r:id="rId62"/>
  </p:sldIdLst>
  <p:sldSz cx="9721850" cy="6840855"/>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1pPr>
    <a:lvl2pPr marL="2571750" lvl="1" indent="-211455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2pPr>
    <a:lvl3pPr marL="5143500" lvl="2" indent="-42291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3pPr>
    <a:lvl4pPr marL="7715250" lvl="3" indent="-634365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4pPr>
    <a:lvl5pPr marL="10287000" lvl="4" indent="-84582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84582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84582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84582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8458200" algn="l" defTabSz="914400" rtl="0" eaLnBrk="1" fontAlgn="base" latinLnBrk="0" hangingPunct="1">
      <a:lnSpc>
        <a:spcPct val="100000"/>
      </a:lnSpc>
      <a:spcBef>
        <a:spcPct val="0"/>
      </a:spcBef>
      <a:spcAft>
        <a:spcPct val="0"/>
      </a:spcAft>
      <a:buFont typeface="Arial" panose="020B0604020202020204" pitchFamily="34" charset="0"/>
      <a:buNone/>
      <a:defRPr sz="800"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Musso" initials="C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FFF66"/>
    <a:srgbClr val="CC3300"/>
    <a:srgbClr val="336600"/>
    <a:srgbClr val="0099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84" d="100"/>
          <a:sy n="84" d="100"/>
        </p:scale>
        <p:origin x="-786" y="-84"/>
      </p:cViewPr>
      <p:guideLst>
        <p:guide orient="horz" pos="2491"/>
        <p:guide pos="3171"/>
      </p:guideLst>
    </p:cSldViewPr>
  </p:slideViewPr>
  <p:notesTextViewPr>
    <p:cViewPr>
      <p:scale>
        <a:sx n="100" d="100"/>
        <a:sy n="100" d="100"/>
      </p:scale>
      <p:origin x="0" y="0"/>
    </p:cViewPr>
  </p:notesTextViewPr>
  <p:gridSpacing cx="76318" cy="7631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[Pixel1&amp;2.xlsx]Sheet1!PivotTable1</c:name>
    <c:fmtId val="-1"/>
  </c:pivotSource>
  <c:chart>
    <c:autoTitleDeleted val="1"/>
    <c:plotArea>
      <c:layout/>
      <c:barChart>
        <c:barDir val="col"/>
        <c:grouping val="clustered"/>
        <c:varyColors val="0"/>
        <c:ser>
          <c:idx val="0"/>
          <c:order val="0"/>
          <c:tx>
            <c:strRef>
              <c:f>Sheet1!$B$3:$B$4</c:f>
              <c:strCache>
                <c:ptCount val="1"/>
                <c:pt idx="0">
                  <c:v>-76.99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Sheet1!$B$5:$B$58</c:f>
              <c:numCache>
                <c:formatCode>General</c:formatCode>
                <c:ptCount val="53"/>
                <c:pt idx="0">
                  <c:v>0.153647</c:v>
                </c:pt>
                <c:pt idx="1">
                  <c:v>0.161719</c:v>
                </c:pt>
                <c:pt idx="2">
                  <c:v>0.270518</c:v>
                </c:pt>
                <c:pt idx="3">
                  <c:v>0.171559</c:v>
                </c:pt>
                <c:pt idx="4">
                  <c:v>0.163652</c:v>
                </c:pt>
                <c:pt idx="5">
                  <c:v>0.265574</c:v>
                </c:pt>
                <c:pt idx="6">
                  <c:v>0.204434</c:v>
                </c:pt>
                <c:pt idx="7">
                  <c:v>0.385841</c:v>
                </c:pt>
                <c:pt idx="8">
                  <c:v>0.299294</c:v>
                </c:pt>
                <c:pt idx="9">
                  <c:v>0.355339</c:v>
                </c:pt>
                <c:pt idx="10">
                  <c:v>0.375797</c:v>
                </c:pt>
                <c:pt idx="11">
                  <c:v>0.343475</c:v>
                </c:pt>
                <c:pt idx="12">
                  <c:v>0.502516</c:v>
                </c:pt>
                <c:pt idx="13">
                  <c:v>0.4391</c:v>
                </c:pt>
                <c:pt idx="14">
                  <c:v>0.340743</c:v>
                </c:pt>
                <c:pt idx="15">
                  <c:v>0.243319</c:v>
                </c:pt>
                <c:pt idx="16">
                  <c:v>0.257944</c:v>
                </c:pt>
                <c:pt idx="17">
                  <c:v>0.187429</c:v>
                </c:pt>
                <c:pt idx="18">
                  <c:v>0.262671</c:v>
                </c:pt>
                <c:pt idx="19">
                  <c:v>0.338929</c:v>
                </c:pt>
                <c:pt idx="20">
                  <c:v>0.19805</c:v>
                </c:pt>
                <c:pt idx="21">
                  <c:v>0.290225</c:v>
                </c:pt>
                <c:pt idx="22">
                  <c:v>0.385045</c:v>
                </c:pt>
                <c:pt idx="23">
                  <c:v>0.325872</c:v>
                </c:pt>
                <c:pt idx="24">
                  <c:v>0.374588</c:v>
                </c:pt>
                <c:pt idx="25">
                  <c:v>0.392405</c:v>
                </c:pt>
                <c:pt idx="26">
                  <c:v>0.417586</c:v>
                </c:pt>
                <c:pt idx="27">
                  <c:v>0.405802</c:v>
                </c:pt>
                <c:pt idx="28">
                  <c:v>0.314337</c:v>
                </c:pt>
                <c:pt idx="29">
                  <c:v>0.265551</c:v>
                </c:pt>
                <c:pt idx="30">
                  <c:v>0.212285</c:v>
                </c:pt>
                <c:pt idx="31">
                  <c:v>0.226547</c:v>
                </c:pt>
                <c:pt idx="32">
                  <c:v>0.17299</c:v>
                </c:pt>
                <c:pt idx="33">
                  <c:v>0.230584</c:v>
                </c:pt>
                <c:pt idx="34">
                  <c:v>0.713405</c:v>
                </c:pt>
                <c:pt idx="35">
                  <c:v>0.221426</c:v>
                </c:pt>
                <c:pt idx="36">
                  <c:v>0.476651</c:v>
                </c:pt>
                <c:pt idx="37">
                  <c:v>0.242578</c:v>
                </c:pt>
                <c:pt idx="38">
                  <c:v>0.391612</c:v>
                </c:pt>
                <c:pt idx="39">
                  <c:v>0.295752</c:v>
                </c:pt>
                <c:pt idx="40">
                  <c:v>0.344583</c:v>
                </c:pt>
                <c:pt idx="41">
                  <c:v>0.613017</c:v>
                </c:pt>
                <c:pt idx="42">
                  <c:v>0.557745</c:v>
                </c:pt>
                <c:pt idx="43">
                  <c:v>0.287481</c:v>
                </c:pt>
                <c:pt idx="44">
                  <c:v>0.434812</c:v>
                </c:pt>
                <c:pt idx="45">
                  <c:v>0.302869</c:v>
                </c:pt>
                <c:pt idx="46">
                  <c:v>0.445857</c:v>
                </c:pt>
                <c:pt idx="47">
                  <c:v>0.239338</c:v>
                </c:pt>
                <c:pt idx="48">
                  <c:v>0.43577</c:v>
                </c:pt>
                <c:pt idx="49">
                  <c:v>0.182876</c:v>
                </c:pt>
                <c:pt idx="50">
                  <c:v>0.142445</c:v>
                </c:pt>
                <c:pt idx="51">
                  <c:v>0.140067</c:v>
                </c:pt>
              </c:numCache>
            </c:numRef>
          </c:val>
        </c:ser>
        <c:ser>
          <c:idx val="1"/>
          <c:order val="1"/>
          <c:tx>
            <c:strRef>
              <c:f>Sheet1!$C$3:$C$4</c:f>
              <c:strCache>
                <c:ptCount val="1"/>
                <c:pt idx="0">
                  <c:v>-76.98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Sheet1!$C$5:$C$58</c:f>
              <c:numCache>
                <c:formatCode>General</c:formatCode>
                <c:ptCount val="53"/>
                <c:pt idx="0">
                  <c:v>0.338529</c:v>
                </c:pt>
                <c:pt idx="1">
                  <c:v>0.37339</c:v>
                </c:pt>
                <c:pt idx="2">
                  <c:v>0.414316</c:v>
                </c:pt>
                <c:pt idx="3">
                  <c:v>0.376396</c:v>
                </c:pt>
                <c:pt idx="4">
                  <c:v>0.196793</c:v>
                </c:pt>
                <c:pt idx="5">
                  <c:v>0.255151</c:v>
                </c:pt>
                <c:pt idx="6">
                  <c:v>0.453086</c:v>
                </c:pt>
                <c:pt idx="7">
                  <c:v>0.277697</c:v>
                </c:pt>
                <c:pt idx="8">
                  <c:v>0.421074</c:v>
                </c:pt>
                <c:pt idx="9">
                  <c:v>0.415178</c:v>
                </c:pt>
                <c:pt idx="10">
                  <c:v>0.363524</c:v>
                </c:pt>
                <c:pt idx="11">
                  <c:v>0.413513</c:v>
                </c:pt>
                <c:pt idx="12">
                  <c:v>0.368732</c:v>
                </c:pt>
                <c:pt idx="13">
                  <c:v>0.391387</c:v>
                </c:pt>
                <c:pt idx="14">
                  <c:v>0.340899</c:v>
                </c:pt>
                <c:pt idx="15">
                  <c:v>0.449839</c:v>
                </c:pt>
                <c:pt idx="16">
                  <c:v>0.520228</c:v>
                </c:pt>
                <c:pt idx="17">
                  <c:v>0.456771</c:v>
                </c:pt>
                <c:pt idx="18">
                  <c:v>0.297129</c:v>
                </c:pt>
                <c:pt idx="19">
                  <c:v>0.264469</c:v>
                </c:pt>
                <c:pt idx="20">
                  <c:v>0.335173</c:v>
                </c:pt>
                <c:pt idx="21">
                  <c:v>0.275747</c:v>
                </c:pt>
                <c:pt idx="22">
                  <c:v>0.525145</c:v>
                </c:pt>
                <c:pt idx="23">
                  <c:v>0.430865</c:v>
                </c:pt>
                <c:pt idx="24">
                  <c:v>0.562393</c:v>
                </c:pt>
                <c:pt idx="25">
                  <c:v>0.35013</c:v>
                </c:pt>
                <c:pt idx="26">
                  <c:v>0.425839</c:v>
                </c:pt>
                <c:pt idx="27">
                  <c:v>0.330958</c:v>
                </c:pt>
                <c:pt idx="28">
                  <c:v>0.497701</c:v>
                </c:pt>
                <c:pt idx="29">
                  <c:v>0.74949</c:v>
                </c:pt>
                <c:pt idx="30">
                  <c:v>0.27816</c:v>
                </c:pt>
                <c:pt idx="31">
                  <c:v>0.22501</c:v>
                </c:pt>
                <c:pt idx="32">
                  <c:v>0.629205</c:v>
                </c:pt>
                <c:pt idx="33">
                  <c:v>0.260897</c:v>
                </c:pt>
                <c:pt idx="34">
                  <c:v>0.288052</c:v>
                </c:pt>
                <c:pt idx="35">
                  <c:v>0.347876</c:v>
                </c:pt>
                <c:pt idx="36">
                  <c:v>0.297451</c:v>
                </c:pt>
                <c:pt idx="37">
                  <c:v>0.665263</c:v>
                </c:pt>
                <c:pt idx="38">
                  <c:v>0.58384</c:v>
                </c:pt>
                <c:pt idx="39">
                  <c:v>0.384712</c:v>
                </c:pt>
                <c:pt idx="40">
                  <c:v>0.572607</c:v>
                </c:pt>
                <c:pt idx="41">
                  <c:v>0.34374</c:v>
                </c:pt>
                <c:pt idx="42">
                  <c:v>0.308085</c:v>
                </c:pt>
                <c:pt idx="43">
                  <c:v>0.317756</c:v>
                </c:pt>
                <c:pt idx="44">
                  <c:v>0.346416</c:v>
                </c:pt>
                <c:pt idx="45">
                  <c:v>0.350066</c:v>
                </c:pt>
                <c:pt idx="46">
                  <c:v>0.271273</c:v>
                </c:pt>
                <c:pt idx="47">
                  <c:v>0.316869</c:v>
                </c:pt>
                <c:pt idx="48">
                  <c:v>0.289251</c:v>
                </c:pt>
                <c:pt idx="49">
                  <c:v>0.367269</c:v>
                </c:pt>
                <c:pt idx="50">
                  <c:v>0.333015</c:v>
                </c:pt>
              </c:numCache>
            </c:numRef>
          </c:val>
        </c:ser>
        <c:ser>
          <c:idx val="2"/>
          <c:order val="2"/>
          <c:tx>
            <c:strRef>
              <c:f>Sheet1!$D$3:$D$4</c:f>
              <c:strCache>
                <c:ptCount val="1"/>
                <c:pt idx="0">
                  <c:v>-76.97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Sheet1!$D$5:$D$58</c:f>
              <c:numCache>
                <c:formatCode>General</c:formatCode>
                <c:ptCount val="53"/>
                <c:pt idx="0">
                  <c:v>0.279147</c:v>
                </c:pt>
                <c:pt idx="1">
                  <c:v>0.185306</c:v>
                </c:pt>
                <c:pt idx="2">
                  <c:v>0.173908</c:v>
                </c:pt>
                <c:pt idx="3">
                  <c:v>0.209362</c:v>
                </c:pt>
                <c:pt idx="4">
                  <c:v>0.277</c:v>
                </c:pt>
                <c:pt idx="5">
                  <c:v>0.466201</c:v>
                </c:pt>
                <c:pt idx="6">
                  <c:v>0.350012</c:v>
                </c:pt>
                <c:pt idx="7">
                  <c:v>0.277214</c:v>
                </c:pt>
                <c:pt idx="8">
                  <c:v>0.406097</c:v>
                </c:pt>
                <c:pt idx="9">
                  <c:v>0.324129</c:v>
                </c:pt>
                <c:pt idx="10">
                  <c:v>0.58718</c:v>
                </c:pt>
                <c:pt idx="11">
                  <c:v>0.33838</c:v>
                </c:pt>
                <c:pt idx="12">
                  <c:v>0.48284</c:v>
                </c:pt>
                <c:pt idx="13">
                  <c:v>0.441236</c:v>
                </c:pt>
                <c:pt idx="14">
                  <c:v>0.533146</c:v>
                </c:pt>
                <c:pt idx="15">
                  <c:v>0.561934</c:v>
                </c:pt>
                <c:pt idx="16">
                  <c:v>0.376156</c:v>
                </c:pt>
                <c:pt idx="17">
                  <c:v>0.388756</c:v>
                </c:pt>
                <c:pt idx="18">
                  <c:v>0.484223</c:v>
                </c:pt>
                <c:pt idx="19">
                  <c:v>0.285105</c:v>
                </c:pt>
                <c:pt idx="20">
                  <c:v>0.405068</c:v>
                </c:pt>
                <c:pt idx="21">
                  <c:v>0.374768</c:v>
                </c:pt>
                <c:pt idx="22">
                  <c:v>0.326597</c:v>
                </c:pt>
                <c:pt idx="23">
                  <c:v>0.375926</c:v>
                </c:pt>
                <c:pt idx="24">
                  <c:v>0.432787</c:v>
                </c:pt>
                <c:pt idx="25">
                  <c:v>0.398211</c:v>
                </c:pt>
                <c:pt idx="26">
                  <c:v>0.501595</c:v>
                </c:pt>
                <c:pt idx="27">
                  <c:v>0.305295</c:v>
                </c:pt>
                <c:pt idx="28">
                  <c:v>0.48337</c:v>
                </c:pt>
                <c:pt idx="29">
                  <c:v>0.360501</c:v>
                </c:pt>
                <c:pt idx="30">
                  <c:v>0.96702</c:v>
                </c:pt>
                <c:pt idx="31">
                  <c:v>0.340605</c:v>
                </c:pt>
                <c:pt idx="32">
                  <c:v>0.318947</c:v>
                </c:pt>
                <c:pt idx="33">
                  <c:v>0.324364</c:v>
                </c:pt>
                <c:pt idx="34">
                  <c:v>0.477436</c:v>
                </c:pt>
                <c:pt idx="35">
                  <c:v>0.255532</c:v>
                </c:pt>
                <c:pt idx="36">
                  <c:v>0.278023</c:v>
                </c:pt>
                <c:pt idx="37">
                  <c:v>0.327552</c:v>
                </c:pt>
                <c:pt idx="38">
                  <c:v>0.387193</c:v>
                </c:pt>
                <c:pt idx="39">
                  <c:v>0.449205</c:v>
                </c:pt>
                <c:pt idx="40">
                  <c:v>0.446962</c:v>
                </c:pt>
                <c:pt idx="41">
                  <c:v>0.434556</c:v>
                </c:pt>
                <c:pt idx="42">
                  <c:v>0.388199</c:v>
                </c:pt>
                <c:pt idx="43">
                  <c:v>0.389025</c:v>
                </c:pt>
                <c:pt idx="44">
                  <c:v>0.457958</c:v>
                </c:pt>
                <c:pt idx="45">
                  <c:v>0.253695</c:v>
                </c:pt>
                <c:pt idx="46">
                  <c:v>0.48349</c:v>
                </c:pt>
                <c:pt idx="47">
                  <c:v>0.326858</c:v>
                </c:pt>
                <c:pt idx="48">
                  <c:v>0.220747</c:v>
                </c:pt>
                <c:pt idx="49">
                  <c:v>0.193704</c:v>
                </c:pt>
                <c:pt idx="50">
                  <c:v>0.163449</c:v>
                </c:pt>
              </c:numCache>
            </c:numRef>
          </c:val>
        </c:ser>
        <c:ser>
          <c:idx val="3"/>
          <c:order val="3"/>
          <c:tx>
            <c:strRef>
              <c:f>Sheet1!$E$3:$E$4</c:f>
              <c:strCache>
                <c:ptCount val="1"/>
                <c:pt idx="0">
                  <c:v>-76.96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Sheet1!$E$5:$E$58</c:f>
              <c:numCache>
                <c:formatCode>General</c:formatCode>
                <c:ptCount val="53"/>
                <c:pt idx="0">
                  <c:v>0.188096</c:v>
                </c:pt>
                <c:pt idx="1">
                  <c:v>0.221032</c:v>
                </c:pt>
                <c:pt idx="2">
                  <c:v>0.232031</c:v>
                </c:pt>
                <c:pt idx="3">
                  <c:v>0.270908</c:v>
                </c:pt>
                <c:pt idx="4">
                  <c:v>0.479964</c:v>
                </c:pt>
                <c:pt idx="5">
                  <c:v>0.293493</c:v>
                </c:pt>
                <c:pt idx="6">
                  <c:v>0.624669</c:v>
                </c:pt>
                <c:pt idx="7">
                  <c:v>0.46983</c:v>
                </c:pt>
                <c:pt idx="8">
                  <c:v>0.447017</c:v>
                </c:pt>
                <c:pt idx="9">
                  <c:v>0.284741</c:v>
                </c:pt>
                <c:pt idx="10">
                  <c:v>0.333794</c:v>
                </c:pt>
                <c:pt idx="11">
                  <c:v>0.412046</c:v>
                </c:pt>
                <c:pt idx="12">
                  <c:v>0.434091</c:v>
                </c:pt>
                <c:pt idx="13">
                  <c:v>0.412243</c:v>
                </c:pt>
                <c:pt idx="14">
                  <c:v>0.45</c:v>
                </c:pt>
                <c:pt idx="15">
                  <c:v>0.421066</c:v>
                </c:pt>
                <c:pt idx="16">
                  <c:v>0.488254</c:v>
                </c:pt>
                <c:pt idx="17">
                  <c:v>0.49513</c:v>
                </c:pt>
                <c:pt idx="18">
                  <c:v>0.380656</c:v>
                </c:pt>
                <c:pt idx="19">
                  <c:v>0.463478</c:v>
                </c:pt>
                <c:pt idx="20">
                  <c:v>0.463054</c:v>
                </c:pt>
                <c:pt idx="21">
                  <c:v>0.616378</c:v>
                </c:pt>
                <c:pt idx="22">
                  <c:v>0.424222</c:v>
                </c:pt>
                <c:pt idx="23">
                  <c:v>0.335894</c:v>
                </c:pt>
                <c:pt idx="24">
                  <c:v>0.433935</c:v>
                </c:pt>
                <c:pt idx="25">
                  <c:v>0.345833</c:v>
                </c:pt>
                <c:pt idx="26">
                  <c:v>0.373199</c:v>
                </c:pt>
                <c:pt idx="27">
                  <c:v>0.394785</c:v>
                </c:pt>
                <c:pt idx="28">
                  <c:v>0.30606</c:v>
                </c:pt>
                <c:pt idx="29">
                  <c:v>0.396575</c:v>
                </c:pt>
                <c:pt idx="30">
                  <c:v>0.436957</c:v>
                </c:pt>
                <c:pt idx="31">
                  <c:v>0.455088</c:v>
                </c:pt>
                <c:pt idx="32">
                  <c:v>0.546266</c:v>
                </c:pt>
                <c:pt idx="33">
                  <c:v>0.484698</c:v>
                </c:pt>
                <c:pt idx="34">
                  <c:v>0.432233</c:v>
                </c:pt>
                <c:pt idx="35">
                  <c:v>0.38007</c:v>
                </c:pt>
                <c:pt idx="36">
                  <c:v>0.391301</c:v>
                </c:pt>
                <c:pt idx="37">
                  <c:v>0.430406</c:v>
                </c:pt>
                <c:pt idx="38">
                  <c:v>0.434091</c:v>
                </c:pt>
                <c:pt idx="39">
                  <c:v>0.609706</c:v>
                </c:pt>
                <c:pt idx="40">
                  <c:v>0.553451</c:v>
                </c:pt>
                <c:pt idx="41">
                  <c:v>0.497122</c:v>
                </c:pt>
                <c:pt idx="42">
                  <c:v>0.585464</c:v>
                </c:pt>
                <c:pt idx="43">
                  <c:v>0.462937</c:v>
                </c:pt>
                <c:pt idx="44">
                  <c:v>0.45488</c:v>
                </c:pt>
                <c:pt idx="45">
                  <c:v>0.531796</c:v>
                </c:pt>
                <c:pt idx="46">
                  <c:v>0.3905</c:v>
                </c:pt>
                <c:pt idx="47">
                  <c:v>0.385496</c:v>
                </c:pt>
                <c:pt idx="48">
                  <c:v>0.220825</c:v>
                </c:pt>
                <c:pt idx="49">
                  <c:v>0.252515</c:v>
                </c:pt>
                <c:pt idx="50">
                  <c:v>0.467334</c:v>
                </c:pt>
              </c:numCache>
            </c:numRef>
          </c:val>
        </c:ser>
        <c:ser>
          <c:idx val="4"/>
          <c:order val="4"/>
          <c:tx>
            <c:strRef>
              <c:f>Sheet1!$F$3:$F$4</c:f>
              <c:strCache>
                <c:ptCount val="1"/>
                <c:pt idx="0">
                  <c:v>-76.95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Sheet1!$F$5:$F$58</c:f>
              <c:numCache>
                <c:formatCode>General</c:formatCode>
                <c:ptCount val="53"/>
                <c:pt idx="0">
                  <c:v>0.316021</c:v>
                </c:pt>
                <c:pt idx="1">
                  <c:v>0.543503</c:v>
                </c:pt>
                <c:pt idx="2">
                  <c:v>0.360358</c:v>
                </c:pt>
                <c:pt idx="3">
                  <c:v>0.260444</c:v>
                </c:pt>
                <c:pt idx="4">
                  <c:v>0.353987</c:v>
                </c:pt>
                <c:pt idx="5">
                  <c:v>0.264076</c:v>
                </c:pt>
                <c:pt idx="6">
                  <c:v>0.262127</c:v>
                </c:pt>
                <c:pt idx="7">
                  <c:v>0.338081</c:v>
                </c:pt>
                <c:pt idx="8">
                  <c:v>0.35134</c:v>
                </c:pt>
                <c:pt idx="9">
                  <c:v>0.468054</c:v>
                </c:pt>
                <c:pt idx="10">
                  <c:v>0.520891</c:v>
                </c:pt>
                <c:pt idx="11">
                  <c:v>0.432533</c:v>
                </c:pt>
                <c:pt idx="12">
                  <c:v>0.527489</c:v>
                </c:pt>
                <c:pt idx="13">
                  <c:v>0.40597</c:v>
                </c:pt>
                <c:pt idx="14">
                  <c:v>0.533903</c:v>
                </c:pt>
                <c:pt idx="15">
                  <c:v>0.665085</c:v>
                </c:pt>
                <c:pt idx="16">
                  <c:v>0.434602</c:v>
                </c:pt>
                <c:pt idx="17">
                  <c:v>0.543627</c:v>
                </c:pt>
                <c:pt idx="18">
                  <c:v>0.737324</c:v>
                </c:pt>
                <c:pt idx="19">
                  <c:v>0.655492</c:v>
                </c:pt>
                <c:pt idx="20">
                  <c:v>0.394617</c:v>
                </c:pt>
                <c:pt idx="21">
                  <c:v>0.418555</c:v>
                </c:pt>
                <c:pt idx="22">
                  <c:v>0.461896</c:v>
                </c:pt>
                <c:pt idx="23">
                  <c:v>0.541097</c:v>
                </c:pt>
                <c:pt idx="24">
                  <c:v>0.433533</c:v>
                </c:pt>
                <c:pt idx="25">
                  <c:v>0.491222</c:v>
                </c:pt>
                <c:pt idx="26">
                  <c:v>0.460828</c:v>
                </c:pt>
                <c:pt idx="27">
                  <c:v>0.709025</c:v>
                </c:pt>
                <c:pt idx="28">
                  <c:v>0.548911</c:v>
                </c:pt>
                <c:pt idx="29">
                  <c:v>0.468619</c:v>
                </c:pt>
                <c:pt idx="30">
                  <c:v>0.46454</c:v>
                </c:pt>
                <c:pt idx="31">
                  <c:v>0.375159</c:v>
                </c:pt>
                <c:pt idx="32">
                  <c:v>0.470716</c:v>
                </c:pt>
                <c:pt idx="33">
                  <c:v>0.520022</c:v>
                </c:pt>
                <c:pt idx="34">
                  <c:v>0.380684</c:v>
                </c:pt>
                <c:pt idx="35">
                  <c:v>0.366881</c:v>
                </c:pt>
                <c:pt idx="36">
                  <c:v>0.476563</c:v>
                </c:pt>
                <c:pt idx="37">
                  <c:v>0.740147</c:v>
                </c:pt>
                <c:pt idx="38">
                  <c:v>0.485412</c:v>
                </c:pt>
                <c:pt idx="39">
                  <c:v>0.555412</c:v>
                </c:pt>
                <c:pt idx="40">
                  <c:v>0.489712</c:v>
                </c:pt>
                <c:pt idx="41">
                  <c:v>0.483205</c:v>
                </c:pt>
                <c:pt idx="42">
                  <c:v>0.506789</c:v>
                </c:pt>
                <c:pt idx="43">
                  <c:v>0.471015</c:v>
                </c:pt>
                <c:pt idx="44">
                  <c:v>0.530513</c:v>
                </c:pt>
                <c:pt idx="45">
                  <c:v>0.481617</c:v>
                </c:pt>
                <c:pt idx="46">
                  <c:v>0.413992</c:v>
                </c:pt>
                <c:pt idx="47">
                  <c:v>0.330642</c:v>
                </c:pt>
                <c:pt idx="48">
                  <c:v>0.604349</c:v>
                </c:pt>
                <c:pt idx="49">
                  <c:v>0.189967</c:v>
                </c:pt>
                <c:pt idx="50">
                  <c:v>0.192442</c:v>
                </c:pt>
              </c:numCache>
            </c:numRef>
          </c:val>
        </c:ser>
        <c:ser>
          <c:idx val="5"/>
          <c:order val="5"/>
          <c:tx>
            <c:strRef>
              <c:f>Sheet1!$G$3:$G$4</c:f>
              <c:strCache>
                <c:ptCount val="1"/>
                <c:pt idx="0">
                  <c:v>-76.94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Sheet1!$G$5:$G$58</c:f>
              <c:numCache>
                <c:formatCode>General</c:formatCode>
                <c:ptCount val="53"/>
                <c:pt idx="0">
                  <c:v>0.201664</c:v>
                </c:pt>
                <c:pt idx="1">
                  <c:v>0.13814</c:v>
                </c:pt>
                <c:pt idx="2">
                  <c:v>0.280625</c:v>
                </c:pt>
                <c:pt idx="3">
                  <c:v>0.60776</c:v>
                </c:pt>
                <c:pt idx="4">
                  <c:v>0.441917</c:v>
                </c:pt>
                <c:pt idx="5">
                  <c:v>0.328421</c:v>
                </c:pt>
                <c:pt idx="6">
                  <c:v>0.583766</c:v>
                </c:pt>
                <c:pt idx="7">
                  <c:v>0.344885</c:v>
                </c:pt>
                <c:pt idx="8">
                  <c:v>0.398579</c:v>
                </c:pt>
                <c:pt idx="9">
                  <c:v>0.581433</c:v>
                </c:pt>
                <c:pt idx="10">
                  <c:v>0.515137</c:v>
                </c:pt>
                <c:pt idx="11">
                  <c:v>0.53591</c:v>
                </c:pt>
                <c:pt idx="12">
                  <c:v>0.62667</c:v>
                </c:pt>
                <c:pt idx="13">
                  <c:v>0.560837</c:v>
                </c:pt>
                <c:pt idx="14">
                  <c:v>0.606969</c:v>
                </c:pt>
                <c:pt idx="15">
                  <c:v>0.698334</c:v>
                </c:pt>
                <c:pt idx="16">
                  <c:v>0.760863</c:v>
                </c:pt>
                <c:pt idx="17">
                  <c:v>0.62988</c:v>
                </c:pt>
                <c:pt idx="18">
                  <c:v>0.847162</c:v>
                </c:pt>
                <c:pt idx="19">
                  <c:v>0.622569</c:v>
                </c:pt>
                <c:pt idx="20">
                  <c:v>0.466707</c:v>
                </c:pt>
                <c:pt idx="21">
                  <c:v>0.509332</c:v>
                </c:pt>
                <c:pt idx="22">
                  <c:v>0.486782</c:v>
                </c:pt>
                <c:pt idx="23">
                  <c:v>0.718585</c:v>
                </c:pt>
                <c:pt idx="24">
                  <c:v>0.593216</c:v>
                </c:pt>
                <c:pt idx="25">
                  <c:v>0.607408</c:v>
                </c:pt>
                <c:pt idx="26">
                  <c:v>0.599917</c:v>
                </c:pt>
                <c:pt idx="27">
                  <c:v>0.483286</c:v>
                </c:pt>
                <c:pt idx="28">
                  <c:v>0.524866</c:v>
                </c:pt>
                <c:pt idx="29">
                  <c:v>0.592334</c:v>
                </c:pt>
                <c:pt idx="30">
                  <c:v>0.500627</c:v>
                </c:pt>
                <c:pt idx="31">
                  <c:v>0.533837</c:v>
                </c:pt>
                <c:pt idx="32">
                  <c:v>0.550548</c:v>
                </c:pt>
                <c:pt idx="33">
                  <c:v>0.744939</c:v>
                </c:pt>
                <c:pt idx="34">
                  <c:v>0.595803</c:v>
                </c:pt>
                <c:pt idx="35">
                  <c:v>0.715317</c:v>
                </c:pt>
                <c:pt idx="36">
                  <c:v>0.500778</c:v>
                </c:pt>
                <c:pt idx="37">
                  <c:v>0.481483</c:v>
                </c:pt>
                <c:pt idx="38">
                  <c:v>0.573713</c:v>
                </c:pt>
                <c:pt idx="39">
                  <c:v>0.586606</c:v>
                </c:pt>
                <c:pt idx="40">
                  <c:v>0.575384</c:v>
                </c:pt>
                <c:pt idx="41">
                  <c:v>0.556729</c:v>
                </c:pt>
                <c:pt idx="42">
                  <c:v>0.526672</c:v>
                </c:pt>
                <c:pt idx="43">
                  <c:v>0.498825</c:v>
                </c:pt>
                <c:pt idx="44">
                  <c:v>0.560136</c:v>
                </c:pt>
                <c:pt idx="45">
                  <c:v>0.420358</c:v>
                </c:pt>
                <c:pt idx="46">
                  <c:v>0.655398</c:v>
                </c:pt>
                <c:pt idx="47">
                  <c:v>0.306631</c:v>
                </c:pt>
                <c:pt idx="48">
                  <c:v>0.259465</c:v>
                </c:pt>
                <c:pt idx="49">
                  <c:v>0.408898</c:v>
                </c:pt>
                <c:pt idx="50">
                  <c:v>0.163528</c:v>
                </c:pt>
              </c:numCache>
            </c:numRef>
          </c:val>
        </c:ser>
        <c:ser>
          <c:idx val="6"/>
          <c:order val="6"/>
          <c:tx>
            <c:strRef>
              <c:f>Sheet1!$H$3:$H$4</c:f>
              <c:strCache>
                <c:ptCount val="1"/>
                <c:pt idx="0">
                  <c:v>-76.93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Sheet1!$H$5:$H$58</c:f>
              <c:numCache>
                <c:formatCode>General</c:formatCode>
                <c:ptCount val="53"/>
                <c:pt idx="0">
                  <c:v>0.18444</c:v>
                </c:pt>
                <c:pt idx="1">
                  <c:v>0.248454</c:v>
                </c:pt>
                <c:pt idx="2">
                  <c:v>0.25995</c:v>
                </c:pt>
                <c:pt idx="3">
                  <c:v>0.353273</c:v>
                </c:pt>
                <c:pt idx="4">
                  <c:v>0.346418</c:v>
                </c:pt>
                <c:pt idx="5">
                  <c:v>0.345276</c:v>
                </c:pt>
                <c:pt idx="6">
                  <c:v>0.331811</c:v>
                </c:pt>
                <c:pt idx="7">
                  <c:v>0.412971</c:v>
                </c:pt>
                <c:pt idx="8">
                  <c:v>0.422333</c:v>
                </c:pt>
                <c:pt idx="9">
                  <c:v>0.485825</c:v>
                </c:pt>
                <c:pt idx="10">
                  <c:v>0.558927</c:v>
                </c:pt>
                <c:pt idx="11">
                  <c:v>0.535945</c:v>
                </c:pt>
                <c:pt idx="12">
                  <c:v>0.658882</c:v>
                </c:pt>
                <c:pt idx="13">
                  <c:v>0.62775</c:v>
                </c:pt>
                <c:pt idx="14">
                  <c:v>0.57181</c:v>
                </c:pt>
                <c:pt idx="15">
                  <c:v>0.737198</c:v>
                </c:pt>
                <c:pt idx="16">
                  <c:v>0.589343</c:v>
                </c:pt>
                <c:pt idx="17">
                  <c:v>0.651361</c:v>
                </c:pt>
                <c:pt idx="18">
                  <c:v>0.793391</c:v>
                </c:pt>
                <c:pt idx="19">
                  <c:v>0.823549</c:v>
                </c:pt>
                <c:pt idx="20">
                  <c:v>0.606685</c:v>
                </c:pt>
                <c:pt idx="21">
                  <c:v>0.572506</c:v>
                </c:pt>
                <c:pt idx="22">
                  <c:v>0.583904</c:v>
                </c:pt>
                <c:pt idx="23">
                  <c:v>0.616448</c:v>
                </c:pt>
                <c:pt idx="24">
                  <c:v>0.827237</c:v>
                </c:pt>
                <c:pt idx="25">
                  <c:v>0.592368</c:v>
                </c:pt>
                <c:pt idx="26">
                  <c:v>0.564579</c:v>
                </c:pt>
                <c:pt idx="27">
                  <c:v>0.568911</c:v>
                </c:pt>
                <c:pt idx="28">
                  <c:v>0.598277</c:v>
                </c:pt>
                <c:pt idx="29">
                  <c:v>0.74865</c:v>
                </c:pt>
                <c:pt idx="30">
                  <c:v>0.54032</c:v>
                </c:pt>
                <c:pt idx="31">
                  <c:v>0.546283</c:v>
                </c:pt>
                <c:pt idx="32">
                  <c:v>0.543339</c:v>
                </c:pt>
                <c:pt idx="33">
                  <c:v>0.666897</c:v>
                </c:pt>
                <c:pt idx="34">
                  <c:v>0.617194</c:v>
                </c:pt>
                <c:pt idx="35">
                  <c:v>0.549868</c:v>
                </c:pt>
                <c:pt idx="36">
                  <c:v>0.875942</c:v>
                </c:pt>
                <c:pt idx="37">
                  <c:v>0.585258</c:v>
                </c:pt>
                <c:pt idx="38">
                  <c:v>0.5875</c:v>
                </c:pt>
                <c:pt idx="39">
                  <c:v>0.573131</c:v>
                </c:pt>
                <c:pt idx="40">
                  <c:v>0.54243</c:v>
                </c:pt>
                <c:pt idx="41">
                  <c:v>0.548025</c:v>
                </c:pt>
                <c:pt idx="42">
                  <c:v>0.532355</c:v>
                </c:pt>
                <c:pt idx="43">
                  <c:v>0.55899</c:v>
                </c:pt>
                <c:pt idx="44">
                  <c:v>0.512397</c:v>
                </c:pt>
                <c:pt idx="45">
                  <c:v>0.466617</c:v>
                </c:pt>
                <c:pt idx="46">
                  <c:v>0.397522</c:v>
                </c:pt>
                <c:pt idx="47">
                  <c:v>0.314032</c:v>
                </c:pt>
                <c:pt idx="48">
                  <c:v>0.317443</c:v>
                </c:pt>
                <c:pt idx="49">
                  <c:v>0.270026</c:v>
                </c:pt>
                <c:pt idx="50">
                  <c:v>0.168114</c:v>
                </c:pt>
              </c:numCache>
            </c:numRef>
          </c:val>
        </c:ser>
        <c:ser>
          <c:idx val="7"/>
          <c:order val="7"/>
          <c:tx>
            <c:strRef>
              <c:f>Sheet1!$I$3:$I$4</c:f>
              <c:strCache>
                <c:ptCount val="1"/>
                <c:pt idx="0">
                  <c:v>-76.92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Sheet1!$I$5:$I$58</c:f>
              <c:numCache>
                <c:formatCode>General</c:formatCode>
                <c:ptCount val="53"/>
                <c:pt idx="0">
                  <c:v>0.375727</c:v>
                </c:pt>
                <c:pt idx="1">
                  <c:v>0.200946</c:v>
                </c:pt>
                <c:pt idx="2">
                  <c:v>0.481257</c:v>
                </c:pt>
                <c:pt idx="3">
                  <c:v>0.24522</c:v>
                </c:pt>
                <c:pt idx="4">
                  <c:v>0.341494</c:v>
                </c:pt>
                <c:pt idx="5">
                  <c:v>0.381864</c:v>
                </c:pt>
                <c:pt idx="6">
                  <c:v>0.368625</c:v>
                </c:pt>
                <c:pt idx="7">
                  <c:v>0.418022</c:v>
                </c:pt>
                <c:pt idx="8">
                  <c:v>0.738804</c:v>
                </c:pt>
                <c:pt idx="9">
                  <c:v>0.581187</c:v>
                </c:pt>
                <c:pt idx="10">
                  <c:v>0.653418</c:v>
                </c:pt>
                <c:pt idx="11">
                  <c:v>0.647483</c:v>
                </c:pt>
                <c:pt idx="12">
                  <c:v>0.687484</c:v>
                </c:pt>
                <c:pt idx="13">
                  <c:v>0.811161</c:v>
                </c:pt>
                <c:pt idx="14">
                  <c:v>0.741968</c:v>
                </c:pt>
                <c:pt idx="15">
                  <c:v>0.71861</c:v>
                </c:pt>
                <c:pt idx="16">
                  <c:v>0.686973</c:v>
                </c:pt>
                <c:pt idx="17">
                  <c:v>0.72457</c:v>
                </c:pt>
                <c:pt idx="18">
                  <c:v>0.755233</c:v>
                </c:pt>
                <c:pt idx="19">
                  <c:v>0.710439</c:v>
                </c:pt>
                <c:pt idx="20">
                  <c:v>0.690633</c:v>
                </c:pt>
                <c:pt idx="21">
                  <c:v>0.676102</c:v>
                </c:pt>
                <c:pt idx="22">
                  <c:v>0.778988</c:v>
                </c:pt>
                <c:pt idx="23">
                  <c:v>0.769369</c:v>
                </c:pt>
                <c:pt idx="24">
                  <c:v>0.703309</c:v>
                </c:pt>
                <c:pt idx="25">
                  <c:v>0.642923</c:v>
                </c:pt>
                <c:pt idx="26">
                  <c:v>0.628198</c:v>
                </c:pt>
                <c:pt idx="27">
                  <c:v>0.869512</c:v>
                </c:pt>
                <c:pt idx="28">
                  <c:v>0.605993</c:v>
                </c:pt>
                <c:pt idx="29">
                  <c:v>0.594615</c:v>
                </c:pt>
                <c:pt idx="30">
                  <c:v>0.662447</c:v>
                </c:pt>
                <c:pt idx="31">
                  <c:v>0.62497</c:v>
                </c:pt>
                <c:pt idx="32">
                  <c:v>0.829441</c:v>
                </c:pt>
                <c:pt idx="33">
                  <c:v>0.834619</c:v>
                </c:pt>
                <c:pt idx="34">
                  <c:v>0.683261</c:v>
                </c:pt>
                <c:pt idx="35">
                  <c:v>0.554264</c:v>
                </c:pt>
                <c:pt idx="36">
                  <c:v>0.626332</c:v>
                </c:pt>
                <c:pt idx="37">
                  <c:v>0.694778</c:v>
                </c:pt>
                <c:pt idx="38">
                  <c:v>0.753227</c:v>
                </c:pt>
                <c:pt idx="39">
                  <c:v>0.646951</c:v>
                </c:pt>
                <c:pt idx="40">
                  <c:v>0.559285</c:v>
                </c:pt>
                <c:pt idx="41">
                  <c:v>0.624385</c:v>
                </c:pt>
                <c:pt idx="42">
                  <c:v>0.696375</c:v>
                </c:pt>
                <c:pt idx="43">
                  <c:v>0.502271</c:v>
                </c:pt>
                <c:pt idx="44">
                  <c:v>0.561074</c:v>
                </c:pt>
                <c:pt idx="45">
                  <c:v>0.400677</c:v>
                </c:pt>
                <c:pt idx="46">
                  <c:v>0.470818</c:v>
                </c:pt>
                <c:pt idx="47">
                  <c:v>0.301941</c:v>
                </c:pt>
                <c:pt idx="48">
                  <c:v>0.590733</c:v>
                </c:pt>
                <c:pt idx="49">
                  <c:v>0.282128</c:v>
                </c:pt>
                <c:pt idx="50">
                  <c:v>0.197219</c:v>
                </c:pt>
              </c:numCache>
            </c:numRef>
          </c:val>
        </c:ser>
        <c:ser>
          <c:idx val="8"/>
          <c:order val="8"/>
          <c:tx>
            <c:strRef>
              <c:f>Sheet1!$J$3:$J$4</c:f>
              <c:strCache>
                <c:ptCount val="1"/>
                <c:pt idx="0">
                  <c:v>-76.91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Sheet1!$J$5:$J$58</c:f>
              <c:numCache>
                <c:formatCode>General</c:formatCode>
                <c:ptCount val="53"/>
                <c:pt idx="0">
                  <c:v>0.282419</c:v>
                </c:pt>
                <c:pt idx="1">
                  <c:v>0.35178</c:v>
                </c:pt>
                <c:pt idx="2">
                  <c:v>0.258081</c:v>
                </c:pt>
                <c:pt idx="3">
                  <c:v>0.270513</c:v>
                </c:pt>
                <c:pt idx="4">
                  <c:v>0.31835</c:v>
                </c:pt>
                <c:pt idx="5">
                  <c:v>0.381878</c:v>
                </c:pt>
                <c:pt idx="6">
                  <c:v>0.602888</c:v>
                </c:pt>
                <c:pt idx="7">
                  <c:v>0.632708</c:v>
                </c:pt>
                <c:pt idx="8">
                  <c:v>0.574344</c:v>
                </c:pt>
                <c:pt idx="9">
                  <c:v>0.693723</c:v>
                </c:pt>
                <c:pt idx="10">
                  <c:v>0.823826</c:v>
                </c:pt>
                <c:pt idx="11">
                  <c:v>0.896184</c:v>
                </c:pt>
                <c:pt idx="12">
                  <c:v>0.944264</c:v>
                </c:pt>
                <c:pt idx="13">
                  <c:v>0.837724</c:v>
                </c:pt>
                <c:pt idx="14">
                  <c:v>0.832244</c:v>
                </c:pt>
                <c:pt idx="15">
                  <c:v>0.855164</c:v>
                </c:pt>
                <c:pt idx="16">
                  <c:v>0.88901</c:v>
                </c:pt>
                <c:pt idx="17">
                  <c:v>0.665541</c:v>
                </c:pt>
                <c:pt idx="18">
                  <c:v>0.783369</c:v>
                </c:pt>
                <c:pt idx="19">
                  <c:v>0.77505</c:v>
                </c:pt>
                <c:pt idx="20">
                  <c:v>0.788224</c:v>
                </c:pt>
                <c:pt idx="21">
                  <c:v>0.792326</c:v>
                </c:pt>
                <c:pt idx="22">
                  <c:v>0.936381</c:v>
                </c:pt>
                <c:pt idx="23">
                  <c:v>0.89038</c:v>
                </c:pt>
                <c:pt idx="24">
                  <c:v>0.9271</c:v>
                </c:pt>
                <c:pt idx="25">
                  <c:v>0.838253</c:v>
                </c:pt>
                <c:pt idx="26">
                  <c:v>0.899722</c:v>
                </c:pt>
                <c:pt idx="27">
                  <c:v>0.780659</c:v>
                </c:pt>
                <c:pt idx="28">
                  <c:v>0.860381</c:v>
                </c:pt>
                <c:pt idx="29">
                  <c:v>0.875252</c:v>
                </c:pt>
                <c:pt idx="30">
                  <c:v>0.687845</c:v>
                </c:pt>
                <c:pt idx="31">
                  <c:v>0.661818</c:v>
                </c:pt>
                <c:pt idx="32">
                  <c:v>0.783201</c:v>
                </c:pt>
                <c:pt idx="33">
                  <c:v>0.670359</c:v>
                </c:pt>
                <c:pt idx="34">
                  <c:v>0.630755</c:v>
                </c:pt>
                <c:pt idx="35">
                  <c:v>0.717379</c:v>
                </c:pt>
                <c:pt idx="36">
                  <c:v>0.707251</c:v>
                </c:pt>
                <c:pt idx="37">
                  <c:v>0.728542</c:v>
                </c:pt>
                <c:pt idx="38">
                  <c:v>0.957472</c:v>
                </c:pt>
                <c:pt idx="39">
                  <c:v>1.006825</c:v>
                </c:pt>
                <c:pt idx="40">
                  <c:v>0.694988</c:v>
                </c:pt>
                <c:pt idx="41">
                  <c:v>0.643609</c:v>
                </c:pt>
                <c:pt idx="42">
                  <c:v>0.622964</c:v>
                </c:pt>
                <c:pt idx="43">
                  <c:v>0.557066</c:v>
                </c:pt>
                <c:pt idx="44">
                  <c:v>0.470764</c:v>
                </c:pt>
                <c:pt idx="45">
                  <c:v>0.392461</c:v>
                </c:pt>
                <c:pt idx="46">
                  <c:v>0.444548</c:v>
                </c:pt>
                <c:pt idx="47">
                  <c:v>0.327735</c:v>
                </c:pt>
                <c:pt idx="48">
                  <c:v>0.300033</c:v>
                </c:pt>
                <c:pt idx="49">
                  <c:v>0.244316</c:v>
                </c:pt>
                <c:pt idx="50">
                  <c:v>0.164656</c:v>
                </c:pt>
              </c:numCache>
            </c:numRef>
          </c:val>
        </c:ser>
        <c:ser>
          <c:idx val="9"/>
          <c:order val="9"/>
          <c:tx>
            <c:strRef>
              <c:f>Sheet1!$K$3:$K$4</c:f>
              <c:strCache>
                <c:ptCount val="1"/>
                <c:pt idx="0">
                  <c:v>-76.9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Sheet1!$K$5:$K$58</c:f>
              <c:numCache>
                <c:formatCode>General</c:formatCode>
                <c:ptCount val="53"/>
                <c:pt idx="0">
                  <c:v>0.256628</c:v>
                </c:pt>
                <c:pt idx="1">
                  <c:v>0.207645</c:v>
                </c:pt>
                <c:pt idx="2">
                  <c:v>0.412196</c:v>
                </c:pt>
                <c:pt idx="3">
                  <c:v>0.285094</c:v>
                </c:pt>
                <c:pt idx="4">
                  <c:v>0.477207</c:v>
                </c:pt>
                <c:pt idx="5">
                  <c:v>0.394697</c:v>
                </c:pt>
                <c:pt idx="6">
                  <c:v>0.522562</c:v>
                </c:pt>
                <c:pt idx="7">
                  <c:v>0.477662</c:v>
                </c:pt>
                <c:pt idx="8">
                  <c:v>0.540531</c:v>
                </c:pt>
                <c:pt idx="9">
                  <c:v>0.743095</c:v>
                </c:pt>
                <c:pt idx="10">
                  <c:v>0.797139</c:v>
                </c:pt>
                <c:pt idx="11">
                  <c:v>0.969639</c:v>
                </c:pt>
                <c:pt idx="12">
                  <c:v>1.083397</c:v>
                </c:pt>
                <c:pt idx="13">
                  <c:v>0.916441</c:v>
                </c:pt>
                <c:pt idx="14">
                  <c:v>1.060391</c:v>
                </c:pt>
                <c:pt idx="15">
                  <c:v>0.941905</c:v>
                </c:pt>
                <c:pt idx="16">
                  <c:v>0.926785</c:v>
                </c:pt>
                <c:pt idx="17">
                  <c:v>0.923437</c:v>
                </c:pt>
                <c:pt idx="18">
                  <c:v>0.927745</c:v>
                </c:pt>
                <c:pt idx="19">
                  <c:v>0.884863</c:v>
                </c:pt>
                <c:pt idx="20">
                  <c:v>0.941442</c:v>
                </c:pt>
                <c:pt idx="21">
                  <c:v>0.948253</c:v>
                </c:pt>
                <c:pt idx="22">
                  <c:v>1.010412</c:v>
                </c:pt>
                <c:pt idx="23">
                  <c:v>1.000166</c:v>
                </c:pt>
                <c:pt idx="24">
                  <c:v>1.089513</c:v>
                </c:pt>
                <c:pt idx="25">
                  <c:v>0.945628</c:v>
                </c:pt>
                <c:pt idx="26">
                  <c:v>0.904124</c:v>
                </c:pt>
                <c:pt idx="27">
                  <c:v>1.125655</c:v>
                </c:pt>
                <c:pt idx="28">
                  <c:v>0.907893</c:v>
                </c:pt>
                <c:pt idx="29">
                  <c:v>0.77909</c:v>
                </c:pt>
                <c:pt idx="30">
                  <c:v>0.859426</c:v>
                </c:pt>
                <c:pt idx="31">
                  <c:v>0.74219</c:v>
                </c:pt>
                <c:pt idx="32">
                  <c:v>0.762904</c:v>
                </c:pt>
                <c:pt idx="33">
                  <c:v>0.989189</c:v>
                </c:pt>
                <c:pt idx="34">
                  <c:v>0.834146</c:v>
                </c:pt>
                <c:pt idx="35">
                  <c:v>0.720729</c:v>
                </c:pt>
                <c:pt idx="36">
                  <c:v>0.89826</c:v>
                </c:pt>
                <c:pt idx="37">
                  <c:v>0.954046</c:v>
                </c:pt>
                <c:pt idx="38">
                  <c:v>0.927423</c:v>
                </c:pt>
                <c:pt idx="39">
                  <c:v>0.906885</c:v>
                </c:pt>
                <c:pt idx="40">
                  <c:v>0.876237</c:v>
                </c:pt>
                <c:pt idx="41">
                  <c:v>0.822195</c:v>
                </c:pt>
                <c:pt idx="42">
                  <c:v>0.677399</c:v>
                </c:pt>
                <c:pt idx="43">
                  <c:v>0.912762</c:v>
                </c:pt>
                <c:pt idx="44">
                  <c:v>0.478796</c:v>
                </c:pt>
                <c:pt idx="45">
                  <c:v>0.437531</c:v>
                </c:pt>
                <c:pt idx="46">
                  <c:v>0.349318</c:v>
                </c:pt>
                <c:pt idx="47">
                  <c:v>0.566152</c:v>
                </c:pt>
                <c:pt idx="48">
                  <c:v>0.545925</c:v>
                </c:pt>
                <c:pt idx="49">
                  <c:v>0.573379</c:v>
                </c:pt>
                <c:pt idx="50">
                  <c:v>0.18931</c:v>
                </c:pt>
              </c:numCache>
            </c:numRef>
          </c:val>
        </c:ser>
        <c:ser>
          <c:idx val="10"/>
          <c:order val="10"/>
          <c:tx>
            <c:strRef>
              <c:f>Sheet1!$L$3:$L$4</c:f>
              <c:strCache>
                <c:ptCount val="1"/>
                <c:pt idx="0">
                  <c:v>-76.89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Sheet1!$L$5:$L$58</c:f>
              <c:numCache>
                <c:formatCode>General</c:formatCode>
                <c:ptCount val="53"/>
                <c:pt idx="0">
                  <c:v>0.218484</c:v>
                </c:pt>
                <c:pt idx="1">
                  <c:v>0.229431</c:v>
                </c:pt>
                <c:pt idx="2">
                  <c:v>0.256243</c:v>
                </c:pt>
                <c:pt idx="3">
                  <c:v>0.279826</c:v>
                </c:pt>
                <c:pt idx="4">
                  <c:v>0.386063</c:v>
                </c:pt>
                <c:pt idx="5">
                  <c:v>0.432815</c:v>
                </c:pt>
                <c:pt idx="6">
                  <c:v>0.550014</c:v>
                </c:pt>
                <c:pt idx="7">
                  <c:v>0.512909</c:v>
                </c:pt>
                <c:pt idx="8">
                  <c:v>0.792775</c:v>
                </c:pt>
                <c:pt idx="9">
                  <c:v>0.851245</c:v>
                </c:pt>
                <c:pt idx="10">
                  <c:v>0.903782</c:v>
                </c:pt>
                <c:pt idx="11">
                  <c:v>1.172676</c:v>
                </c:pt>
                <c:pt idx="12">
                  <c:v>1.088938</c:v>
                </c:pt>
                <c:pt idx="13">
                  <c:v>1.105931</c:v>
                </c:pt>
                <c:pt idx="14">
                  <c:v>1.020416</c:v>
                </c:pt>
                <c:pt idx="15">
                  <c:v>1.098171</c:v>
                </c:pt>
                <c:pt idx="16">
                  <c:v>1.192556</c:v>
                </c:pt>
                <c:pt idx="17">
                  <c:v>1.210919</c:v>
                </c:pt>
                <c:pt idx="18">
                  <c:v>1.246419</c:v>
                </c:pt>
                <c:pt idx="19">
                  <c:v>1.05282</c:v>
                </c:pt>
                <c:pt idx="20">
                  <c:v>1.136477</c:v>
                </c:pt>
                <c:pt idx="21">
                  <c:v>1.260177</c:v>
                </c:pt>
                <c:pt idx="22">
                  <c:v>1.141358</c:v>
                </c:pt>
                <c:pt idx="23">
                  <c:v>1.111051</c:v>
                </c:pt>
                <c:pt idx="24">
                  <c:v>1.13294</c:v>
                </c:pt>
                <c:pt idx="25">
                  <c:v>0.9995</c:v>
                </c:pt>
                <c:pt idx="26">
                  <c:v>0.933648</c:v>
                </c:pt>
                <c:pt idx="27">
                  <c:v>0.944005</c:v>
                </c:pt>
                <c:pt idx="28">
                  <c:v>0.955362</c:v>
                </c:pt>
                <c:pt idx="29">
                  <c:v>0.940236</c:v>
                </c:pt>
                <c:pt idx="30">
                  <c:v>1.005647</c:v>
                </c:pt>
                <c:pt idx="31">
                  <c:v>1.085663</c:v>
                </c:pt>
                <c:pt idx="32">
                  <c:v>1.039467</c:v>
                </c:pt>
                <c:pt idx="33">
                  <c:v>0.901898</c:v>
                </c:pt>
                <c:pt idx="34">
                  <c:v>0.961662</c:v>
                </c:pt>
                <c:pt idx="35">
                  <c:v>1.06526</c:v>
                </c:pt>
                <c:pt idx="36">
                  <c:v>1.031714</c:v>
                </c:pt>
                <c:pt idx="37">
                  <c:v>0.987652</c:v>
                </c:pt>
                <c:pt idx="38">
                  <c:v>1.106737</c:v>
                </c:pt>
                <c:pt idx="39">
                  <c:v>1.002818</c:v>
                </c:pt>
                <c:pt idx="40">
                  <c:v>1.235778</c:v>
                </c:pt>
                <c:pt idx="41">
                  <c:v>0.824423</c:v>
                </c:pt>
                <c:pt idx="42">
                  <c:v>0.622837</c:v>
                </c:pt>
                <c:pt idx="43">
                  <c:v>0.658173</c:v>
                </c:pt>
                <c:pt idx="44">
                  <c:v>0.517978</c:v>
                </c:pt>
                <c:pt idx="45">
                  <c:v>0.429576</c:v>
                </c:pt>
                <c:pt idx="46">
                  <c:v>0.382148</c:v>
                </c:pt>
                <c:pt idx="47">
                  <c:v>0.452138</c:v>
                </c:pt>
                <c:pt idx="48">
                  <c:v>0.271048</c:v>
                </c:pt>
                <c:pt idx="49">
                  <c:v>0.239474</c:v>
                </c:pt>
                <c:pt idx="50">
                  <c:v>0.45046</c:v>
                </c:pt>
              </c:numCache>
            </c:numRef>
          </c:val>
        </c:ser>
        <c:ser>
          <c:idx val="11"/>
          <c:order val="11"/>
          <c:tx>
            <c:strRef>
              <c:f>Sheet1!$M$3:$M$4</c:f>
              <c:strCache>
                <c:ptCount val="1"/>
                <c:pt idx="0">
                  <c:v>-76.88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Sheet1!$M$5:$M$58</c:f>
              <c:numCache>
                <c:formatCode>General</c:formatCode>
                <c:ptCount val="53"/>
                <c:pt idx="0">
                  <c:v>0.259002</c:v>
                </c:pt>
                <c:pt idx="1">
                  <c:v>0.256353</c:v>
                </c:pt>
                <c:pt idx="2">
                  <c:v>0.277384</c:v>
                </c:pt>
                <c:pt idx="3">
                  <c:v>0.498538</c:v>
                </c:pt>
                <c:pt idx="4">
                  <c:v>0.379903</c:v>
                </c:pt>
                <c:pt idx="5">
                  <c:v>0.598501</c:v>
                </c:pt>
                <c:pt idx="6">
                  <c:v>0.59361</c:v>
                </c:pt>
                <c:pt idx="7">
                  <c:v>0.544624</c:v>
                </c:pt>
                <c:pt idx="8">
                  <c:v>0.675308</c:v>
                </c:pt>
                <c:pt idx="9">
                  <c:v>0.730311</c:v>
                </c:pt>
                <c:pt idx="10">
                  <c:v>0.905572</c:v>
                </c:pt>
                <c:pt idx="11">
                  <c:v>1.077833</c:v>
                </c:pt>
                <c:pt idx="12">
                  <c:v>1.254456</c:v>
                </c:pt>
                <c:pt idx="13">
                  <c:v>1.277428</c:v>
                </c:pt>
                <c:pt idx="14">
                  <c:v>1.245287</c:v>
                </c:pt>
                <c:pt idx="15">
                  <c:v>1.279756</c:v>
                </c:pt>
                <c:pt idx="16">
                  <c:v>1.386382</c:v>
                </c:pt>
                <c:pt idx="17">
                  <c:v>1.42776</c:v>
                </c:pt>
                <c:pt idx="18">
                  <c:v>1.55035</c:v>
                </c:pt>
                <c:pt idx="19">
                  <c:v>1.364756</c:v>
                </c:pt>
                <c:pt idx="20">
                  <c:v>1.398922</c:v>
                </c:pt>
                <c:pt idx="21">
                  <c:v>1.271989</c:v>
                </c:pt>
                <c:pt idx="22">
                  <c:v>1.355417</c:v>
                </c:pt>
                <c:pt idx="23">
                  <c:v>1.271412</c:v>
                </c:pt>
                <c:pt idx="24">
                  <c:v>1.16638</c:v>
                </c:pt>
                <c:pt idx="25">
                  <c:v>1.039522</c:v>
                </c:pt>
                <c:pt idx="26">
                  <c:v>1.008592</c:v>
                </c:pt>
                <c:pt idx="27">
                  <c:v>1.193294</c:v>
                </c:pt>
                <c:pt idx="28">
                  <c:v>1.068647</c:v>
                </c:pt>
                <c:pt idx="29">
                  <c:v>1.068291</c:v>
                </c:pt>
                <c:pt idx="30">
                  <c:v>1.364288</c:v>
                </c:pt>
                <c:pt idx="31">
                  <c:v>1.155072</c:v>
                </c:pt>
                <c:pt idx="32">
                  <c:v>1.242747</c:v>
                </c:pt>
                <c:pt idx="33">
                  <c:v>1.271129</c:v>
                </c:pt>
                <c:pt idx="34">
                  <c:v>1.347032</c:v>
                </c:pt>
                <c:pt idx="35">
                  <c:v>1.216422</c:v>
                </c:pt>
                <c:pt idx="36">
                  <c:v>1.370167</c:v>
                </c:pt>
                <c:pt idx="37">
                  <c:v>1.166743</c:v>
                </c:pt>
                <c:pt idx="38">
                  <c:v>1.156641</c:v>
                </c:pt>
                <c:pt idx="39">
                  <c:v>1.110624</c:v>
                </c:pt>
                <c:pt idx="40">
                  <c:v>0.986738</c:v>
                </c:pt>
                <c:pt idx="41">
                  <c:v>0.854176</c:v>
                </c:pt>
                <c:pt idx="42">
                  <c:v>0.85515</c:v>
                </c:pt>
                <c:pt idx="43">
                  <c:v>0.742607</c:v>
                </c:pt>
                <c:pt idx="44">
                  <c:v>0.568585</c:v>
                </c:pt>
                <c:pt idx="45">
                  <c:v>0.585771</c:v>
                </c:pt>
                <c:pt idx="46">
                  <c:v>0.38126</c:v>
                </c:pt>
                <c:pt idx="47">
                  <c:v>0.368002</c:v>
                </c:pt>
                <c:pt idx="48">
                  <c:v>0.330191</c:v>
                </c:pt>
                <c:pt idx="49">
                  <c:v>0.25189</c:v>
                </c:pt>
                <c:pt idx="50">
                  <c:v>0.240135</c:v>
                </c:pt>
              </c:numCache>
            </c:numRef>
          </c:val>
        </c:ser>
        <c:ser>
          <c:idx val="12"/>
          <c:order val="12"/>
          <c:tx>
            <c:strRef>
              <c:f>Sheet1!$N$3:$N$4</c:f>
              <c:strCache>
                <c:ptCount val="1"/>
                <c:pt idx="0">
                  <c:v>-76.87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Sheet1!$N$5:$N$58</c:f>
              <c:numCache>
                <c:formatCode>General</c:formatCode>
                <c:ptCount val="53"/>
                <c:pt idx="0">
                  <c:v>0.217839</c:v>
                </c:pt>
                <c:pt idx="1">
                  <c:v>0.25641</c:v>
                </c:pt>
                <c:pt idx="2">
                  <c:v>0.44889</c:v>
                </c:pt>
                <c:pt idx="3">
                  <c:v>0.375632</c:v>
                </c:pt>
                <c:pt idx="4">
                  <c:v>0.556302</c:v>
                </c:pt>
                <c:pt idx="5">
                  <c:v>0.544199</c:v>
                </c:pt>
                <c:pt idx="6">
                  <c:v>0.582269</c:v>
                </c:pt>
                <c:pt idx="7">
                  <c:v>0.724638</c:v>
                </c:pt>
                <c:pt idx="8">
                  <c:v>0.627785</c:v>
                </c:pt>
                <c:pt idx="9">
                  <c:v>0.865854</c:v>
                </c:pt>
                <c:pt idx="10">
                  <c:v>1.125706</c:v>
                </c:pt>
                <c:pt idx="11">
                  <c:v>1.114082</c:v>
                </c:pt>
                <c:pt idx="12">
                  <c:v>1.233186</c:v>
                </c:pt>
                <c:pt idx="13">
                  <c:v>1.221647</c:v>
                </c:pt>
                <c:pt idx="14">
                  <c:v>1.429039</c:v>
                </c:pt>
                <c:pt idx="15">
                  <c:v>1.514994</c:v>
                </c:pt>
                <c:pt idx="16">
                  <c:v>1.839304</c:v>
                </c:pt>
                <c:pt idx="17">
                  <c:v>1.784904</c:v>
                </c:pt>
                <c:pt idx="18">
                  <c:v>2.180136</c:v>
                </c:pt>
                <c:pt idx="19">
                  <c:v>2.182019</c:v>
                </c:pt>
                <c:pt idx="20">
                  <c:v>1.839833</c:v>
                </c:pt>
                <c:pt idx="21">
                  <c:v>1.68902</c:v>
                </c:pt>
                <c:pt idx="22">
                  <c:v>1.502185</c:v>
                </c:pt>
                <c:pt idx="23">
                  <c:v>1.323262</c:v>
                </c:pt>
                <c:pt idx="24">
                  <c:v>1.218562</c:v>
                </c:pt>
                <c:pt idx="25">
                  <c:v>1.033298</c:v>
                </c:pt>
                <c:pt idx="26">
                  <c:v>0.983411</c:v>
                </c:pt>
                <c:pt idx="27">
                  <c:v>0.988159</c:v>
                </c:pt>
                <c:pt idx="28">
                  <c:v>1.204117</c:v>
                </c:pt>
                <c:pt idx="29">
                  <c:v>1.402716</c:v>
                </c:pt>
                <c:pt idx="30">
                  <c:v>1.419237</c:v>
                </c:pt>
                <c:pt idx="31">
                  <c:v>1.539084</c:v>
                </c:pt>
                <c:pt idx="32">
                  <c:v>1.873775</c:v>
                </c:pt>
                <c:pt idx="33">
                  <c:v>1.743157</c:v>
                </c:pt>
                <c:pt idx="34">
                  <c:v>1.850556</c:v>
                </c:pt>
                <c:pt idx="35">
                  <c:v>1.728733</c:v>
                </c:pt>
                <c:pt idx="36">
                  <c:v>1.490291</c:v>
                </c:pt>
                <c:pt idx="37">
                  <c:v>1.474869</c:v>
                </c:pt>
                <c:pt idx="38">
                  <c:v>1.31677</c:v>
                </c:pt>
                <c:pt idx="39">
                  <c:v>1.373202</c:v>
                </c:pt>
                <c:pt idx="40">
                  <c:v>1.03598</c:v>
                </c:pt>
                <c:pt idx="41">
                  <c:v>0.956194</c:v>
                </c:pt>
                <c:pt idx="42">
                  <c:v>0.729137</c:v>
                </c:pt>
                <c:pt idx="43">
                  <c:v>0.651303</c:v>
                </c:pt>
                <c:pt idx="44">
                  <c:v>0.583542</c:v>
                </c:pt>
                <c:pt idx="45">
                  <c:v>0.542794</c:v>
                </c:pt>
                <c:pt idx="46">
                  <c:v>0.461027</c:v>
                </c:pt>
                <c:pt idx="47">
                  <c:v>0.384453</c:v>
                </c:pt>
                <c:pt idx="48">
                  <c:v>0.44462</c:v>
                </c:pt>
                <c:pt idx="49">
                  <c:v>0.243894</c:v>
                </c:pt>
                <c:pt idx="50">
                  <c:v>0.134975</c:v>
                </c:pt>
              </c:numCache>
            </c:numRef>
          </c:val>
        </c:ser>
        <c:ser>
          <c:idx val="13"/>
          <c:order val="13"/>
          <c:tx>
            <c:strRef>
              <c:f>Sheet1!$O$3:$O$4</c:f>
              <c:strCache>
                <c:ptCount val="1"/>
                <c:pt idx="0">
                  <c:v>-76.86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Sheet1!$O$5:$O$58</c:f>
              <c:numCache>
                <c:formatCode>General</c:formatCode>
                <c:ptCount val="53"/>
                <c:pt idx="0">
                  <c:v>0.453994</c:v>
                </c:pt>
                <c:pt idx="1">
                  <c:v>0.335952</c:v>
                </c:pt>
                <c:pt idx="2">
                  <c:v>0.334349</c:v>
                </c:pt>
                <c:pt idx="3">
                  <c:v>0.610822</c:v>
                </c:pt>
                <c:pt idx="4">
                  <c:v>0.701229</c:v>
                </c:pt>
                <c:pt idx="5">
                  <c:v>0.661658</c:v>
                </c:pt>
                <c:pt idx="6">
                  <c:v>0.73882</c:v>
                </c:pt>
                <c:pt idx="7">
                  <c:v>0.694584</c:v>
                </c:pt>
                <c:pt idx="8">
                  <c:v>0.694777</c:v>
                </c:pt>
                <c:pt idx="9">
                  <c:v>0.733093</c:v>
                </c:pt>
                <c:pt idx="10">
                  <c:v>1.00781</c:v>
                </c:pt>
                <c:pt idx="11">
                  <c:v>1.177889</c:v>
                </c:pt>
                <c:pt idx="12">
                  <c:v>1.294169</c:v>
                </c:pt>
                <c:pt idx="13">
                  <c:v>1.809247</c:v>
                </c:pt>
                <c:pt idx="14">
                  <c:v>1.751497</c:v>
                </c:pt>
                <c:pt idx="15">
                  <c:v>1.868339</c:v>
                </c:pt>
                <c:pt idx="16">
                  <c:v>2.428521</c:v>
                </c:pt>
                <c:pt idx="17">
                  <c:v>2.575784</c:v>
                </c:pt>
                <c:pt idx="18">
                  <c:v>2.886546</c:v>
                </c:pt>
                <c:pt idx="19">
                  <c:v>2.833547</c:v>
                </c:pt>
                <c:pt idx="20">
                  <c:v>2.511286</c:v>
                </c:pt>
                <c:pt idx="21">
                  <c:v>2.095913</c:v>
                </c:pt>
                <c:pt idx="22">
                  <c:v>1.86206</c:v>
                </c:pt>
                <c:pt idx="23">
                  <c:v>1.577347</c:v>
                </c:pt>
                <c:pt idx="24">
                  <c:v>1.35502</c:v>
                </c:pt>
                <c:pt idx="25">
                  <c:v>1.162386</c:v>
                </c:pt>
                <c:pt idx="26">
                  <c:v>0.992843</c:v>
                </c:pt>
                <c:pt idx="27">
                  <c:v>1.176939</c:v>
                </c:pt>
                <c:pt idx="28">
                  <c:v>1.345235</c:v>
                </c:pt>
                <c:pt idx="29">
                  <c:v>1.487687</c:v>
                </c:pt>
                <c:pt idx="30">
                  <c:v>1.892849</c:v>
                </c:pt>
                <c:pt idx="31">
                  <c:v>2.068318</c:v>
                </c:pt>
                <c:pt idx="32">
                  <c:v>2.553688</c:v>
                </c:pt>
                <c:pt idx="33">
                  <c:v>2.584595</c:v>
                </c:pt>
                <c:pt idx="34">
                  <c:v>2.677963</c:v>
                </c:pt>
                <c:pt idx="35">
                  <c:v>2.279182</c:v>
                </c:pt>
                <c:pt idx="36">
                  <c:v>1.957551</c:v>
                </c:pt>
                <c:pt idx="37">
                  <c:v>1.706836</c:v>
                </c:pt>
                <c:pt idx="38">
                  <c:v>1.529345</c:v>
                </c:pt>
                <c:pt idx="39">
                  <c:v>1.290589</c:v>
                </c:pt>
                <c:pt idx="40">
                  <c:v>1.155466</c:v>
                </c:pt>
                <c:pt idx="41">
                  <c:v>0.914351</c:v>
                </c:pt>
                <c:pt idx="42">
                  <c:v>1.048217</c:v>
                </c:pt>
                <c:pt idx="43">
                  <c:v>0.895106</c:v>
                </c:pt>
                <c:pt idx="44">
                  <c:v>0.714451</c:v>
                </c:pt>
                <c:pt idx="45">
                  <c:v>0.524355</c:v>
                </c:pt>
                <c:pt idx="46">
                  <c:v>0.407626</c:v>
                </c:pt>
                <c:pt idx="47">
                  <c:v>0.358403</c:v>
                </c:pt>
                <c:pt idx="48">
                  <c:v>0.401951</c:v>
                </c:pt>
                <c:pt idx="49">
                  <c:v>0.352137</c:v>
                </c:pt>
                <c:pt idx="50">
                  <c:v>0.460558</c:v>
                </c:pt>
              </c:numCache>
            </c:numRef>
          </c:val>
        </c:ser>
        <c:ser>
          <c:idx val="14"/>
          <c:order val="14"/>
          <c:tx>
            <c:strRef>
              <c:f>Sheet1!$P$3:$P$4</c:f>
              <c:strCache>
                <c:ptCount val="1"/>
                <c:pt idx="0">
                  <c:v>-76.85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Sheet1!$P$5:$P$58</c:f>
              <c:numCache>
                <c:formatCode>General</c:formatCode>
                <c:ptCount val="53"/>
                <c:pt idx="0">
                  <c:v>0.309846</c:v>
                </c:pt>
                <c:pt idx="1">
                  <c:v>0.395232</c:v>
                </c:pt>
                <c:pt idx="2">
                  <c:v>0.42835</c:v>
                </c:pt>
                <c:pt idx="3">
                  <c:v>0.593741</c:v>
                </c:pt>
                <c:pt idx="4">
                  <c:v>0.524685</c:v>
                </c:pt>
                <c:pt idx="5">
                  <c:v>0.688757</c:v>
                </c:pt>
                <c:pt idx="6">
                  <c:v>0.670878</c:v>
                </c:pt>
                <c:pt idx="7">
                  <c:v>0.745393</c:v>
                </c:pt>
                <c:pt idx="8">
                  <c:v>0.71247</c:v>
                </c:pt>
                <c:pt idx="9">
                  <c:v>0.880449</c:v>
                </c:pt>
                <c:pt idx="10">
                  <c:v>1.153634</c:v>
                </c:pt>
                <c:pt idx="11">
                  <c:v>1.205814</c:v>
                </c:pt>
                <c:pt idx="12">
                  <c:v>1.589871</c:v>
                </c:pt>
                <c:pt idx="13">
                  <c:v>1.809621</c:v>
                </c:pt>
                <c:pt idx="14">
                  <c:v>2.218206</c:v>
                </c:pt>
                <c:pt idx="15">
                  <c:v>2.507167</c:v>
                </c:pt>
                <c:pt idx="16">
                  <c:v>3.109974</c:v>
                </c:pt>
                <c:pt idx="17">
                  <c:v>3.361735</c:v>
                </c:pt>
                <c:pt idx="18">
                  <c:v>3.495604</c:v>
                </c:pt>
                <c:pt idx="19">
                  <c:v>3.40878</c:v>
                </c:pt>
                <c:pt idx="20">
                  <c:v>3.365568</c:v>
                </c:pt>
                <c:pt idx="21">
                  <c:v>2.8441</c:v>
                </c:pt>
                <c:pt idx="22">
                  <c:v>2.446726</c:v>
                </c:pt>
                <c:pt idx="23">
                  <c:v>1.922121</c:v>
                </c:pt>
                <c:pt idx="24">
                  <c:v>1.599049</c:v>
                </c:pt>
                <c:pt idx="25">
                  <c:v>1.338083</c:v>
                </c:pt>
                <c:pt idx="26">
                  <c:v>1.079799</c:v>
                </c:pt>
                <c:pt idx="27">
                  <c:v>1.315025</c:v>
                </c:pt>
                <c:pt idx="28">
                  <c:v>1.726304</c:v>
                </c:pt>
                <c:pt idx="29">
                  <c:v>1.924964</c:v>
                </c:pt>
                <c:pt idx="30">
                  <c:v>2.641728</c:v>
                </c:pt>
                <c:pt idx="31">
                  <c:v>2.999762</c:v>
                </c:pt>
                <c:pt idx="32">
                  <c:v>3.265512</c:v>
                </c:pt>
                <c:pt idx="33">
                  <c:v>3.199806</c:v>
                </c:pt>
                <c:pt idx="34">
                  <c:v>3.278099</c:v>
                </c:pt>
                <c:pt idx="35">
                  <c:v>3.00588</c:v>
                </c:pt>
                <c:pt idx="36">
                  <c:v>2.582356</c:v>
                </c:pt>
                <c:pt idx="37">
                  <c:v>2.114832</c:v>
                </c:pt>
                <c:pt idx="38">
                  <c:v>1.870317</c:v>
                </c:pt>
                <c:pt idx="39">
                  <c:v>1.4922</c:v>
                </c:pt>
                <c:pt idx="40">
                  <c:v>1.567008</c:v>
                </c:pt>
                <c:pt idx="41">
                  <c:v>1.087625</c:v>
                </c:pt>
                <c:pt idx="42">
                  <c:v>1.283629</c:v>
                </c:pt>
                <c:pt idx="43">
                  <c:v>0.76502</c:v>
                </c:pt>
                <c:pt idx="44">
                  <c:v>0.851861</c:v>
                </c:pt>
                <c:pt idx="45">
                  <c:v>0.880731</c:v>
                </c:pt>
                <c:pt idx="46">
                  <c:v>0.383326</c:v>
                </c:pt>
                <c:pt idx="47">
                  <c:v>0.353219</c:v>
                </c:pt>
                <c:pt idx="48">
                  <c:v>0.316615</c:v>
                </c:pt>
                <c:pt idx="49">
                  <c:v>0.281117</c:v>
                </c:pt>
                <c:pt idx="50">
                  <c:v>0.241571</c:v>
                </c:pt>
              </c:numCache>
            </c:numRef>
          </c:val>
        </c:ser>
        <c:ser>
          <c:idx val="15"/>
          <c:order val="15"/>
          <c:tx>
            <c:strRef>
              <c:f>Sheet1!$Q$3:$Q$4</c:f>
              <c:strCache>
                <c:ptCount val="1"/>
                <c:pt idx="0">
                  <c:v>-76.84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Sheet1!$Q$5:$Q$58</c:f>
              <c:numCache>
                <c:formatCode>General</c:formatCode>
                <c:ptCount val="53"/>
                <c:pt idx="0">
                  <c:v>0.363843</c:v>
                </c:pt>
                <c:pt idx="1">
                  <c:v>0.399001</c:v>
                </c:pt>
                <c:pt idx="2">
                  <c:v>0.454628</c:v>
                </c:pt>
                <c:pt idx="3">
                  <c:v>0.469863</c:v>
                </c:pt>
                <c:pt idx="4">
                  <c:v>0.763584</c:v>
                </c:pt>
                <c:pt idx="5">
                  <c:v>0.701934</c:v>
                </c:pt>
                <c:pt idx="6">
                  <c:v>0.6616</c:v>
                </c:pt>
                <c:pt idx="7">
                  <c:v>0.743788</c:v>
                </c:pt>
                <c:pt idx="8">
                  <c:v>0.947689</c:v>
                </c:pt>
                <c:pt idx="9">
                  <c:v>0.991749</c:v>
                </c:pt>
                <c:pt idx="10">
                  <c:v>1.165905</c:v>
                </c:pt>
                <c:pt idx="11">
                  <c:v>1.30517</c:v>
                </c:pt>
                <c:pt idx="12">
                  <c:v>1.955398</c:v>
                </c:pt>
                <c:pt idx="13">
                  <c:v>2.431065</c:v>
                </c:pt>
                <c:pt idx="14">
                  <c:v>2.941938</c:v>
                </c:pt>
                <c:pt idx="15">
                  <c:v>3.223271</c:v>
                </c:pt>
                <c:pt idx="16">
                  <c:v>3.705193</c:v>
                </c:pt>
                <c:pt idx="17">
                  <c:v>3.847603</c:v>
                </c:pt>
                <c:pt idx="18">
                  <c:v>3.965968</c:v>
                </c:pt>
                <c:pt idx="19">
                  <c:v>3.935236</c:v>
                </c:pt>
                <c:pt idx="20">
                  <c:v>3.772546</c:v>
                </c:pt>
                <c:pt idx="21">
                  <c:v>3.468199</c:v>
                </c:pt>
                <c:pt idx="22">
                  <c:v>3.392671</c:v>
                </c:pt>
                <c:pt idx="23">
                  <c:v>2.7928</c:v>
                </c:pt>
                <c:pt idx="24">
                  <c:v>2.323223</c:v>
                </c:pt>
                <c:pt idx="25">
                  <c:v>1.580383</c:v>
                </c:pt>
                <c:pt idx="26">
                  <c:v>1.360971</c:v>
                </c:pt>
                <c:pt idx="27">
                  <c:v>1.802418</c:v>
                </c:pt>
                <c:pt idx="28">
                  <c:v>2.578949</c:v>
                </c:pt>
                <c:pt idx="29">
                  <c:v>2.943939</c:v>
                </c:pt>
                <c:pt idx="30">
                  <c:v>3.519578</c:v>
                </c:pt>
                <c:pt idx="31">
                  <c:v>3.470785</c:v>
                </c:pt>
                <c:pt idx="32">
                  <c:v>3.669407</c:v>
                </c:pt>
                <c:pt idx="33">
                  <c:v>3.619865</c:v>
                </c:pt>
                <c:pt idx="34">
                  <c:v>3.489829</c:v>
                </c:pt>
                <c:pt idx="35">
                  <c:v>3.474256</c:v>
                </c:pt>
                <c:pt idx="36">
                  <c:v>3.269628</c:v>
                </c:pt>
                <c:pt idx="37">
                  <c:v>2.803833</c:v>
                </c:pt>
                <c:pt idx="38">
                  <c:v>2.510993</c:v>
                </c:pt>
                <c:pt idx="39">
                  <c:v>1.954154</c:v>
                </c:pt>
                <c:pt idx="40">
                  <c:v>1.580129</c:v>
                </c:pt>
                <c:pt idx="41">
                  <c:v>1.207901</c:v>
                </c:pt>
                <c:pt idx="42">
                  <c:v>1.111726</c:v>
                </c:pt>
                <c:pt idx="43">
                  <c:v>1.078062</c:v>
                </c:pt>
                <c:pt idx="44">
                  <c:v>0.776791</c:v>
                </c:pt>
                <c:pt idx="45">
                  <c:v>0.650142</c:v>
                </c:pt>
                <c:pt idx="46">
                  <c:v>0.51622</c:v>
                </c:pt>
                <c:pt idx="47">
                  <c:v>0.407344</c:v>
                </c:pt>
                <c:pt idx="48">
                  <c:v>0.348231</c:v>
                </c:pt>
                <c:pt idx="49">
                  <c:v>0.309842</c:v>
                </c:pt>
                <c:pt idx="50">
                  <c:v>0.289692</c:v>
                </c:pt>
              </c:numCache>
            </c:numRef>
          </c:val>
        </c:ser>
        <c:ser>
          <c:idx val="16"/>
          <c:order val="16"/>
          <c:tx>
            <c:strRef>
              <c:f>Sheet1!$R$3:$R$4</c:f>
              <c:strCache>
                <c:ptCount val="1"/>
                <c:pt idx="0">
                  <c:v>-76.83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Sheet1!$R$5:$R$58</c:f>
              <c:numCache>
                <c:formatCode>General</c:formatCode>
                <c:ptCount val="53"/>
                <c:pt idx="0">
                  <c:v>0.323125</c:v>
                </c:pt>
                <c:pt idx="1">
                  <c:v>0.446141</c:v>
                </c:pt>
                <c:pt idx="2">
                  <c:v>0.443398</c:v>
                </c:pt>
                <c:pt idx="3">
                  <c:v>0.531784</c:v>
                </c:pt>
                <c:pt idx="4">
                  <c:v>0.58232</c:v>
                </c:pt>
                <c:pt idx="5">
                  <c:v>0.660573</c:v>
                </c:pt>
                <c:pt idx="6">
                  <c:v>0.777356</c:v>
                </c:pt>
                <c:pt idx="7">
                  <c:v>0.861175</c:v>
                </c:pt>
                <c:pt idx="8">
                  <c:v>1.110345</c:v>
                </c:pt>
                <c:pt idx="9">
                  <c:v>1.154345</c:v>
                </c:pt>
                <c:pt idx="10">
                  <c:v>1.382214</c:v>
                </c:pt>
                <c:pt idx="11">
                  <c:v>1.743322</c:v>
                </c:pt>
                <c:pt idx="12">
                  <c:v>2.390451</c:v>
                </c:pt>
                <c:pt idx="13">
                  <c:v>2.865878</c:v>
                </c:pt>
                <c:pt idx="14">
                  <c:v>3.4794</c:v>
                </c:pt>
                <c:pt idx="15">
                  <c:v>3.779112</c:v>
                </c:pt>
                <c:pt idx="16">
                  <c:v>4.212218</c:v>
                </c:pt>
                <c:pt idx="17">
                  <c:v>4.29155</c:v>
                </c:pt>
                <c:pt idx="18">
                  <c:v>4.440286</c:v>
                </c:pt>
                <c:pt idx="19">
                  <c:v>4.335873</c:v>
                </c:pt>
                <c:pt idx="20">
                  <c:v>4.214714</c:v>
                </c:pt>
                <c:pt idx="21">
                  <c:v>3.973683</c:v>
                </c:pt>
                <c:pt idx="22">
                  <c:v>3.774058</c:v>
                </c:pt>
                <c:pt idx="23">
                  <c:v>3.42093</c:v>
                </c:pt>
                <c:pt idx="24">
                  <c:v>2.978235</c:v>
                </c:pt>
                <c:pt idx="25">
                  <c:v>2.239189</c:v>
                </c:pt>
                <c:pt idx="26">
                  <c:v>1.996721</c:v>
                </c:pt>
                <c:pt idx="27">
                  <c:v>2.604149</c:v>
                </c:pt>
                <c:pt idx="28">
                  <c:v>3.073972</c:v>
                </c:pt>
                <c:pt idx="29">
                  <c:v>3.437262</c:v>
                </c:pt>
                <c:pt idx="30">
                  <c:v>3.653786</c:v>
                </c:pt>
                <c:pt idx="31">
                  <c:v>3.785273</c:v>
                </c:pt>
                <c:pt idx="32">
                  <c:v>3.908488</c:v>
                </c:pt>
                <c:pt idx="33">
                  <c:v>3.904985</c:v>
                </c:pt>
                <c:pt idx="34">
                  <c:v>3.870829</c:v>
                </c:pt>
                <c:pt idx="35">
                  <c:v>3.743249</c:v>
                </c:pt>
                <c:pt idx="36">
                  <c:v>3.777855</c:v>
                </c:pt>
                <c:pt idx="37">
                  <c:v>3.331197</c:v>
                </c:pt>
                <c:pt idx="38">
                  <c:v>3.101727</c:v>
                </c:pt>
                <c:pt idx="39">
                  <c:v>2.716258</c:v>
                </c:pt>
                <c:pt idx="40">
                  <c:v>2.022604</c:v>
                </c:pt>
                <c:pt idx="41">
                  <c:v>1.559349</c:v>
                </c:pt>
                <c:pt idx="42">
                  <c:v>1.4514</c:v>
                </c:pt>
                <c:pt idx="43">
                  <c:v>1.29803</c:v>
                </c:pt>
                <c:pt idx="44">
                  <c:v>0.991051</c:v>
                </c:pt>
                <c:pt idx="45">
                  <c:v>0.731084</c:v>
                </c:pt>
                <c:pt idx="46">
                  <c:v>0.629013</c:v>
                </c:pt>
                <c:pt idx="47">
                  <c:v>0.711661</c:v>
                </c:pt>
                <c:pt idx="48">
                  <c:v>0.418448</c:v>
                </c:pt>
                <c:pt idx="49">
                  <c:v>0.374926</c:v>
                </c:pt>
                <c:pt idx="50">
                  <c:v>0.249197</c:v>
                </c:pt>
              </c:numCache>
            </c:numRef>
          </c:val>
        </c:ser>
        <c:ser>
          <c:idx val="17"/>
          <c:order val="17"/>
          <c:tx>
            <c:strRef>
              <c:f>Sheet1!$S$3:$S$4</c:f>
              <c:strCache>
                <c:ptCount val="1"/>
                <c:pt idx="0">
                  <c:v>-76.82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Sheet1!$S$5:$S$58</c:f>
              <c:numCache>
                <c:formatCode>General</c:formatCode>
                <c:ptCount val="53"/>
                <c:pt idx="0">
                  <c:v>0.446567</c:v>
                </c:pt>
                <c:pt idx="1">
                  <c:v>0.473214</c:v>
                </c:pt>
                <c:pt idx="2">
                  <c:v>0.728331</c:v>
                </c:pt>
                <c:pt idx="3">
                  <c:v>0.559299</c:v>
                </c:pt>
                <c:pt idx="4">
                  <c:v>0.665233</c:v>
                </c:pt>
                <c:pt idx="5">
                  <c:v>0.728047</c:v>
                </c:pt>
                <c:pt idx="6">
                  <c:v>0.850784</c:v>
                </c:pt>
                <c:pt idx="7">
                  <c:v>1.04954</c:v>
                </c:pt>
                <c:pt idx="8">
                  <c:v>1.099479</c:v>
                </c:pt>
                <c:pt idx="9">
                  <c:v>1.446729</c:v>
                </c:pt>
                <c:pt idx="10">
                  <c:v>1.584961</c:v>
                </c:pt>
                <c:pt idx="11">
                  <c:v>2.098826</c:v>
                </c:pt>
                <c:pt idx="12">
                  <c:v>2.845682</c:v>
                </c:pt>
                <c:pt idx="13">
                  <c:v>3.442685</c:v>
                </c:pt>
                <c:pt idx="14">
                  <c:v>3.896469</c:v>
                </c:pt>
                <c:pt idx="15">
                  <c:v>4.200595</c:v>
                </c:pt>
                <c:pt idx="16">
                  <c:v>4.702294</c:v>
                </c:pt>
                <c:pt idx="17">
                  <c:v>4.960827</c:v>
                </c:pt>
                <c:pt idx="18">
                  <c:v>5.131496</c:v>
                </c:pt>
                <c:pt idx="19">
                  <c:v>4.965631</c:v>
                </c:pt>
                <c:pt idx="20">
                  <c:v>4.740831</c:v>
                </c:pt>
                <c:pt idx="21">
                  <c:v>4.494607</c:v>
                </c:pt>
                <c:pt idx="22">
                  <c:v>4.347023</c:v>
                </c:pt>
                <c:pt idx="23">
                  <c:v>3.876923</c:v>
                </c:pt>
                <c:pt idx="24">
                  <c:v>3.462315</c:v>
                </c:pt>
                <c:pt idx="25">
                  <c:v>2.776849</c:v>
                </c:pt>
                <c:pt idx="26">
                  <c:v>1.964811</c:v>
                </c:pt>
                <c:pt idx="27">
                  <c:v>2.807483</c:v>
                </c:pt>
                <c:pt idx="28">
                  <c:v>3.297547</c:v>
                </c:pt>
                <c:pt idx="29">
                  <c:v>3.561111</c:v>
                </c:pt>
                <c:pt idx="30">
                  <c:v>3.850069</c:v>
                </c:pt>
                <c:pt idx="31">
                  <c:v>4.080975</c:v>
                </c:pt>
                <c:pt idx="32">
                  <c:v>4.623324</c:v>
                </c:pt>
                <c:pt idx="33">
                  <c:v>4.456413</c:v>
                </c:pt>
                <c:pt idx="34">
                  <c:v>4.50682</c:v>
                </c:pt>
                <c:pt idx="35">
                  <c:v>4.089708</c:v>
                </c:pt>
                <c:pt idx="36">
                  <c:v>3.988587</c:v>
                </c:pt>
                <c:pt idx="37">
                  <c:v>3.77347</c:v>
                </c:pt>
                <c:pt idx="38">
                  <c:v>3.651297</c:v>
                </c:pt>
                <c:pt idx="39">
                  <c:v>3.163433</c:v>
                </c:pt>
                <c:pt idx="40">
                  <c:v>2.398062</c:v>
                </c:pt>
                <c:pt idx="41">
                  <c:v>2.054036</c:v>
                </c:pt>
                <c:pt idx="42">
                  <c:v>1.734001</c:v>
                </c:pt>
                <c:pt idx="43">
                  <c:v>1.443859</c:v>
                </c:pt>
                <c:pt idx="44">
                  <c:v>1.250666</c:v>
                </c:pt>
                <c:pt idx="45">
                  <c:v>1.076645</c:v>
                </c:pt>
                <c:pt idx="46">
                  <c:v>0.6233</c:v>
                </c:pt>
                <c:pt idx="47">
                  <c:v>0.468015</c:v>
                </c:pt>
                <c:pt idx="48">
                  <c:v>0.398797</c:v>
                </c:pt>
                <c:pt idx="49">
                  <c:v>0.363548</c:v>
                </c:pt>
                <c:pt idx="50">
                  <c:v>0.300908</c:v>
                </c:pt>
              </c:numCache>
            </c:numRef>
          </c:val>
        </c:ser>
        <c:ser>
          <c:idx val="18"/>
          <c:order val="18"/>
          <c:tx>
            <c:strRef>
              <c:f>Sheet1!$T$3:$T$4</c:f>
              <c:strCache>
                <c:ptCount val="1"/>
                <c:pt idx="0">
                  <c:v>-76.81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Sheet1!$T$5:$T$58</c:f>
              <c:numCache>
                <c:formatCode>General</c:formatCode>
                <c:ptCount val="53"/>
                <c:pt idx="0">
                  <c:v>0.410319</c:v>
                </c:pt>
                <c:pt idx="1">
                  <c:v>0.562809</c:v>
                </c:pt>
                <c:pt idx="2">
                  <c:v>0.728574</c:v>
                </c:pt>
                <c:pt idx="3">
                  <c:v>0.885075</c:v>
                </c:pt>
                <c:pt idx="4">
                  <c:v>0.964017</c:v>
                </c:pt>
                <c:pt idx="5">
                  <c:v>0.97911</c:v>
                </c:pt>
                <c:pt idx="6">
                  <c:v>0.940771</c:v>
                </c:pt>
                <c:pt idx="7">
                  <c:v>1.076749</c:v>
                </c:pt>
                <c:pt idx="8">
                  <c:v>1.394618</c:v>
                </c:pt>
                <c:pt idx="9">
                  <c:v>1.465292</c:v>
                </c:pt>
                <c:pt idx="10">
                  <c:v>1.739402</c:v>
                </c:pt>
                <c:pt idx="11">
                  <c:v>2.164286</c:v>
                </c:pt>
                <c:pt idx="12">
                  <c:v>3.048808</c:v>
                </c:pt>
                <c:pt idx="13">
                  <c:v>3.674868</c:v>
                </c:pt>
                <c:pt idx="14">
                  <c:v>4.217653</c:v>
                </c:pt>
                <c:pt idx="15">
                  <c:v>4.554357</c:v>
                </c:pt>
                <c:pt idx="16">
                  <c:v>5.431402</c:v>
                </c:pt>
                <c:pt idx="17">
                  <c:v>5.532193</c:v>
                </c:pt>
                <c:pt idx="18">
                  <c:v>5.632529</c:v>
                </c:pt>
                <c:pt idx="19">
                  <c:v>5.5506</c:v>
                </c:pt>
                <c:pt idx="20">
                  <c:v>5.343798</c:v>
                </c:pt>
                <c:pt idx="21">
                  <c:v>5.017396</c:v>
                </c:pt>
                <c:pt idx="22">
                  <c:v>4.726554</c:v>
                </c:pt>
                <c:pt idx="23">
                  <c:v>4.399728</c:v>
                </c:pt>
                <c:pt idx="24">
                  <c:v>3.635711</c:v>
                </c:pt>
                <c:pt idx="25">
                  <c:v>2.736438</c:v>
                </c:pt>
                <c:pt idx="26">
                  <c:v>2.418851</c:v>
                </c:pt>
                <c:pt idx="27">
                  <c:v>2.799412</c:v>
                </c:pt>
                <c:pt idx="28">
                  <c:v>3.391869</c:v>
                </c:pt>
                <c:pt idx="29">
                  <c:v>3.866078</c:v>
                </c:pt>
                <c:pt idx="30">
                  <c:v>4.442905</c:v>
                </c:pt>
                <c:pt idx="31">
                  <c:v>4.715912</c:v>
                </c:pt>
                <c:pt idx="32">
                  <c:v>5.232664</c:v>
                </c:pt>
                <c:pt idx="33">
                  <c:v>5.197905</c:v>
                </c:pt>
                <c:pt idx="34">
                  <c:v>5.1948</c:v>
                </c:pt>
                <c:pt idx="35">
                  <c:v>4.848629</c:v>
                </c:pt>
                <c:pt idx="36">
                  <c:v>4.675458</c:v>
                </c:pt>
                <c:pt idx="37">
                  <c:v>4.173646</c:v>
                </c:pt>
                <c:pt idx="38">
                  <c:v>3.83917</c:v>
                </c:pt>
                <c:pt idx="39">
                  <c:v>3.409074</c:v>
                </c:pt>
                <c:pt idx="40">
                  <c:v>2.695471</c:v>
                </c:pt>
                <c:pt idx="41">
                  <c:v>2.178562</c:v>
                </c:pt>
                <c:pt idx="42">
                  <c:v>1.870786</c:v>
                </c:pt>
                <c:pt idx="43">
                  <c:v>1.756149</c:v>
                </c:pt>
                <c:pt idx="44">
                  <c:v>1.346077</c:v>
                </c:pt>
                <c:pt idx="45">
                  <c:v>1.092822</c:v>
                </c:pt>
                <c:pt idx="46">
                  <c:v>0.75351</c:v>
                </c:pt>
                <c:pt idx="47">
                  <c:v>0.799671</c:v>
                </c:pt>
                <c:pt idx="48">
                  <c:v>0.691137</c:v>
                </c:pt>
                <c:pt idx="49">
                  <c:v>0.429802</c:v>
                </c:pt>
                <c:pt idx="50">
                  <c:v>0.277305</c:v>
                </c:pt>
              </c:numCache>
            </c:numRef>
          </c:val>
        </c:ser>
        <c:ser>
          <c:idx val="19"/>
          <c:order val="19"/>
          <c:tx>
            <c:strRef>
              <c:f>Sheet1!$U$3:$U$4</c:f>
              <c:strCache>
                <c:ptCount val="1"/>
                <c:pt idx="0">
                  <c:v>-76.8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Sheet1!$U$5:$U$58</c:f>
              <c:numCache>
                <c:formatCode>General</c:formatCode>
                <c:ptCount val="53"/>
                <c:pt idx="0">
                  <c:v>0.426336</c:v>
                </c:pt>
                <c:pt idx="1">
                  <c:v>0.470649</c:v>
                </c:pt>
                <c:pt idx="2">
                  <c:v>0.655663</c:v>
                </c:pt>
                <c:pt idx="3">
                  <c:v>0.690802</c:v>
                </c:pt>
                <c:pt idx="4">
                  <c:v>0.850468</c:v>
                </c:pt>
                <c:pt idx="5">
                  <c:v>0.841145</c:v>
                </c:pt>
                <c:pt idx="6">
                  <c:v>1.052694</c:v>
                </c:pt>
                <c:pt idx="7">
                  <c:v>1.163651</c:v>
                </c:pt>
                <c:pt idx="8">
                  <c:v>1.299318</c:v>
                </c:pt>
                <c:pt idx="9">
                  <c:v>1.427698</c:v>
                </c:pt>
                <c:pt idx="10">
                  <c:v>1.768403</c:v>
                </c:pt>
                <c:pt idx="11">
                  <c:v>2.313791</c:v>
                </c:pt>
                <c:pt idx="12">
                  <c:v>3.141436</c:v>
                </c:pt>
                <c:pt idx="13">
                  <c:v>3.778483</c:v>
                </c:pt>
                <c:pt idx="14">
                  <c:v>4.407771</c:v>
                </c:pt>
                <c:pt idx="15">
                  <c:v>4.974613</c:v>
                </c:pt>
                <c:pt idx="16">
                  <c:v>5.62461</c:v>
                </c:pt>
                <c:pt idx="17">
                  <c:v>5.746805</c:v>
                </c:pt>
                <c:pt idx="18">
                  <c:v>5.541441</c:v>
                </c:pt>
                <c:pt idx="19">
                  <c:v>5.620074</c:v>
                </c:pt>
                <c:pt idx="20">
                  <c:v>5.597756</c:v>
                </c:pt>
                <c:pt idx="21">
                  <c:v>5.328492</c:v>
                </c:pt>
                <c:pt idx="22">
                  <c:v>4.808538</c:v>
                </c:pt>
                <c:pt idx="23">
                  <c:v>4.301118</c:v>
                </c:pt>
                <c:pt idx="24">
                  <c:v>3.475155</c:v>
                </c:pt>
                <c:pt idx="25">
                  <c:v>2.839398</c:v>
                </c:pt>
                <c:pt idx="26">
                  <c:v>2.091917</c:v>
                </c:pt>
                <c:pt idx="27">
                  <c:v>2.82334</c:v>
                </c:pt>
                <c:pt idx="28">
                  <c:v>3.485232</c:v>
                </c:pt>
                <c:pt idx="29">
                  <c:v>4.153497</c:v>
                </c:pt>
                <c:pt idx="30">
                  <c:v>4.620503</c:v>
                </c:pt>
                <c:pt idx="31">
                  <c:v>5.298101</c:v>
                </c:pt>
                <c:pt idx="32">
                  <c:v>5.143722</c:v>
                </c:pt>
                <c:pt idx="33">
                  <c:v>5.27301</c:v>
                </c:pt>
                <c:pt idx="34">
                  <c:v>5.152864</c:v>
                </c:pt>
                <c:pt idx="35">
                  <c:v>5.021571</c:v>
                </c:pt>
                <c:pt idx="36">
                  <c:v>4.512129</c:v>
                </c:pt>
                <c:pt idx="37">
                  <c:v>4.309199</c:v>
                </c:pt>
                <c:pt idx="38">
                  <c:v>3.635993</c:v>
                </c:pt>
                <c:pt idx="39">
                  <c:v>3.316533</c:v>
                </c:pt>
                <c:pt idx="40">
                  <c:v>2.567522</c:v>
                </c:pt>
                <c:pt idx="41">
                  <c:v>2.21718</c:v>
                </c:pt>
                <c:pt idx="42">
                  <c:v>2.082861</c:v>
                </c:pt>
                <c:pt idx="43">
                  <c:v>1.78953</c:v>
                </c:pt>
                <c:pt idx="44">
                  <c:v>1.378432</c:v>
                </c:pt>
                <c:pt idx="45">
                  <c:v>0.964711</c:v>
                </c:pt>
                <c:pt idx="46">
                  <c:v>0.651233</c:v>
                </c:pt>
                <c:pt idx="47">
                  <c:v>0.590115</c:v>
                </c:pt>
                <c:pt idx="48">
                  <c:v>0.387394</c:v>
                </c:pt>
                <c:pt idx="49">
                  <c:v>0.364632</c:v>
                </c:pt>
                <c:pt idx="50">
                  <c:v>0.318121</c:v>
                </c:pt>
              </c:numCache>
            </c:numRef>
          </c:val>
        </c:ser>
        <c:ser>
          <c:idx val="20"/>
          <c:order val="20"/>
          <c:tx>
            <c:strRef>
              <c:f>Sheet1!$V$3:$V$4</c:f>
              <c:strCache>
                <c:ptCount val="1"/>
                <c:pt idx="0">
                  <c:v>-76.79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Sheet1!$V$5:$V$58</c:f>
              <c:numCache>
                <c:formatCode>General</c:formatCode>
                <c:ptCount val="53"/>
                <c:pt idx="0">
                  <c:v>0.498116</c:v>
                </c:pt>
                <c:pt idx="1">
                  <c:v>0.524246</c:v>
                </c:pt>
                <c:pt idx="2">
                  <c:v>0.615594</c:v>
                </c:pt>
                <c:pt idx="3">
                  <c:v>0.661523</c:v>
                </c:pt>
                <c:pt idx="4">
                  <c:v>0.869079</c:v>
                </c:pt>
                <c:pt idx="5">
                  <c:v>0.997376</c:v>
                </c:pt>
                <c:pt idx="6">
                  <c:v>1.142508</c:v>
                </c:pt>
                <c:pt idx="7">
                  <c:v>1.180776</c:v>
                </c:pt>
                <c:pt idx="8">
                  <c:v>1.368444</c:v>
                </c:pt>
                <c:pt idx="9">
                  <c:v>1.523735</c:v>
                </c:pt>
                <c:pt idx="10">
                  <c:v>1.796704</c:v>
                </c:pt>
                <c:pt idx="11">
                  <c:v>2.32432</c:v>
                </c:pt>
                <c:pt idx="12">
                  <c:v>3.249945</c:v>
                </c:pt>
                <c:pt idx="13">
                  <c:v>3.837626</c:v>
                </c:pt>
                <c:pt idx="14">
                  <c:v>4.518836</c:v>
                </c:pt>
                <c:pt idx="15">
                  <c:v>5.076796</c:v>
                </c:pt>
                <c:pt idx="16">
                  <c:v>5.669939</c:v>
                </c:pt>
                <c:pt idx="17">
                  <c:v>5.640375</c:v>
                </c:pt>
                <c:pt idx="18">
                  <c:v>5.196324</c:v>
                </c:pt>
                <c:pt idx="19">
                  <c:v>5.429713</c:v>
                </c:pt>
                <c:pt idx="20">
                  <c:v>5.668278</c:v>
                </c:pt>
                <c:pt idx="21">
                  <c:v>5.407464</c:v>
                </c:pt>
                <c:pt idx="22">
                  <c:v>4.701608</c:v>
                </c:pt>
                <c:pt idx="23">
                  <c:v>4.225998</c:v>
                </c:pt>
                <c:pt idx="24">
                  <c:v>3.546024</c:v>
                </c:pt>
                <c:pt idx="25">
                  <c:v>2.728652</c:v>
                </c:pt>
                <c:pt idx="26">
                  <c:v>2.271903</c:v>
                </c:pt>
                <c:pt idx="27">
                  <c:v>2.815893</c:v>
                </c:pt>
                <c:pt idx="28">
                  <c:v>3.285529</c:v>
                </c:pt>
                <c:pt idx="29">
                  <c:v>4.052481</c:v>
                </c:pt>
                <c:pt idx="30">
                  <c:v>4.503164</c:v>
                </c:pt>
                <c:pt idx="31">
                  <c:v>4.849031</c:v>
                </c:pt>
                <c:pt idx="32">
                  <c:v>4.283053</c:v>
                </c:pt>
                <c:pt idx="33">
                  <c:v>4.355319</c:v>
                </c:pt>
                <c:pt idx="34">
                  <c:v>4.224056</c:v>
                </c:pt>
                <c:pt idx="35">
                  <c:v>4.511797</c:v>
                </c:pt>
                <c:pt idx="36">
                  <c:v>4.063779</c:v>
                </c:pt>
                <c:pt idx="37">
                  <c:v>3.555807</c:v>
                </c:pt>
                <c:pt idx="38">
                  <c:v>3.16126</c:v>
                </c:pt>
                <c:pt idx="39">
                  <c:v>3.081458</c:v>
                </c:pt>
                <c:pt idx="40">
                  <c:v>2.454908</c:v>
                </c:pt>
                <c:pt idx="41">
                  <c:v>2.21179</c:v>
                </c:pt>
                <c:pt idx="42">
                  <c:v>2.052851</c:v>
                </c:pt>
                <c:pt idx="43">
                  <c:v>1.957317</c:v>
                </c:pt>
                <c:pt idx="44">
                  <c:v>1.702947</c:v>
                </c:pt>
                <c:pt idx="45">
                  <c:v>1.073426</c:v>
                </c:pt>
                <c:pt idx="46">
                  <c:v>0.740952</c:v>
                </c:pt>
                <c:pt idx="47">
                  <c:v>0.592699</c:v>
                </c:pt>
                <c:pt idx="48">
                  <c:v>0.455894</c:v>
                </c:pt>
                <c:pt idx="49">
                  <c:v>0.400937</c:v>
                </c:pt>
                <c:pt idx="50">
                  <c:v>0.287394</c:v>
                </c:pt>
              </c:numCache>
            </c:numRef>
          </c:val>
        </c:ser>
        <c:ser>
          <c:idx val="21"/>
          <c:order val="21"/>
          <c:tx>
            <c:strRef>
              <c:f>Sheet1!$W$3:$W$4</c:f>
              <c:strCache>
                <c:ptCount val="1"/>
                <c:pt idx="0">
                  <c:v>-76.78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Sheet1!$W$5:$W$58</c:f>
              <c:numCache>
                <c:formatCode>General</c:formatCode>
                <c:ptCount val="53"/>
                <c:pt idx="0">
                  <c:v>0.535676</c:v>
                </c:pt>
                <c:pt idx="1">
                  <c:v>0.832701</c:v>
                </c:pt>
                <c:pt idx="2">
                  <c:v>0.758626</c:v>
                </c:pt>
                <c:pt idx="3">
                  <c:v>0.888443</c:v>
                </c:pt>
                <c:pt idx="4">
                  <c:v>0.835174</c:v>
                </c:pt>
                <c:pt idx="5">
                  <c:v>1.016421</c:v>
                </c:pt>
                <c:pt idx="6">
                  <c:v>1.157672</c:v>
                </c:pt>
                <c:pt idx="7">
                  <c:v>1.129797</c:v>
                </c:pt>
                <c:pt idx="8">
                  <c:v>1.397046</c:v>
                </c:pt>
                <c:pt idx="9">
                  <c:v>1.516179</c:v>
                </c:pt>
                <c:pt idx="10">
                  <c:v>1.952638</c:v>
                </c:pt>
                <c:pt idx="11">
                  <c:v>2.488693</c:v>
                </c:pt>
                <c:pt idx="12">
                  <c:v>3.291327</c:v>
                </c:pt>
                <c:pt idx="13">
                  <c:v>3.722818</c:v>
                </c:pt>
                <c:pt idx="14">
                  <c:v>4.415102</c:v>
                </c:pt>
                <c:pt idx="15">
                  <c:v>5.075976</c:v>
                </c:pt>
                <c:pt idx="16">
                  <c:v>5.667478</c:v>
                </c:pt>
                <c:pt idx="17">
                  <c:v>5.761755</c:v>
                </c:pt>
                <c:pt idx="18">
                  <c:v>5.510284</c:v>
                </c:pt>
                <c:pt idx="19">
                  <c:v>5.682123</c:v>
                </c:pt>
                <c:pt idx="20">
                  <c:v>5.661757</c:v>
                </c:pt>
                <c:pt idx="21">
                  <c:v>5.390195</c:v>
                </c:pt>
                <c:pt idx="22">
                  <c:v>4.718874</c:v>
                </c:pt>
                <c:pt idx="23">
                  <c:v>4.213804</c:v>
                </c:pt>
                <c:pt idx="24">
                  <c:v>3.560106</c:v>
                </c:pt>
                <c:pt idx="25">
                  <c:v>2.771584</c:v>
                </c:pt>
                <c:pt idx="26">
                  <c:v>2.021296</c:v>
                </c:pt>
                <c:pt idx="27">
                  <c:v>2.570752</c:v>
                </c:pt>
                <c:pt idx="28">
                  <c:v>3.017887</c:v>
                </c:pt>
                <c:pt idx="29">
                  <c:v>3.67827</c:v>
                </c:pt>
                <c:pt idx="30">
                  <c:v>3.754684</c:v>
                </c:pt>
                <c:pt idx="31">
                  <c:v>4.220647</c:v>
                </c:pt>
                <c:pt idx="32">
                  <c:v>3.840395</c:v>
                </c:pt>
                <c:pt idx="33">
                  <c:v>3.643716</c:v>
                </c:pt>
                <c:pt idx="34">
                  <c:v>3.785102</c:v>
                </c:pt>
                <c:pt idx="35">
                  <c:v>3.880357</c:v>
                </c:pt>
                <c:pt idx="36">
                  <c:v>3.505091</c:v>
                </c:pt>
                <c:pt idx="37">
                  <c:v>3.364236</c:v>
                </c:pt>
                <c:pt idx="38">
                  <c:v>3.017152</c:v>
                </c:pt>
                <c:pt idx="39">
                  <c:v>2.8191</c:v>
                </c:pt>
                <c:pt idx="40">
                  <c:v>2.557723</c:v>
                </c:pt>
                <c:pt idx="41">
                  <c:v>2.141072</c:v>
                </c:pt>
                <c:pt idx="42">
                  <c:v>2.036487</c:v>
                </c:pt>
                <c:pt idx="43">
                  <c:v>1.867051</c:v>
                </c:pt>
                <c:pt idx="44">
                  <c:v>1.387022</c:v>
                </c:pt>
                <c:pt idx="45">
                  <c:v>1.124255</c:v>
                </c:pt>
                <c:pt idx="46">
                  <c:v>0.677295</c:v>
                </c:pt>
                <c:pt idx="47">
                  <c:v>0.553974</c:v>
                </c:pt>
                <c:pt idx="48">
                  <c:v>0.522806</c:v>
                </c:pt>
                <c:pt idx="49">
                  <c:v>0.411085</c:v>
                </c:pt>
                <c:pt idx="50">
                  <c:v>0.358339</c:v>
                </c:pt>
              </c:numCache>
            </c:numRef>
          </c:val>
        </c:ser>
        <c:ser>
          <c:idx val="22"/>
          <c:order val="22"/>
          <c:tx>
            <c:strRef>
              <c:f>Sheet1!$X$3:$X$4</c:f>
              <c:strCache>
                <c:ptCount val="1"/>
                <c:pt idx="0">
                  <c:v>-76.77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Sheet1!$X$5:$X$58</c:f>
              <c:numCache>
                <c:formatCode>General</c:formatCode>
                <c:ptCount val="53"/>
                <c:pt idx="0">
                  <c:v>0.429105</c:v>
                </c:pt>
                <c:pt idx="1">
                  <c:v>0.514691</c:v>
                </c:pt>
                <c:pt idx="2">
                  <c:v>0.603015</c:v>
                </c:pt>
                <c:pt idx="3">
                  <c:v>0.782762</c:v>
                </c:pt>
                <c:pt idx="4">
                  <c:v>0.804457</c:v>
                </c:pt>
                <c:pt idx="5">
                  <c:v>1.144353</c:v>
                </c:pt>
                <c:pt idx="6">
                  <c:v>1.041032</c:v>
                </c:pt>
                <c:pt idx="7">
                  <c:v>1.170283</c:v>
                </c:pt>
                <c:pt idx="8">
                  <c:v>1.315457</c:v>
                </c:pt>
                <c:pt idx="9">
                  <c:v>1.447652</c:v>
                </c:pt>
                <c:pt idx="10">
                  <c:v>1.845325</c:v>
                </c:pt>
                <c:pt idx="11">
                  <c:v>2.336299</c:v>
                </c:pt>
                <c:pt idx="12">
                  <c:v>3.081096</c:v>
                </c:pt>
                <c:pt idx="13">
                  <c:v>3.668626</c:v>
                </c:pt>
                <c:pt idx="14">
                  <c:v>4.282193</c:v>
                </c:pt>
                <c:pt idx="15">
                  <c:v>4.832936</c:v>
                </c:pt>
                <c:pt idx="16">
                  <c:v>5.501756</c:v>
                </c:pt>
                <c:pt idx="17">
                  <c:v>5.742176</c:v>
                </c:pt>
                <c:pt idx="18">
                  <c:v>5.790225</c:v>
                </c:pt>
                <c:pt idx="19">
                  <c:v>5.783295</c:v>
                </c:pt>
                <c:pt idx="20">
                  <c:v>5.532345</c:v>
                </c:pt>
                <c:pt idx="21">
                  <c:v>5.151313</c:v>
                </c:pt>
                <c:pt idx="22">
                  <c:v>4.471655</c:v>
                </c:pt>
                <c:pt idx="23">
                  <c:v>4.134333</c:v>
                </c:pt>
                <c:pt idx="24">
                  <c:v>3.433705</c:v>
                </c:pt>
                <c:pt idx="25">
                  <c:v>2.846132</c:v>
                </c:pt>
                <c:pt idx="26">
                  <c:v>1.79032</c:v>
                </c:pt>
                <c:pt idx="27">
                  <c:v>2.427784</c:v>
                </c:pt>
                <c:pt idx="28">
                  <c:v>3.053707</c:v>
                </c:pt>
                <c:pt idx="29">
                  <c:v>3.09008</c:v>
                </c:pt>
                <c:pt idx="30">
                  <c:v>3.527216</c:v>
                </c:pt>
                <c:pt idx="31">
                  <c:v>3.566625</c:v>
                </c:pt>
                <c:pt idx="32">
                  <c:v>3.625085</c:v>
                </c:pt>
                <c:pt idx="33">
                  <c:v>3.604929</c:v>
                </c:pt>
                <c:pt idx="34">
                  <c:v>3.81954</c:v>
                </c:pt>
                <c:pt idx="35">
                  <c:v>3.732119</c:v>
                </c:pt>
                <c:pt idx="36">
                  <c:v>3.443652</c:v>
                </c:pt>
                <c:pt idx="37">
                  <c:v>3.105075</c:v>
                </c:pt>
                <c:pt idx="38">
                  <c:v>3.015343</c:v>
                </c:pt>
                <c:pt idx="39">
                  <c:v>2.772199</c:v>
                </c:pt>
                <c:pt idx="40">
                  <c:v>2.420353</c:v>
                </c:pt>
                <c:pt idx="41">
                  <c:v>2.156877</c:v>
                </c:pt>
                <c:pt idx="42">
                  <c:v>2.053887</c:v>
                </c:pt>
                <c:pt idx="43">
                  <c:v>1.974839</c:v>
                </c:pt>
                <c:pt idx="44">
                  <c:v>1.30298</c:v>
                </c:pt>
                <c:pt idx="45">
                  <c:v>0.982749</c:v>
                </c:pt>
                <c:pt idx="46">
                  <c:v>0.927852</c:v>
                </c:pt>
                <c:pt idx="47">
                  <c:v>0.649844</c:v>
                </c:pt>
                <c:pt idx="48">
                  <c:v>0.689652</c:v>
                </c:pt>
                <c:pt idx="49">
                  <c:v>0.352579</c:v>
                </c:pt>
                <c:pt idx="50">
                  <c:v>0.280695</c:v>
                </c:pt>
              </c:numCache>
            </c:numRef>
          </c:val>
        </c:ser>
        <c:ser>
          <c:idx val="23"/>
          <c:order val="23"/>
          <c:tx>
            <c:strRef>
              <c:f>Sheet1!$Y$3:$Y$4</c:f>
              <c:strCache>
                <c:ptCount val="1"/>
                <c:pt idx="0">
                  <c:v>-76.76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Sheet1!$Y$5:$Y$58</c:f>
              <c:numCache>
                <c:formatCode>General</c:formatCode>
                <c:ptCount val="53"/>
                <c:pt idx="0">
                  <c:v>0.435124</c:v>
                </c:pt>
                <c:pt idx="1">
                  <c:v>0.523267</c:v>
                </c:pt>
                <c:pt idx="2">
                  <c:v>0.726415</c:v>
                </c:pt>
                <c:pt idx="3">
                  <c:v>0.660377</c:v>
                </c:pt>
                <c:pt idx="4">
                  <c:v>0.746606</c:v>
                </c:pt>
                <c:pt idx="5">
                  <c:v>0.915224</c:v>
                </c:pt>
                <c:pt idx="6">
                  <c:v>0.92864</c:v>
                </c:pt>
                <c:pt idx="7">
                  <c:v>1.213691</c:v>
                </c:pt>
                <c:pt idx="8">
                  <c:v>1.157692</c:v>
                </c:pt>
                <c:pt idx="9">
                  <c:v>1.325341</c:v>
                </c:pt>
                <c:pt idx="10">
                  <c:v>1.658588</c:v>
                </c:pt>
                <c:pt idx="11">
                  <c:v>2.324641</c:v>
                </c:pt>
                <c:pt idx="12">
                  <c:v>2.896408</c:v>
                </c:pt>
                <c:pt idx="13">
                  <c:v>3.549098</c:v>
                </c:pt>
                <c:pt idx="14">
                  <c:v>4.051772</c:v>
                </c:pt>
                <c:pt idx="15">
                  <c:v>4.347309</c:v>
                </c:pt>
                <c:pt idx="16">
                  <c:v>4.947883</c:v>
                </c:pt>
                <c:pt idx="17">
                  <c:v>5.432549</c:v>
                </c:pt>
                <c:pt idx="18">
                  <c:v>5.427521</c:v>
                </c:pt>
                <c:pt idx="19">
                  <c:v>5.537778</c:v>
                </c:pt>
                <c:pt idx="20">
                  <c:v>5.068163</c:v>
                </c:pt>
                <c:pt idx="21">
                  <c:v>4.69811</c:v>
                </c:pt>
                <c:pt idx="22">
                  <c:v>4.211732</c:v>
                </c:pt>
                <c:pt idx="23">
                  <c:v>3.881328</c:v>
                </c:pt>
                <c:pt idx="24">
                  <c:v>3.252595</c:v>
                </c:pt>
                <c:pt idx="25">
                  <c:v>2.580997</c:v>
                </c:pt>
                <c:pt idx="26">
                  <c:v>1.798393</c:v>
                </c:pt>
                <c:pt idx="27">
                  <c:v>2.301067</c:v>
                </c:pt>
                <c:pt idx="28">
                  <c:v>2.553031</c:v>
                </c:pt>
                <c:pt idx="29">
                  <c:v>2.793894</c:v>
                </c:pt>
                <c:pt idx="30">
                  <c:v>3.023579</c:v>
                </c:pt>
                <c:pt idx="31">
                  <c:v>3.320956</c:v>
                </c:pt>
                <c:pt idx="32">
                  <c:v>3.42781</c:v>
                </c:pt>
                <c:pt idx="33">
                  <c:v>3.588613</c:v>
                </c:pt>
                <c:pt idx="34">
                  <c:v>3.491193</c:v>
                </c:pt>
                <c:pt idx="35">
                  <c:v>3.532058</c:v>
                </c:pt>
                <c:pt idx="36">
                  <c:v>3.489828</c:v>
                </c:pt>
                <c:pt idx="37">
                  <c:v>3.129932</c:v>
                </c:pt>
                <c:pt idx="38">
                  <c:v>2.932943</c:v>
                </c:pt>
                <c:pt idx="39">
                  <c:v>2.707891</c:v>
                </c:pt>
                <c:pt idx="40">
                  <c:v>2.363468</c:v>
                </c:pt>
                <c:pt idx="41">
                  <c:v>2.214578</c:v>
                </c:pt>
                <c:pt idx="42">
                  <c:v>1.908623</c:v>
                </c:pt>
                <c:pt idx="43">
                  <c:v>1.691651</c:v>
                </c:pt>
                <c:pt idx="44">
                  <c:v>1.125795</c:v>
                </c:pt>
                <c:pt idx="45">
                  <c:v>1.018254</c:v>
                </c:pt>
                <c:pt idx="46">
                  <c:v>1.041406</c:v>
                </c:pt>
                <c:pt idx="47">
                  <c:v>0.633217</c:v>
                </c:pt>
                <c:pt idx="48">
                  <c:v>0.438919</c:v>
                </c:pt>
                <c:pt idx="49">
                  <c:v>0.391546</c:v>
                </c:pt>
                <c:pt idx="50">
                  <c:v>0.508537</c:v>
                </c:pt>
              </c:numCache>
            </c:numRef>
          </c:val>
        </c:ser>
        <c:ser>
          <c:idx val="24"/>
          <c:order val="24"/>
          <c:tx>
            <c:strRef>
              <c:f>Sheet1!$Z$3:$Z$4</c:f>
              <c:strCache>
                <c:ptCount val="1"/>
                <c:pt idx="0">
                  <c:v>-76.75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Sheet1!$Z$5:$Z$58</c:f>
              <c:numCache>
                <c:formatCode>General</c:formatCode>
                <c:ptCount val="53"/>
                <c:pt idx="0">
                  <c:v>0.439291</c:v>
                </c:pt>
                <c:pt idx="1">
                  <c:v>0.498519</c:v>
                </c:pt>
                <c:pt idx="2">
                  <c:v>0.475801</c:v>
                </c:pt>
                <c:pt idx="3">
                  <c:v>0.682652</c:v>
                </c:pt>
                <c:pt idx="4">
                  <c:v>0.589632</c:v>
                </c:pt>
                <c:pt idx="5">
                  <c:v>0.882423</c:v>
                </c:pt>
                <c:pt idx="6">
                  <c:v>0.922379</c:v>
                </c:pt>
                <c:pt idx="7">
                  <c:v>0.978904</c:v>
                </c:pt>
                <c:pt idx="8">
                  <c:v>1.111929</c:v>
                </c:pt>
                <c:pt idx="9">
                  <c:v>1.266852</c:v>
                </c:pt>
                <c:pt idx="10">
                  <c:v>1.490311</c:v>
                </c:pt>
                <c:pt idx="11">
                  <c:v>2.08466</c:v>
                </c:pt>
                <c:pt idx="12">
                  <c:v>2.770292</c:v>
                </c:pt>
                <c:pt idx="13">
                  <c:v>3.187793</c:v>
                </c:pt>
                <c:pt idx="14">
                  <c:v>3.613761</c:v>
                </c:pt>
                <c:pt idx="15">
                  <c:v>4.028422</c:v>
                </c:pt>
                <c:pt idx="16">
                  <c:v>4.364014</c:v>
                </c:pt>
                <c:pt idx="17">
                  <c:v>4.767391</c:v>
                </c:pt>
                <c:pt idx="18">
                  <c:v>4.815918</c:v>
                </c:pt>
                <c:pt idx="19">
                  <c:v>4.797841</c:v>
                </c:pt>
                <c:pt idx="20">
                  <c:v>4.379279</c:v>
                </c:pt>
                <c:pt idx="21">
                  <c:v>4.117425</c:v>
                </c:pt>
                <c:pt idx="22">
                  <c:v>3.813464</c:v>
                </c:pt>
                <c:pt idx="23">
                  <c:v>3.586012</c:v>
                </c:pt>
                <c:pt idx="24">
                  <c:v>2.973216</c:v>
                </c:pt>
                <c:pt idx="25">
                  <c:v>2.339247</c:v>
                </c:pt>
                <c:pt idx="26">
                  <c:v>1.646486</c:v>
                </c:pt>
                <c:pt idx="27">
                  <c:v>2.202147</c:v>
                </c:pt>
                <c:pt idx="28">
                  <c:v>2.568436</c:v>
                </c:pt>
                <c:pt idx="29">
                  <c:v>2.682719</c:v>
                </c:pt>
                <c:pt idx="30">
                  <c:v>2.920432</c:v>
                </c:pt>
                <c:pt idx="31">
                  <c:v>3.003451</c:v>
                </c:pt>
                <c:pt idx="32">
                  <c:v>3.179202</c:v>
                </c:pt>
                <c:pt idx="33">
                  <c:v>3.367436</c:v>
                </c:pt>
                <c:pt idx="34">
                  <c:v>3.157267</c:v>
                </c:pt>
                <c:pt idx="35">
                  <c:v>3.220435</c:v>
                </c:pt>
                <c:pt idx="36">
                  <c:v>3.144665</c:v>
                </c:pt>
                <c:pt idx="37">
                  <c:v>3.078149</c:v>
                </c:pt>
                <c:pt idx="38">
                  <c:v>2.83429</c:v>
                </c:pt>
                <c:pt idx="39">
                  <c:v>2.600271</c:v>
                </c:pt>
                <c:pt idx="40">
                  <c:v>2.151233</c:v>
                </c:pt>
                <c:pt idx="41">
                  <c:v>1.970687</c:v>
                </c:pt>
                <c:pt idx="42">
                  <c:v>1.743284</c:v>
                </c:pt>
                <c:pt idx="43">
                  <c:v>1.431532</c:v>
                </c:pt>
                <c:pt idx="44">
                  <c:v>0.945992</c:v>
                </c:pt>
                <c:pt idx="45">
                  <c:v>0.789471</c:v>
                </c:pt>
                <c:pt idx="46">
                  <c:v>0.697308</c:v>
                </c:pt>
                <c:pt idx="47">
                  <c:v>0.529276</c:v>
                </c:pt>
                <c:pt idx="48">
                  <c:v>0.436561</c:v>
                </c:pt>
                <c:pt idx="49">
                  <c:v>0.347499</c:v>
                </c:pt>
                <c:pt idx="50">
                  <c:v>0.426532</c:v>
                </c:pt>
              </c:numCache>
            </c:numRef>
          </c:val>
        </c:ser>
        <c:ser>
          <c:idx val="25"/>
          <c:order val="25"/>
          <c:tx>
            <c:strRef>
              <c:f>Sheet1!$AA$3:$AA$4</c:f>
              <c:strCache>
                <c:ptCount val="1"/>
                <c:pt idx="0">
                  <c:v>-76.74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Sheet1!$AA$5:$AA$58</c:f>
              <c:numCache>
                <c:formatCode>General</c:formatCode>
                <c:ptCount val="53"/>
                <c:pt idx="0">
                  <c:v>0.342247</c:v>
                </c:pt>
                <c:pt idx="1">
                  <c:v>0.405811</c:v>
                </c:pt>
                <c:pt idx="2">
                  <c:v>0.600123</c:v>
                </c:pt>
                <c:pt idx="3">
                  <c:v>0.536452</c:v>
                </c:pt>
                <c:pt idx="4">
                  <c:v>0.558588</c:v>
                </c:pt>
                <c:pt idx="5">
                  <c:v>0.650805</c:v>
                </c:pt>
                <c:pt idx="6">
                  <c:v>0.712527</c:v>
                </c:pt>
                <c:pt idx="7">
                  <c:v>0.832782</c:v>
                </c:pt>
                <c:pt idx="8">
                  <c:v>0.927764</c:v>
                </c:pt>
                <c:pt idx="9">
                  <c:v>1.012398</c:v>
                </c:pt>
                <c:pt idx="10">
                  <c:v>1.329096</c:v>
                </c:pt>
                <c:pt idx="11">
                  <c:v>1.646658</c:v>
                </c:pt>
                <c:pt idx="12">
                  <c:v>2.139563</c:v>
                </c:pt>
                <c:pt idx="13">
                  <c:v>2.793583</c:v>
                </c:pt>
                <c:pt idx="14">
                  <c:v>3.022784</c:v>
                </c:pt>
                <c:pt idx="15">
                  <c:v>3.607741</c:v>
                </c:pt>
                <c:pt idx="16">
                  <c:v>3.784666</c:v>
                </c:pt>
                <c:pt idx="17">
                  <c:v>4.122941</c:v>
                </c:pt>
                <c:pt idx="18">
                  <c:v>4.577608</c:v>
                </c:pt>
                <c:pt idx="19">
                  <c:v>4.149485</c:v>
                </c:pt>
                <c:pt idx="20">
                  <c:v>3.925399</c:v>
                </c:pt>
                <c:pt idx="21">
                  <c:v>3.745158</c:v>
                </c:pt>
                <c:pt idx="22">
                  <c:v>3.286921</c:v>
                </c:pt>
                <c:pt idx="23">
                  <c:v>3.020907</c:v>
                </c:pt>
                <c:pt idx="24">
                  <c:v>2.340552</c:v>
                </c:pt>
                <c:pt idx="25">
                  <c:v>2.041942</c:v>
                </c:pt>
                <c:pt idx="26">
                  <c:v>1.398861</c:v>
                </c:pt>
                <c:pt idx="27">
                  <c:v>1.877311</c:v>
                </c:pt>
                <c:pt idx="28">
                  <c:v>2.466039</c:v>
                </c:pt>
                <c:pt idx="29">
                  <c:v>2.540131</c:v>
                </c:pt>
                <c:pt idx="30">
                  <c:v>2.855335</c:v>
                </c:pt>
                <c:pt idx="31">
                  <c:v>3.106511</c:v>
                </c:pt>
                <c:pt idx="32">
                  <c:v>2.840137</c:v>
                </c:pt>
                <c:pt idx="33">
                  <c:v>3.117954</c:v>
                </c:pt>
                <c:pt idx="34">
                  <c:v>2.936897</c:v>
                </c:pt>
                <c:pt idx="35">
                  <c:v>2.99593</c:v>
                </c:pt>
                <c:pt idx="36">
                  <c:v>2.925551</c:v>
                </c:pt>
                <c:pt idx="37">
                  <c:v>2.999003</c:v>
                </c:pt>
                <c:pt idx="38">
                  <c:v>2.514437</c:v>
                </c:pt>
                <c:pt idx="39">
                  <c:v>2.294958</c:v>
                </c:pt>
                <c:pt idx="40">
                  <c:v>1.874578</c:v>
                </c:pt>
                <c:pt idx="41">
                  <c:v>1.625675</c:v>
                </c:pt>
                <c:pt idx="42">
                  <c:v>1.366076</c:v>
                </c:pt>
                <c:pt idx="43">
                  <c:v>1.154458</c:v>
                </c:pt>
                <c:pt idx="44">
                  <c:v>0.946564</c:v>
                </c:pt>
                <c:pt idx="45">
                  <c:v>0.726044</c:v>
                </c:pt>
                <c:pt idx="46">
                  <c:v>0.634283</c:v>
                </c:pt>
                <c:pt idx="47">
                  <c:v>0.786842</c:v>
                </c:pt>
                <c:pt idx="48">
                  <c:v>0.437234</c:v>
                </c:pt>
                <c:pt idx="49">
                  <c:v>0.368509</c:v>
                </c:pt>
                <c:pt idx="50">
                  <c:v>0.444581</c:v>
                </c:pt>
              </c:numCache>
            </c:numRef>
          </c:val>
        </c:ser>
        <c:ser>
          <c:idx val="26"/>
          <c:order val="26"/>
          <c:tx>
            <c:strRef>
              <c:f>Sheet1!$AB$3:$AB$4</c:f>
              <c:strCache>
                <c:ptCount val="1"/>
                <c:pt idx="0">
                  <c:v>-76.73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Sheet1!$AB$5:$AB$58</c:f>
              <c:numCache>
                <c:formatCode>General</c:formatCode>
                <c:ptCount val="53"/>
                <c:pt idx="0">
                  <c:v>0.459278</c:v>
                </c:pt>
                <c:pt idx="1">
                  <c:v>0.355033</c:v>
                </c:pt>
                <c:pt idx="2">
                  <c:v>0.480161</c:v>
                </c:pt>
                <c:pt idx="3">
                  <c:v>0.52405</c:v>
                </c:pt>
                <c:pt idx="4">
                  <c:v>0.657095</c:v>
                </c:pt>
                <c:pt idx="5">
                  <c:v>0.654699</c:v>
                </c:pt>
                <c:pt idx="6">
                  <c:v>0.692391</c:v>
                </c:pt>
                <c:pt idx="7">
                  <c:v>0.765486</c:v>
                </c:pt>
                <c:pt idx="8">
                  <c:v>0.843563</c:v>
                </c:pt>
                <c:pt idx="9">
                  <c:v>0.910461</c:v>
                </c:pt>
                <c:pt idx="10">
                  <c:v>1.203476</c:v>
                </c:pt>
                <c:pt idx="11">
                  <c:v>1.550839</c:v>
                </c:pt>
                <c:pt idx="12">
                  <c:v>1.715309</c:v>
                </c:pt>
                <c:pt idx="13">
                  <c:v>2.138497</c:v>
                </c:pt>
                <c:pt idx="14">
                  <c:v>2.55996</c:v>
                </c:pt>
                <c:pt idx="15">
                  <c:v>2.965377</c:v>
                </c:pt>
                <c:pt idx="16">
                  <c:v>3.226937</c:v>
                </c:pt>
                <c:pt idx="17">
                  <c:v>3.698066</c:v>
                </c:pt>
                <c:pt idx="18">
                  <c:v>3.738561</c:v>
                </c:pt>
                <c:pt idx="19">
                  <c:v>3.844965</c:v>
                </c:pt>
                <c:pt idx="20">
                  <c:v>3.623301</c:v>
                </c:pt>
                <c:pt idx="21">
                  <c:v>3.195912</c:v>
                </c:pt>
                <c:pt idx="22">
                  <c:v>2.565722</c:v>
                </c:pt>
                <c:pt idx="23">
                  <c:v>2.45255</c:v>
                </c:pt>
                <c:pt idx="24">
                  <c:v>1.84052</c:v>
                </c:pt>
                <c:pt idx="25">
                  <c:v>1.697669</c:v>
                </c:pt>
                <c:pt idx="26">
                  <c:v>1.017406</c:v>
                </c:pt>
                <c:pt idx="27">
                  <c:v>1.574707</c:v>
                </c:pt>
                <c:pt idx="28">
                  <c:v>1.833159</c:v>
                </c:pt>
                <c:pt idx="29">
                  <c:v>2.239572</c:v>
                </c:pt>
                <c:pt idx="30">
                  <c:v>2.615633</c:v>
                </c:pt>
                <c:pt idx="31">
                  <c:v>2.705702</c:v>
                </c:pt>
                <c:pt idx="32">
                  <c:v>2.714982</c:v>
                </c:pt>
                <c:pt idx="33">
                  <c:v>2.792213</c:v>
                </c:pt>
                <c:pt idx="34">
                  <c:v>2.955972</c:v>
                </c:pt>
                <c:pt idx="35">
                  <c:v>3.052872</c:v>
                </c:pt>
                <c:pt idx="36">
                  <c:v>2.520629</c:v>
                </c:pt>
                <c:pt idx="37">
                  <c:v>2.405824</c:v>
                </c:pt>
                <c:pt idx="38">
                  <c:v>2.133729</c:v>
                </c:pt>
                <c:pt idx="39">
                  <c:v>1.930874</c:v>
                </c:pt>
                <c:pt idx="40">
                  <c:v>1.400538</c:v>
                </c:pt>
                <c:pt idx="41">
                  <c:v>1.44866</c:v>
                </c:pt>
                <c:pt idx="42">
                  <c:v>1.087402</c:v>
                </c:pt>
                <c:pt idx="43">
                  <c:v>1.04479</c:v>
                </c:pt>
                <c:pt idx="44">
                  <c:v>0.924174</c:v>
                </c:pt>
                <c:pt idx="45">
                  <c:v>0.78903</c:v>
                </c:pt>
                <c:pt idx="46">
                  <c:v>0.559889</c:v>
                </c:pt>
                <c:pt idx="47">
                  <c:v>0.521694</c:v>
                </c:pt>
                <c:pt idx="48">
                  <c:v>0.369682</c:v>
                </c:pt>
                <c:pt idx="49">
                  <c:v>0.327558</c:v>
                </c:pt>
                <c:pt idx="50">
                  <c:v>0.273303</c:v>
                </c:pt>
              </c:numCache>
            </c:numRef>
          </c:val>
        </c:ser>
        <c:ser>
          <c:idx val="27"/>
          <c:order val="27"/>
          <c:tx>
            <c:strRef>
              <c:f>Sheet1!$AC$3:$AC$4</c:f>
              <c:strCache>
                <c:ptCount val="1"/>
                <c:pt idx="0">
                  <c:v>-76.72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Sheet1!$AC$5:$AC$58</c:f>
              <c:numCache>
                <c:formatCode>General</c:formatCode>
                <c:ptCount val="53"/>
                <c:pt idx="0">
                  <c:v>0.337533</c:v>
                </c:pt>
                <c:pt idx="1">
                  <c:v>0.469179</c:v>
                </c:pt>
                <c:pt idx="2">
                  <c:v>0.36628</c:v>
                </c:pt>
                <c:pt idx="3">
                  <c:v>0.464601</c:v>
                </c:pt>
                <c:pt idx="4">
                  <c:v>0.478396</c:v>
                </c:pt>
                <c:pt idx="5">
                  <c:v>0.519127</c:v>
                </c:pt>
                <c:pt idx="6">
                  <c:v>0.563121</c:v>
                </c:pt>
                <c:pt idx="7">
                  <c:v>0.661303</c:v>
                </c:pt>
                <c:pt idx="8">
                  <c:v>0.924641</c:v>
                </c:pt>
                <c:pt idx="9">
                  <c:v>0.794544</c:v>
                </c:pt>
                <c:pt idx="10">
                  <c:v>1.181774</c:v>
                </c:pt>
                <c:pt idx="11">
                  <c:v>1.263246</c:v>
                </c:pt>
                <c:pt idx="12">
                  <c:v>1.419532</c:v>
                </c:pt>
                <c:pt idx="13">
                  <c:v>1.619443</c:v>
                </c:pt>
                <c:pt idx="14">
                  <c:v>1.808128</c:v>
                </c:pt>
                <c:pt idx="15">
                  <c:v>2.302515</c:v>
                </c:pt>
                <c:pt idx="16">
                  <c:v>2.601697</c:v>
                </c:pt>
                <c:pt idx="17">
                  <c:v>2.923342</c:v>
                </c:pt>
                <c:pt idx="18">
                  <c:v>3.165295</c:v>
                </c:pt>
                <c:pt idx="19">
                  <c:v>3.211882</c:v>
                </c:pt>
                <c:pt idx="20">
                  <c:v>2.84674</c:v>
                </c:pt>
                <c:pt idx="21">
                  <c:v>2.543414</c:v>
                </c:pt>
                <c:pt idx="22">
                  <c:v>2.120946</c:v>
                </c:pt>
                <c:pt idx="23">
                  <c:v>1.764348</c:v>
                </c:pt>
                <c:pt idx="24">
                  <c:v>1.372753</c:v>
                </c:pt>
                <c:pt idx="25">
                  <c:v>1.263697</c:v>
                </c:pt>
                <c:pt idx="26">
                  <c:v>0.88004</c:v>
                </c:pt>
                <c:pt idx="27">
                  <c:v>1.040237</c:v>
                </c:pt>
                <c:pt idx="28">
                  <c:v>1.342879</c:v>
                </c:pt>
                <c:pt idx="29">
                  <c:v>1.656661</c:v>
                </c:pt>
                <c:pt idx="30">
                  <c:v>1.968628</c:v>
                </c:pt>
                <c:pt idx="31">
                  <c:v>2.516434</c:v>
                </c:pt>
                <c:pt idx="32">
                  <c:v>2.442526</c:v>
                </c:pt>
                <c:pt idx="33">
                  <c:v>2.86885</c:v>
                </c:pt>
                <c:pt idx="34">
                  <c:v>2.508125</c:v>
                </c:pt>
                <c:pt idx="35">
                  <c:v>2.442636</c:v>
                </c:pt>
                <c:pt idx="36">
                  <c:v>2.135554</c:v>
                </c:pt>
                <c:pt idx="37">
                  <c:v>1.93501</c:v>
                </c:pt>
                <c:pt idx="38">
                  <c:v>1.62382</c:v>
                </c:pt>
                <c:pt idx="39">
                  <c:v>1.480573</c:v>
                </c:pt>
                <c:pt idx="40">
                  <c:v>1.23632</c:v>
                </c:pt>
                <c:pt idx="41">
                  <c:v>1.180294</c:v>
                </c:pt>
                <c:pt idx="42">
                  <c:v>0.941405</c:v>
                </c:pt>
                <c:pt idx="43">
                  <c:v>1.090974</c:v>
                </c:pt>
                <c:pt idx="44">
                  <c:v>0.902391</c:v>
                </c:pt>
                <c:pt idx="45">
                  <c:v>0.911508</c:v>
                </c:pt>
                <c:pt idx="46">
                  <c:v>0.926797</c:v>
                </c:pt>
                <c:pt idx="47">
                  <c:v>0.55408</c:v>
                </c:pt>
                <c:pt idx="48">
                  <c:v>0.368906</c:v>
                </c:pt>
                <c:pt idx="49">
                  <c:v>0.382152</c:v>
                </c:pt>
                <c:pt idx="50">
                  <c:v>0.376832</c:v>
                </c:pt>
              </c:numCache>
            </c:numRef>
          </c:val>
        </c:ser>
        <c:ser>
          <c:idx val="28"/>
          <c:order val="28"/>
          <c:tx>
            <c:strRef>
              <c:f>Sheet1!$AD$3:$AD$4</c:f>
              <c:strCache>
                <c:ptCount val="1"/>
                <c:pt idx="0">
                  <c:v>-76.71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Sheet1!$AD$5:$AD$58</c:f>
              <c:numCache>
                <c:formatCode>General</c:formatCode>
                <c:ptCount val="53"/>
                <c:pt idx="0">
                  <c:v>0.186735</c:v>
                </c:pt>
                <c:pt idx="1">
                  <c:v>0.365653</c:v>
                </c:pt>
                <c:pt idx="2">
                  <c:v>0.55988</c:v>
                </c:pt>
                <c:pt idx="3">
                  <c:v>0.470758</c:v>
                </c:pt>
                <c:pt idx="4">
                  <c:v>0.497251</c:v>
                </c:pt>
                <c:pt idx="5">
                  <c:v>0.487915</c:v>
                </c:pt>
                <c:pt idx="6">
                  <c:v>0.557</c:v>
                </c:pt>
                <c:pt idx="7">
                  <c:v>0.64575</c:v>
                </c:pt>
                <c:pt idx="8">
                  <c:v>0.696454</c:v>
                </c:pt>
                <c:pt idx="9">
                  <c:v>0.807161</c:v>
                </c:pt>
                <c:pt idx="10">
                  <c:v>0.93531</c:v>
                </c:pt>
                <c:pt idx="11">
                  <c:v>1.106128</c:v>
                </c:pt>
                <c:pt idx="12">
                  <c:v>1.319826</c:v>
                </c:pt>
                <c:pt idx="13">
                  <c:v>1.421041</c:v>
                </c:pt>
                <c:pt idx="14">
                  <c:v>1.603413</c:v>
                </c:pt>
                <c:pt idx="15">
                  <c:v>1.708055</c:v>
                </c:pt>
                <c:pt idx="16">
                  <c:v>1.935274</c:v>
                </c:pt>
                <c:pt idx="17">
                  <c:v>2.343324</c:v>
                </c:pt>
                <c:pt idx="18">
                  <c:v>2.367978</c:v>
                </c:pt>
                <c:pt idx="19">
                  <c:v>2.527385</c:v>
                </c:pt>
                <c:pt idx="20">
                  <c:v>2.071205</c:v>
                </c:pt>
                <c:pt idx="21">
                  <c:v>1.882236</c:v>
                </c:pt>
                <c:pt idx="22">
                  <c:v>1.574549</c:v>
                </c:pt>
                <c:pt idx="23">
                  <c:v>1.597523</c:v>
                </c:pt>
                <c:pt idx="24">
                  <c:v>1.282133</c:v>
                </c:pt>
                <c:pt idx="25">
                  <c:v>1.01476</c:v>
                </c:pt>
                <c:pt idx="26">
                  <c:v>0.814223</c:v>
                </c:pt>
                <c:pt idx="27">
                  <c:v>0.932029</c:v>
                </c:pt>
                <c:pt idx="28">
                  <c:v>1.177408</c:v>
                </c:pt>
                <c:pt idx="29">
                  <c:v>1.362478</c:v>
                </c:pt>
                <c:pt idx="30">
                  <c:v>1.46531</c:v>
                </c:pt>
                <c:pt idx="31">
                  <c:v>1.78464</c:v>
                </c:pt>
                <c:pt idx="32">
                  <c:v>2.051603</c:v>
                </c:pt>
                <c:pt idx="33">
                  <c:v>2.249852</c:v>
                </c:pt>
                <c:pt idx="34">
                  <c:v>2.046054</c:v>
                </c:pt>
                <c:pt idx="35">
                  <c:v>2.009176</c:v>
                </c:pt>
                <c:pt idx="36">
                  <c:v>1.76172</c:v>
                </c:pt>
                <c:pt idx="37">
                  <c:v>1.650783</c:v>
                </c:pt>
                <c:pt idx="38">
                  <c:v>1.399282</c:v>
                </c:pt>
                <c:pt idx="39">
                  <c:v>1.357458</c:v>
                </c:pt>
                <c:pt idx="40">
                  <c:v>1.146881</c:v>
                </c:pt>
                <c:pt idx="41">
                  <c:v>1.011017</c:v>
                </c:pt>
                <c:pt idx="42">
                  <c:v>0.973147</c:v>
                </c:pt>
                <c:pt idx="43">
                  <c:v>0.778774</c:v>
                </c:pt>
                <c:pt idx="44">
                  <c:v>0.781998</c:v>
                </c:pt>
                <c:pt idx="45">
                  <c:v>0.676704</c:v>
                </c:pt>
                <c:pt idx="46">
                  <c:v>0.508411</c:v>
                </c:pt>
                <c:pt idx="47">
                  <c:v>0.450765</c:v>
                </c:pt>
                <c:pt idx="48">
                  <c:v>0.396377</c:v>
                </c:pt>
                <c:pt idx="49">
                  <c:v>0.319313</c:v>
                </c:pt>
                <c:pt idx="50">
                  <c:v>0.205278</c:v>
                </c:pt>
              </c:numCache>
            </c:numRef>
          </c:val>
        </c:ser>
        <c:ser>
          <c:idx val="29"/>
          <c:order val="29"/>
          <c:tx>
            <c:strRef>
              <c:f>Sheet1!$AE$3:$AE$4</c:f>
              <c:strCache>
                <c:ptCount val="1"/>
                <c:pt idx="0">
                  <c:v>-76.7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Sheet1!$AE$5:$AE$58</c:f>
              <c:numCache>
                <c:formatCode>General</c:formatCode>
                <c:ptCount val="53"/>
                <c:pt idx="0">
                  <c:v>0.36049</c:v>
                </c:pt>
                <c:pt idx="1">
                  <c:v>0.39207</c:v>
                </c:pt>
                <c:pt idx="2">
                  <c:v>0.272185</c:v>
                </c:pt>
                <c:pt idx="3">
                  <c:v>0.298642</c:v>
                </c:pt>
                <c:pt idx="4">
                  <c:v>0.409122</c:v>
                </c:pt>
                <c:pt idx="5">
                  <c:v>0.371514</c:v>
                </c:pt>
                <c:pt idx="6">
                  <c:v>0.797451</c:v>
                </c:pt>
                <c:pt idx="7">
                  <c:v>0.475915</c:v>
                </c:pt>
                <c:pt idx="8">
                  <c:v>0.588636</c:v>
                </c:pt>
                <c:pt idx="9">
                  <c:v>0.698093</c:v>
                </c:pt>
                <c:pt idx="10">
                  <c:v>0.900859</c:v>
                </c:pt>
                <c:pt idx="11">
                  <c:v>0.835472</c:v>
                </c:pt>
                <c:pt idx="12">
                  <c:v>0.980909</c:v>
                </c:pt>
                <c:pt idx="13">
                  <c:v>1.187057</c:v>
                </c:pt>
                <c:pt idx="14">
                  <c:v>1.285316</c:v>
                </c:pt>
                <c:pt idx="15">
                  <c:v>1.432416</c:v>
                </c:pt>
                <c:pt idx="16">
                  <c:v>1.661976</c:v>
                </c:pt>
                <c:pt idx="17">
                  <c:v>1.828595</c:v>
                </c:pt>
                <c:pt idx="18">
                  <c:v>1.682072</c:v>
                </c:pt>
                <c:pt idx="19">
                  <c:v>1.889565</c:v>
                </c:pt>
                <c:pt idx="20">
                  <c:v>1.542282</c:v>
                </c:pt>
                <c:pt idx="21">
                  <c:v>1.485658</c:v>
                </c:pt>
                <c:pt idx="22">
                  <c:v>1.286643</c:v>
                </c:pt>
                <c:pt idx="23">
                  <c:v>1.136892</c:v>
                </c:pt>
                <c:pt idx="24">
                  <c:v>0.906813</c:v>
                </c:pt>
                <c:pt idx="25">
                  <c:v>0.983454</c:v>
                </c:pt>
                <c:pt idx="26">
                  <c:v>0.82993</c:v>
                </c:pt>
                <c:pt idx="27">
                  <c:v>0.857757</c:v>
                </c:pt>
                <c:pt idx="28">
                  <c:v>0.984754</c:v>
                </c:pt>
                <c:pt idx="29">
                  <c:v>1.149419</c:v>
                </c:pt>
                <c:pt idx="30">
                  <c:v>1.32559</c:v>
                </c:pt>
                <c:pt idx="31">
                  <c:v>1.291215</c:v>
                </c:pt>
                <c:pt idx="32">
                  <c:v>1.473956</c:v>
                </c:pt>
                <c:pt idx="33">
                  <c:v>1.692464</c:v>
                </c:pt>
                <c:pt idx="34">
                  <c:v>1.739397</c:v>
                </c:pt>
                <c:pt idx="35">
                  <c:v>1.681958</c:v>
                </c:pt>
                <c:pt idx="36">
                  <c:v>1.397996</c:v>
                </c:pt>
                <c:pt idx="37">
                  <c:v>1.31651</c:v>
                </c:pt>
                <c:pt idx="38">
                  <c:v>1.595813</c:v>
                </c:pt>
                <c:pt idx="39">
                  <c:v>1.177996</c:v>
                </c:pt>
                <c:pt idx="40">
                  <c:v>0.958666</c:v>
                </c:pt>
                <c:pt idx="41">
                  <c:v>0.907003</c:v>
                </c:pt>
                <c:pt idx="42">
                  <c:v>0.8764</c:v>
                </c:pt>
                <c:pt idx="43">
                  <c:v>0.857967</c:v>
                </c:pt>
                <c:pt idx="44">
                  <c:v>0.655875</c:v>
                </c:pt>
                <c:pt idx="45">
                  <c:v>0.461544</c:v>
                </c:pt>
                <c:pt idx="46">
                  <c:v>0.438055</c:v>
                </c:pt>
                <c:pt idx="47">
                  <c:v>0.371357</c:v>
                </c:pt>
                <c:pt idx="48">
                  <c:v>0.365893</c:v>
                </c:pt>
                <c:pt idx="49">
                  <c:v>0.277592</c:v>
                </c:pt>
                <c:pt idx="50">
                  <c:v>0.290218</c:v>
                </c:pt>
              </c:numCache>
            </c:numRef>
          </c:val>
        </c:ser>
        <c:ser>
          <c:idx val="30"/>
          <c:order val="30"/>
          <c:tx>
            <c:strRef>
              <c:f>Sheet1!$AF$3:$AF$4</c:f>
              <c:strCache>
                <c:ptCount val="1"/>
                <c:pt idx="0">
                  <c:v>-76.69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Sheet1!$AF$5:$AF$58</c:f>
              <c:numCache>
                <c:formatCode>General</c:formatCode>
                <c:ptCount val="53"/>
                <c:pt idx="0">
                  <c:v>0.212916</c:v>
                </c:pt>
                <c:pt idx="1">
                  <c:v>0.332985</c:v>
                </c:pt>
                <c:pt idx="2">
                  <c:v>0.393532</c:v>
                </c:pt>
                <c:pt idx="3">
                  <c:v>0.575818</c:v>
                </c:pt>
                <c:pt idx="4">
                  <c:v>0.445813</c:v>
                </c:pt>
                <c:pt idx="5">
                  <c:v>0.421919</c:v>
                </c:pt>
                <c:pt idx="6">
                  <c:v>0.389094</c:v>
                </c:pt>
                <c:pt idx="7">
                  <c:v>0.441702</c:v>
                </c:pt>
                <c:pt idx="8">
                  <c:v>0.518704</c:v>
                </c:pt>
                <c:pt idx="9">
                  <c:v>0.592809</c:v>
                </c:pt>
                <c:pt idx="10">
                  <c:v>0.64804</c:v>
                </c:pt>
                <c:pt idx="11">
                  <c:v>0.958916</c:v>
                </c:pt>
                <c:pt idx="12">
                  <c:v>0.952361</c:v>
                </c:pt>
                <c:pt idx="13">
                  <c:v>1.03007</c:v>
                </c:pt>
                <c:pt idx="14">
                  <c:v>1.043662</c:v>
                </c:pt>
                <c:pt idx="15">
                  <c:v>1.191251</c:v>
                </c:pt>
                <c:pt idx="16">
                  <c:v>1.225309</c:v>
                </c:pt>
                <c:pt idx="17">
                  <c:v>1.269769</c:v>
                </c:pt>
                <c:pt idx="18">
                  <c:v>1.267898</c:v>
                </c:pt>
                <c:pt idx="19">
                  <c:v>1.267844</c:v>
                </c:pt>
                <c:pt idx="20">
                  <c:v>1.245672</c:v>
                </c:pt>
                <c:pt idx="21">
                  <c:v>1.213609</c:v>
                </c:pt>
                <c:pt idx="22">
                  <c:v>0.885989</c:v>
                </c:pt>
                <c:pt idx="23">
                  <c:v>1.05363</c:v>
                </c:pt>
                <c:pt idx="24">
                  <c:v>0.863377</c:v>
                </c:pt>
                <c:pt idx="25">
                  <c:v>0.80335</c:v>
                </c:pt>
                <c:pt idx="26">
                  <c:v>0.644835</c:v>
                </c:pt>
                <c:pt idx="27">
                  <c:v>1.069171</c:v>
                </c:pt>
                <c:pt idx="28">
                  <c:v>0.801481</c:v>
                </c:pt>
                <c:pt idx="29">
                  <c:v>1.288497</c:v>
                </c:pt>
                <c:pt idx="30">
                  <c:v>1.082122</c:v>
                </c:pt>
                <c:pt idx="31">
                  <c:v>1.107602</c:v>
                </c:pt>
                <c:pt idx="32">
                  <c:v>1.110422</c:v>
                </c:pt>
                <c:pt idx="33">
                  <c:v>1.503135</c:v>
                </c:pt>
                <c:pt idx="34">
                  <c:v>1.273079</c:v>
                </c:pt>
                <c:pt idx="35">
                  <c:v>1.229867</c:v>
                </c:pt>
                <c:pt idx="36">
                  <c:v>1.153031</c:v>
                </c:pt>
                <c:pt idx="37">
                  <c:v>1.141188</c:v>
                </c:pt>
                <c:pt idx="38">
                  <c:v>1.315662</c:v>
                </c:pt>
                <c:pt idx="39">
                  <c:v>1.057234</c:v>
                </c:pt>
                <c:pt idx="40">
                  <c:v>0.928941</c:v>
                </c:pt>
                <c:pt idx="41">
                  <c:v>0.865209</c:v>
                </c:pt>
                <c:pt idx="42">
                  <c:v>0.67372</c:v>
                </c:pt>
                <c:pt idx="43">
                  <c:v>0.763247</c:v>
                </c:pt>
                <c:pt idx="44">
                  <c:v>0.4756</c:v>
                </c:pt>
                <c:pt idx="45">
                  <c:v>0.466572</c:v>
                </c:pt>
                <c:pt idx="46">
                  <c:v>0.428421</c:v>
                </c:pt>
                <c:pt idx="47">
                  <c:v>0.506691</c:v>
                </c:pt>
                <c:pt idx="48">
                  <c:v>0.285194</c:v>
                </c:pt>
                <c:pt idx="49">
                  <c:v>0.270125</c:v>
                </c:pt>
                <c:pt idx="50">
                  <c:v>0.48077</c:v>
                </c:pt>
              </c:numCache>
            </c:numRef>
          </c:val>
        </c:ser>
        <c:ser>
          <c:idx val="31"/>
          <c:order val="31"/>
          <c:tx>
            <c:strRef>
              <c:f>Sheet1!$AG$3:$AG$4</c:f>
              <c:strCache>
                <c:ptCount val="1"/>
                <c:pt idx="0">
                  <c:v>-76.68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Sheet1!$AG$5:$AG$58</c:f>
              <c:numCache>
                <c:formatCode>General</c:formatCode>
                <c:ptCount val="53"/>
                <c:pt idx="0">
                  <c:v>0.225098</c:v>
                </c:pt>
                <c:pt idx="1">
                  <c:v>0.196213</c:v>
                </c:pt>
                <c:pt idx="2">
                  <c:v>0.199759</c:v>
                </c:pt>
                <c:pt idx="3">
                  <c:v>0.225184</c:v>
                </c:pt>
                <c:pt idx="4">
                  <c:v>0.43487</c:v>
                </c:pt>
                <c:pt idx="5">
                  <c:v>0.328797</c:v>
                </c:pt>
                <c:pt idx="6">
                  <c:v>0.334851</c:v>
                </c:pt>
                <c:pt idx="7">
                  <c:v>0.401762</c:v>
                </c:pt>
                <c:pt idx="8">
                  <c:v>0.448786</c:v>
                </c:pt>
                <c:pt idx="9">
                  <c:v>0.555861</c:v>
                </c:pt>
                <c:pt idx="10">
                  <c:v>0.664431</c:v>
                </c:pt>
                <c:pt idx="11">
                  <c:v>0.613114</c:v>
                </c:pt>
                <c:pt idx="12">
                  <c:v>0.860605</c:v>
                </c:pt>
                <c:pt idx="13">
                  <c:v>0.920664</c:v>
                </c:pt>
                <c:pt idx="14">
                  <c:v>0.935136</c:v>
                </c:pt>
                <c:pt idx="15">
                  <c:v>1.351904</c:v>
                </c:pt>
                <c:pt idx="16">
                  <c:v>1.187008</c:v>
                </c:pt>
                <c:pt idx="17">
                  <c:v>1.081089</c:v>
                </c:pt>
                <c:pt idx="18">
                  <c:v>1.054348</c:v>
                </c:pt>
                <c:pt idx="19">
                  <c:v>1.159079</c:v>
                </c:pt>
                <c:pt idx="20">
                  <c:v>1.139509</c:v>
                </c:pt>
                <c:pt idx="21">
                  <c:v>0.908667</c:v>
                </c:pt>
                <c:pt idx="22">
                  <c:v>1.026432</c:v>
                </c:pt>
                <c:pt idx="23">
                  <c:v>0.940493</c:v>
                </c:pt>
                <c:pt idx="24">
                  <c:v>0.700149</c:v>
                </c:pt>
                <c:pt idx="25">
                  <c:v>0.774429</c:v>
                </c:pt>
                <c:pt idx="26">
                  <c:v>0.566417</c:v>
                </c:pt>
                <c:pt idx="27">
                  <c:v>0.68154</c:v>
                </c:pt>
                <c:pt idx="28">
                  <c:v>0.813866</c:v>
                </c:pt>
                <c:pt idx="29">
                  <c:v>0.87866</c:v>
                </c:pt>
                <c:pt idx="30">
                  <c:v>0.870662</c:v>
                </c:pt>
                <c:pt idx="31">
                  <c:v>0.949795</c:v>
                </c:pt>
                <c:pt idx="32">
                  <c:v>0.910022</c:v>
                </c:pt>
                <c:pt idx="33">
                  <c:v>1.099807</c:v>
                </c:pt>
                <c:pt idx="34">
                  <c:v>1.220355</c:v>
                </c:pt>
                <c:pt idx="35">
                  <c:v>1.049134</c:v>
                </c:pt>
                <c:pt idx="36">
                  <c:v>1.080106</c:v>
                </c:pt>
                <c:pt idx="37">
                  <c:v>1.005457</c:v>
                </c:pt>
                <c:pt idx="38">
                  <c:v>0.850883</c:v>
                </c:pt>
                <c:pt idx="39">
                  <c:v>1.124976</c:v>
                </c:pt>
                <c:pt idx="40">
                  <c:v>0.758234</c:v>
                </c:pt>
                <c:pt idx="41">
                  <c:v>0.769016</c:v>
                </c:pt>
                <c:pt idx="42">
                  <c:v>0.816092</c:v>
                </c:pt>
                <c:pt idx="43">
                  <c:v>0.566216</c:v>
                </c:pt>
                <c:pt idx="44">
                  <c:v>0.662864</c:v>
                </c:pt>
                <c:pt idx="45">
                  <c:v>0.425293</c:v>
                </c:pt>
                <c:pt idx="46">
                  <c:v>0.310612</c:v>
                </c:pt>
                <c:pt idx="47">
                  <c:v>0.409446</c:v>
                </c:pt>
                <c:pt idx="48">
                  <c:v>0.262917</c:v>
                </c:pt>
                <c:pt idx="49">
                  <c:v>0.305765</c:v>
                </c:pt>
                <c:pt idx="50">
                  <c:v>0.246774</c:v>
                </c:pt>
              </c:numCache>
            </c:numRef>
          </c:val>
        </c:ser>
        <c:ser>
          <c:idx val="32"/>
          <c:order val="32"/>
          <c:tx>
            <c:strRef>
              <c:f>Sheet1!$AH$3:$AH$4</c:f>
              <c:strCache>
                <c:ptCount val="1"/>
                <c:pt idx="0">
                  <c:v>-76.67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Sheet1!$AH$5:$AH$58</c:f>
              <c:numCache>
                <c:formatCode>General</c:formatCode>
                <c:ptCount val="53"/>
                <c:pt idx="0">
                  <c:v>0.238045</c:v>
                </c:pt>
                <c:pt idx="1">
                  <c:v>0.226735</c:v>
                </c:pt>
                <c:pt idx="2">
                  <c:v>0.390132</c:v>
                </c:pt>
                <c:pt idx="3">
                  <c:v>0.254227</c:v>
                </c:pt>
                <c:pt idx="4">
                  <c:v>0.264176</c:v>
                </c:pt>
                <c:pt idx="5">
                  <c:v>0.289414</c:v>
                </c:pt>
                <c:pt idx="6">
                  <c:v>0.378332</c:v>
                </c:pt>
                <c:pt idx="7">
                  <c:v>0.454404</c:v>
                </c:pt>
                <c:pt idx="8">
                  <c:v>0.440243</c:v>
                </c:pt>
                <c:pt idx="9">
                  <c:v>0.52311</c:v>
                </c:pt>
                <c:pt idx="10">
                  <c:v>0.593648</c:v>
                </c:pt>
                <c:pt idx="11">
                  <c:v>0.594512</c:v>
                </c:pt>
                <c:pt idx="12">
                  <c:v>0.708449</c:v>
                </c:pt>
                <c:pt idx="13">
                  <c:v>0.783726</c:v>
                </c:pt>
                <c:pt idx="14">
                  <c:v>0.978777</c:v>
                </c:pt>
                <c:pt idx="15">
                  <c:v>0.837719</c:v>
                </c:pt>
                <c:pt idx="16">
                  <c:v>0.975444</c:v>
                </c:pt>
                <c:pt idx="17">
                  <c:v>0.860556</c:v>
                </c:pt>
                <c:pt idx="18">
                  <c:v>0.994466</c:v>
                </c:pt>
                <c:pt idx="19">
                  <c:v>0.911315</c:v>
                </c:pt>
                <c:pt idx="20">
                  <c:v>0.870924</c:v>
                </c:pt>
                <c:pt idx="21">
                  <c:v>0.840789</c:v>
                </c:pt>
                <c:pt idx="22">
                  <c:v>0.753443</c:v>
                </c:pt>
                <c:pt idx="23">
                  <c:v>0.703732</c:v>
                </c:pt>
                <c:pt idx="24">
                  <c:v>0.580078</c:v>
                </c:pt>
                <c:pt idx="25">
                  <c:v>0.632909</c:v>
                </c:pt>
                <c:pt idx="26">
                  <c:v>0.566877</c:v>
                </c:pt>
                <c:pt idx="27">
                  <c:v>0.59877</c:v>
                </c:pt>
                <c:pt idx="28">
                  <c:v>0.703551</c:v>
                </c:pt>
                <c:pt idx="29">
                  <c:v>0.81313</c:v>
                </c:pt>
                <c:pt idx="30">
                  <c:v>1.061363</c:v>
                </c:pt>
                <c:pt idx="31">
                  <c:v>0.798289</c:v>
                </c:pt>
                <c:pt idx="32">
                  <c:v>0.853882</c:v>
                </c:pt>
                <c:pt idx="33">
                  <c:v>0.836832</c:v>
                </c:pt>
                <c:pt idx="34">
                  <c:v>0.789215</c:v>
                </c:pt>
                <c:pt idx="35">
                  <c:v>0.877534</c:v>
                </c:pt>
                <c:pt idx="36">
                  <c:v>0.781915</c:v>
                </c:pt>
                <c:pt idx="37">
                  <c:v>0.683783</c:v>
                </c:pt>
                <c:pt idx="38">
                  <c:v>0.789083</c:v>
                </c:pt>
                <c:pt idx="39">
                  <c:v>0.740378</c:v>
                </c:pt>
                <c:pt idx="40">
                  <c:v>0.964097</c:v>
                </c:pt>
                <c:pt idx="41">
                  <c:v>0.561909</c:v>
                </c:pt>
                <c:pt idx="42">
                  <c:v>0.439823</c:v>
                </c:pt>
                <c:pt idx="43">
                  <c:v>0.594781</c:v>
                </c:pt>
                <c:pt idx="44">
                  <c:v>0.38703</c:v>
                </c:pt>
                <c:pt idx="45">
                  <c:v>0.482249</c:v>
                </c:pt>
                <c:pt idx="46">
                  <c:v>0.348348</c:v>
                </c:pt>
                <c:pt idx="47">
                  <c:v>0.266843</c:v>
                </c:pt>
                <c:pt idx="48">
                  <c:v>0.588641</c:v>
                </c:pt>
                <c:pt idx="49">
                  <c:v>0.218478</c:v>
                </c:pt>
                <c:pt idx="50">
                  <c:v>0.485689</c:v>
                </c:pt>
              </c:numCache>
            </c:numRef>
          </c:val>
        </c:ser>
        <c:ser>
          <c:idx val="33"/>
          <c:order val="33"/>
          <c:tx>
            <c:strRef>
              <c:f>Sheet1!$AI$3:$AI$4</c:f>
              <c:strCache>
                <c:ptCount val="1"/>
                <c:pt idx="0">
                  <c:v>-76.66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Sheet1!$AI$5:$AI$58</c:f>
              <c:numCache>
                <c:formatCode>General</c:formatCode>
                <c:ptCount val="53"/>
                <c:pt idx="0">
                  <c:v>0.200568</c:v>
                </c:pt>
                <c:pt idx="1">
                  <c:v>0.301244</c:v>
                </c:pt>
                <c:pt idx="2">
                  <c:v>0.410717</c:v>
                </c:pt>
                <c:pt idx="3">
                  <c:v>0.282891</c:v>
                </c:pt>
                <c:pt idx="4">
                  <c:v>0.369856</c:v>
                </c:pt>
                <c:pt idx="5">
                  <c:v>0.320358</c:v>
                </c:pt>
                <c:pt idx="6">
                  <c:v>0.344048</c:v>
                </c:pt>
                <c:pt idx="7">
                  <c:v>0.407403</c:v>
                </c:pt>
                <c:pt idx="8">
                  <c:v>0.399268</c:v>
                </c:pt>
                <c:pt idx="9">
                  <c:v>0.37201</c:v>
                </c:pt>
                <c:pt idx="10">
                  <c:v>0.486402</c:v>
                </c:pt>
                <c:pt idx="11">
                  <c:v>0.778678</c:v>
                </c:pt>
                <c:pt idx="12">
                  <c:v>0.596182</c:v>
                </c:pt>
                <c:pt idx="13">
                  <c:v>0.662389</c:v>
                </c:pt>
                <c:pt idx="14">
                  <c:v>0.672112</c:v>
                </c:pt>
                <c:pt idx="15">
                  <c:v>0.7791</c:v>
                </c:pt>
                <c:pt idx="16">
                  <c:v>0.759323</c:v>
                </c:pt>
                <c:pt idx="17">
                  <c:v>0.864784</c:v>
                </c:pt>
                <c:pt idx="18">
                  <c:v>0.930328</c:v>
                </c:pt>
                <c:pt idx="19">
                  <c:v>0.986952</c:v>
                </c:pt>
                <c:pt idx="20">
                  <c:v>0.6602</c:v>
                </c:pt>
                <c:pt idx="21">
                  <c:v>0.784846</c:v>
                </c:pt>
                <c:pt idx="22">
                  <c:v>0.73254</c:v>
                </c:pt>
                <c:pt idx="23">
                  <c:v>0.611859</c:v>
                </c:pt>
                <c:pt idx="24">
                  <c:v>0.56123</c:v>
                </c:pt>
                <c:pt idx="25">
                  <c:v>0.651963</c:v>
                </c:pt>
                <c:pt idx="26">
                  <c:v>0.421997</c:v>
                </c:pt>
                <c:pt idx="27">
                  <c:v>0.751143</c:v>
                </c:pt>
                <c:pt idx="28">
                  <c:v>0.515531</c:v>
                </c:pt>
                <c:pt idx="29">
                  <c:v>0.91203</c:v>
                </c:pt>
                <c:pt idx="30">
                  <c:v>0.635912</c:v>
                </c:pt>
                <c:pt idx="31">
                  <c:v>0.629316</c:v>
                </c:pt>
                <c:pt idx="32">
                  <c:v>0.639195</c:v>
                </c:pt>
                <c:pt idx="33">
                  <c:v>0.677845</c:v>
                </c:pt>
                <c:pt idx="34">
                  <c:v>0.640492</c:v>
                </c:pt>
                <c:pt idx="35">
                  <c:v>0.671877</c:v>
                </c:pt>
                <c:pt idx="36">
                  <c:v>0.76887</c:v>
                </c:pt>
                <c:pt idx="37">
                  <c:v>0.667314</c:v>
                </c:pt>
                <c:pt idx="38">
                  <c:v>0.73874</c:v>
                </c:pt>
                <c:pt idx="39">
                  <c:v>0.487733</c:v>
                </c:pt>
                <c:pt idx="40">
                  <c:v>0.421103</c:v>
                </c:pt>
                <c:pt idx="41">
                  <c:v>0.453056</c:v>
                </c:pt>
                <c:pt idx="42">
                  <c:v>0.397082</c:v>
                </c:pt>
                <c:pt idx="43">
                  <c:v>0.366461</c:v>
                </c:pt>
                <c:pt idx="44">
                  <c:v>0.758779</c:v>
                </c:pt>
                <c:pt idx="45">
                  <c:v>0.453488</c:v>
                </c:pt>
                <c:pt idx="46">
                  <c:v>0.219428</c:v>
                </c:pt>
                <c:pt idx="47">
                  <c:v>0.273971</c:v>
                </c:pt>
                <c:pt idx="48">
                  <c:v>0.261882</c:v>
                </c:pt>
                <c:pt idx="49">
                  <c:v>0.178195</c:v>
                </c:pt>
                <c:pt idx="50">
                  <c:v>0.192384</c:v>
                </c:pt>
              </c:numCache>
            </c:numRef>
          </c:val>
        </c:ser>
        <c:ser>
          <c:idx val="34"/>
          <c:order val="34"/>
          <c:tx>
            <c:strRef>
              <c:f>Sheet1!$AJ$3:$AJ$4</c:f>
              <c:strCache>
                <c:ptCount val="1"/>
                <c:pt idx="0">
                  <c:v>-76.65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Sheet1!$AJ$5:$AJ$58</c:f>
              <c:numCache>
                <c:formatCode>General</c:formatCode>
                <c:ptCount val="53"/>
                <c:pt idx="0">
                  <c:v>0.200434</c:v>
                </c:pt>
                <c:pt idx="1">
                  <c:v>0.364649</c:v>
                </c:pt>
                <c:pt idx="2">
                  <c:v>0.230004</c:v>
                </c:pt>
                <c:pt idx="3">
                  <c:v>0.233003</c:v>
                </c:pt>
                <c:pt idx="4">
                  <c:v>0.37454</c:v>
                </c:pt>
                <c:pt idx="5">
                  <c:v>0.487593</c:v>
                </c:pt>
                <c:pt idx="6">
                  <c:v>0.385733</c:v>
                </c:pt>
                <c:pt idx="7">
                  <c:v>0.498768</c:v>
                </c:pt>
                <c:pt idx="8">
                  <c:v>0.31448</c:v>
                </c:pt>
                <c:pt idx="9">
                  <c:v>0.407677</c:v>
                </c:pt>
                <c:pt idx="10">
                  <c:v>0.397072</c:v>
                </c:pt>
                <c:pt idx="11">
                  <c:v>0.422292</c:v>
                </c:pt>
                <c:pt idx="12">
                  <c:v>0.533155</c:v>
                </c:pt>
                <c:pt idx="13">
                  <c:v>0.583134</c:v>
                </c:pt>
                <c:pt idx="14">
                  <c:v>0.669432</c:v>
                </c:pt>
                <c:pt idx="15">
                  <c:v>0.614868</c:v>
                </c:pt>
                <c:pt idx="16">
                  <c:v>0.718282</c:v>
                </c:pt>
                <c:pt idx="17">
                  <c:v>0.591043</c:v>
                </c:pt>
                <c:pt idx="18">
                  <c:v>0.680656</c:v>
                </c:pt>
                <c:pt idx="19">
                  <c:v>0.751408</c:v>
                </c:pt>
                <c:pt idx="20">
                  <c:v>0.750794</c:v>
                </c:pt>
                <c:pt idx="21">
                  <c:v>0.642849</c:v>
                </c:pt>
                <c:pt idx="22">
                  <c:v>0.535455</c:v>
                </c:pt>
                <c:pt idx="23">
                  <c:v>0.529485</c:v>
                </c:pt>
                <c:pt idx="24">
                  <c:v>0.467721</c:v>
                </c:pt>
                <c:pt idx="25">
                  <c:v>0.496849</c:v>
                </c:pt>
                <c:pt idx="26">
                  <c:v>0.609066</c:v>
                </c:pt>
                <c:pt idx="27">
                  <c:v>0.436741</c:v>
                </c:pt>
                <c:pt idx="28">
                  <c:v>0.568789</c:v>
                </c:pt>
                <c:pt idx="29">
                  <c:v>0.459845</c:v>
                </c:pt>
                <c:pt idx="30">
                  <c:v>0.551454</c:v>
                </c:pt>
                <c:pt idx="31">
                  <c:v>0.559004</c:v>
                </c:pt>
                <c:pt idx="32">
                  <c:v>0.71068</c:v>
                </c:pt>
                <c:pt idx="33">
                  <c:v>0.560739</c:v>
                </c:pt>
                <c:pt idx="34">
                  <c:v>0.59164</c:v>
                </c:pt>
                <c:pt idx="35">
                  <c:v>0.564559</c:v>
                </c:pt>
                <c:pt idx="36">
                  <c:v>0.721583</c:v>
                </c:pt>
                <c:pt idx="37">
                  <c:v>0.498674</c:v>
                </c:pt>
                <c:pt idx="38">
                  <c:v>0.491073</c:v>
                </c:pt>
                <c:pt idx="39">
                  <c:v>0.694448</c:v>
                </c:pt>
                <c:pt idx="40">
                  <c:v>0.319276</c:v>
                </c:pt>
                <c:pt idx="41">
                  <c:v>0.473262</c:v>
                </c:pt>
                <c:pt idx="42">
                  <c:v>0.330015</c:v>
                </c:pt>
                <c:pt idx="43">
                  <c:v>0.404299</c:v>
                </c:pt>
                <c:pt idx="44">
                  <c:v>0.30703</c:v>
                </c:pt>
                <c:pt idx="45">
                  <c:v>0.481346</c:v>
                </c:pt>
                <c:pt idx="46">
                  <c:v>0.250159</c:v>
                </c:pt>
                <c:pt idx="47">
                  <c:v>0.160856</c:v>
                </c:pt>
                <c:pt idx="48">
                  <c:v>0.174912</c:v>
                </c:pt>
                <c:pt idx="49">
                  <c:v>0.40411</c:v>
                </c:pt>
                <c:pt idx="50">
                  <c:v>0.253281</c:v>
                </c:pt>
              </c:numCache>
            </c:numRef>
          </c:val>
        </c:ser>
        <c:ser>
          <c:idx val="35"/>
          <c:order val="35"/>
          <c:tx>
            <c:strRef>
              <c:f>Sheet1!$AK$3:$AK$4</c:f>
              <c:strCache>
                <c:ptCount val="1"/>
                <c:pt idx="0">
                  <c:v>-76.64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Sheet1!$AK$5:$AK$58</c:f>
              <c:numCache>
                <c:formatCode>General</c:formatCode>
                <c:ptCount val="53"/>
                <c:pt idx="0">
                  <c:v>0.224542</c:v>
                </c:pt>
                <c:pt idx="1">
                  <c:v>0.206736</c:v>
                </c:pt>
                <c:pt idx="2">
                  <c:v>0.25252</c:v>
                </c:pt>
                <c:pt idx="3">
                  <c:v>0.219713</c:v>
                </c:pt>
                <c:pt idx="4">
                  <c:v>0.232083</c:v>
                </c:pt>
                <c:pt idx="5">
                  <c:v>0.222083</c:v>
                </c:pt>
                <c:pt idx="6">
                  <c:v>0.224253</c:v>
                </c:pt>
                <c:pt idx="7">
                  <c:v>0.329991</c:v>
                </c:pt>
                <c:pt idx="8">
                  <c:v>0.528876</c:v>
                </c:pt>
                <c:pt idx="9">
                  <c:v>0.310929</c:v>
                </c:pt>
                <c:pt idx="10">
                  <c:v>0.339737</c:v>
                </c:pt>
                <c:pt idx="11">
                  <c:v>0.380386</c:v>
                </c:pt>
                <c:pt idx="12">
                  <c:v>0.432824</c:v>
                </c:pt>
                <c:pt idx="13">
                  <c:v>0.505588</c:v>
                </c:pt>
                <c:pt idx="14">
                  <c:v>0.474307</c:v>
                </c:pt>
                <c:pt idx="15">
                  <c:v>0.49252</c:v>
                </c:pt>
                <c:pt idx="16">
                  <c:v>0.635067</c:v>
                </c:pt>
                <c:pt idx="17">
                  <c:v>0.669827</c:v>
                </c:pt>
                <c:pt idx="18">
                  <c:v>0.715864</c:v>
                </c:pt>
                <c:pt idx="19">
                  <c:v>0.547569</c:v>
                </c:pt>
                <c:pt idx="20">
                  <c:v>0.570573</c:v>
                </c:pt>
                <c:pt idx="21">
                  <c:v>0.46625</c:v>
                </c:pt>
                <c:pt idx="22">
                  <c:v>0.605414</c:v>
                </c:pt>
                <c:pt idx="23">
                  <c:v>0.411045</c:v>
                </c:pt>
                <c:pt idx="24">
                  <c:v>0.404369</c:v>
                </c:pt>
                <c:pt idx="25">
                  <c:v>0.39307</c:v>
                </c:pt>
                <c:pt idx="26">
                  <c:v>0.635365</c:v>
                </c:pt>
                <c:pt idx="27">
                  <c:v>0.409601</c:v>
                </c:pt>
                <c:pt idx="28">
                  <c:v>0.395494</c:v>
                </c:pt>
                <c:pt idx="29">
                  <c:v>0.504335</c:v>
                </c:pt>
                <c:pt idx="30">
                  <c:v>0.503902</c:v>
                </c:pt>
                <c:pt idx="31">
                  <c:v>0.402166</c:v>
                </c:pt>
                <c:pt idx="32">
                  <c:v>0.461603</c:v>
                </c:pt>
                <c:pt idx="33">
                  <c:v>0.387401</c:v>
                </c:pt>
                <c:pt idx="34">
                  <c:v>0.32047</c:v>
                </c:pt>
                <c:pt idx="35">
                  <c:v>0.440816</c:v>
                </c:pt>
                <c:pt idx="36">
                  <c:v>0.584722</c:v>
                </c:pt>
                <c:pt idx="37">
                  <c:v>0.437425</c:v>
                </c:pt>
                <c:pt idx="38">
                  <c:v>0.356439</c:v>
                </c:pt>
                <c:pt idx="39">
                  <c:v>0.389664</c:v>
                </c:pt>
                <c:pt idx="40">
                  <c:v>0.44934</c:v>
                </c:pt>
                <c:pt idx="41">
                  <c:v>0.31723</c:v>
                </c:pt>
                <c:pt idx="42">
                  <c:v>0.281754</c:v>
                </c:pt>
                <c:pt idx="43">
                  <c:v>0.559974</c:v>
                </c:pt>
                <c:pt idx="44">
                  <c:v>0.21455</c:v>
                </c:pt>
                <c:pt idx="45">
                  <c:v>0.234539</c:v>
                </c:pt>
                <c:pt idx="46">
                  <c:v>0.184697</c:v>
                </c:pt>
                <c:pt idx="47">
                  <c:v>0.200132</c:v>
                </c:pt>
                <c:pt idx="48">
                  <c:v>0.109527</c:v>
                </c:pt>
                <c:pt idx="49">
                  <c:v>0.197212</c:v>
                </c:pt>
                <c:pt idx="50">
                  <c:v>0.172722</c:v>
                </c:pt>
              </c:numCache>
            </c:numRef>
          </c:val>
        </c:ser>
        <c:ser>
          <c:idx val="36"/>
          <c:order val="36"/>
          <c:tx>
            <c:strRef>
              <c:f>Sheet1!$AL$3:$AL$4</c:f>
              <c:strCache>
                <c:ptCount val="1"/>
                <c:pt idx="0">
                  <c:v>-76.63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Sheet1!$AL$5:$AL$58</c:f>
              <c:numCache>
                <c:formatCode>General</c:formatCode>
                <c:ptCount val="53"/>
                <c:pt idx="0">
                  <c:v>0.107336</c:v>
                </c:pt>
                <c:pt idx="1">
                  <c:v>0.166169</c:v>
                </c:pt>
                <c:pt idx="2">
                  <c:v>0.182918</c:v>
                </c:pt>
                <c:pt idx="3">
                  <c:v>0.17424</c:v>
                </c:pt>
                <c:pt idx="4">
                  <c:v>0.284359</c:v>
                </c:pt>
                <c:pt idx="5">
                  <c:v>0.216058</c:v>
                </c:pt>
                <c:pt idx="6">
                  <c:v>0.376161</c:v>
                </c:pt>
                <c:pt idx="7">
                  <c:v>0.202381</c:v>
                </c:pt>
                <c:pt idx="8">
                  <c:v>0.183474</c:v>
                </c:pt>
                <c:pt idx="9">
                  <c:v>0.227805</c:v>
                </c:pt>
                <c:pt idx="10">
                  <c:v>0.447073</c:v>
                </c:pt>
                <c:pt idx="11">
                  <c:v>0.417472</c:v>
                </c:pt>
                <c:pt idx="12">
                  <c:v>0.545689</c:v>
                </c:pt>
                <c:pt idx="13">
                  <c:v>0.397506</c:v>
                </c:pt>
                <c:pt idx="14">
                  <c:v>0.513121</c:v>
                </c:pt>
                <c:pt idx="15">
                  <c:v>0.372342</c:v>
                </c:pt>
                <c:pt idx="16">
                  <c:v>0.395652</c:v>
                </c:pt>
                <c:pt idx="17">
                  <c:v>0.431054</c:v>
                </c:pt>
                <c:pt idx="18">
                  <c:v>0.399262</c:v>
                </c:pt>
                <c:pt idx="19">
                  <c:v>0.397557</c:v>
                </c:pt>
                <c:pt idx="20">
                  <c:v>0.474092</c:v>
                </c:pt>
                <c:pt idx="21">
                  <c:v>0.541707</c:v>
                </c:pt>
                <c:pt idx="22">
                  <c:v>0.363881</c:v>
                </c:pt>
                <c:pt idx="23">
                  <c:v>0.887288</c:v>
                </c:pt>
                <c:pt idx="24">
                  <c:v>0.384168</c:v>
                </c:pt>
                <c:pt idx="25">
                  <c:v>0.364597</c:v>
                </c:pt>
                <c:pt idx="26">
                  <c:v>0.406527</c:v>
                </c:pt>
                <c:pt idx="27">
                  <c:v>0.405914</c:v>
                </c:pt>
                <c:pt idx="28">
                  <c:v>0.344865</c:v>
                </c:pt>
                <c:pt idx="29">
                  <c:v>0.304527</c:v>
                </c:pt>
                <c:pt idx="30">
                  <c:v>0.250034</c:v>
                </c:pt>
                <c:pt idx="31">
                  <c:v>0.377663</c:v>
                </c:pt>
                <c:pt idx="32">
                  <c:v>0.396955</c:v>
                </c:pt>
                <c:pt idx="33">
                  <c:v>0.369918</c:v>
                </c:pt>
                <c:pt idx="34">
                  <c:v>0.468409</c:v>
                </c:pt>
                <c:pt idx="35">
                  <c:v>0.345112</c:v>
                </c:pt>
                <c:pt idx="36">
                  <c:v>0.391896</c:v>
                </c:pt>
                <c:pt idx="37">
                  <c:v>0.468298</c:v>
                </c:pt>
                <c:pt idx="38">
                  <c:v>0.305484</c:v>
                </c:pt>
                <c:pt idx="39">
                  <c:v>0.344639</c:v>
                </c:pt>
                <c:pt idx="40">
                  <c:v>0.281828</c:v>
                </c:pt>
                <c:pt idx="41">
                  <c:v>0.291825</c:v>
                </c:pt>
                <c:pt idx="42">
                  <c:v>0.496346</c:v>
                </c:pt>
                <c:pt idx="43">
                  <c:v>0.191358</c:v>
                </c:pt>
                <c:pt idx="44">
                  <c:v>0.309292</c:v>
                </c:pt>
                <c:pt idx="45">
                  <c:v>0.448022</c:v>
                </c:pt>
                <c:pt idx="46">
                  <c:v>0.319122</c:v>
                </c:pt>
                <c:pt idx="47">
                  <c:v>0.17233</c:v>
                </c:pt>
                <c:pt idx="48">
                  <c:v>0.262217</c:v>
                </c:pt>
                <c:pt idx="49">
                  <c:v>0.43401</c:v>
                </c:pt>
                <c:pt idx="50">
                  <c:v>0.27062</c:v>
                </c:pt>
              </c:numCache>
            </c:numRef>
          </c:val>
        </c:ser>
        <c:ser>
          <c:idx val="37"/>
          <c:order val="37"/>
          <c:tx>
            <c:strRef>
              <c:f>Sheet1!$AM$3:$AM$4</c:f>
              <c:strCache>
                <c:ptCount val="1"/>
                <c:pt idx="0">
                  <c:v>-76.62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Sheet1!$AM$5:$AM$58</c:f>
              <c:numCache>
                <c:formatCode>General</c:formatCode>
                <c:ptCount val="53"/>
                <c:pt idx="0">
                  <c:v>0.39421</c:v>
                </c:pt>
                <c:pt idx="1">
                  <c:v>0.279844</c:v>
                </c:pt>
                <c:pt idx="2">
                  <c:v>0.156034</c:v>
                </c:pt>
                <c:pt idx="3">
                  <c:v>0.505146</c:v>
                </c:pt>
                <c:pt idx="4">
                  <c:v>0.208717</c:v>
                </c:pt>
                <c:pt idx="5">
                  <c:v>0.195527</c:v>
                </c:pt>
                <c:pt idx="6">
                  <c:v>0.221717</c:v>
                </c:pt>
                <c:pt idx="7">
                  <c:v>0.162016</c:v>
                </c:pt>
                <c:pt idx="8">
                  <c:v>0.387294</c:v>
                </c:pt>
                <c:pt idx="9">
                  <c:v>0.502286</c:v>
                </c:pt>
                <c:pt idx="10">
                  <c:v>0.303388</c:v>
                </c:pt>
                <c:pt idx="11">
                  <c:v>0.282396</c:v>
                </c:pt>
                <c:pt idx="12">
                  <c:v>0.2879</c:v>
                </c:pt>
                <c:pt idx="13">
                  <c:v>0.586138</c:v>
                </c:pt>
                <c:pt idx="14">
                  <c:v>0.318322</c:v>
                </c:pt>
                <c:pt idx="15">
                  <c:v>0.319575</c:v>
                </c:pt>
                <c:pt idx="16">
                  <c:v>0.347498</c:v>
                </c:pt>
                <c:pt idx="17">
                  <c:v>0.553728</c:v>
                </c:pt>
                <c:pt idx="18">
                  <c:v>0.342426</c:v>
                </c:pt>
                <c:pt idx="19">
                  <c:v>0.463941</c:v>
                </c:pt>
                <c:pt idx="20">
                  <c:v>0.352428</c:v>
                </c:pt>
                <c:pt idx="21">
                  <c:v>0.313582</c:v>
                </c:pt>
                <c:pt idx="22">
                  <c:v>0.289799</c:v>
                </c:pt>
                <c:pt idx="23">
                  <c:v>0.285052</c:v>
                </c:pt>
                <c:pt idx="24">
                  <c:v>0.323206</c:v>
                </c:pt>
                <c:pt idx="25">
                  <c:v>0.470311</c:v>
                </c:pt>
                <c:pt idx="26">
                  <c:v>0.260128</c:v>
                </c:pt>
                <c:pt idx="27">
                  <c:v>0.183662</c:v>
                </c:pt>
                <c:pt idx="28">
                  <c:v>0.308922</c:v>
                </c:pt>
                <c:pt idx="29">
                  <c:v>0.36112</c:v>
                </c:pt>
                <c:pt idx="30">
                  <c:v>0.627262</c:v>
                </c:pt>
                <c:pt idx="31">
                  <c:v>0.278568</c:v>
                </c:pt>
                <c:pt idx="32">
                  <c:v>0.330802</c:v>
                </c:pt>
                <c:pt idx="33">
                  <c:v>0.361007</c:v>
                </c:pt>
                <c:pt idx="34">
                  <c:v>0.335423</c:v>
                </c:pt>
                <c:pt idx="35">
                  <c:v>0.405604</c:v>
                </c:pt>
                <c:pt idx="36">
                  <c:v>0.378275</c:v>
                </c:pt>
                <c:pt idx="37">
                  <c:v>0.403451</c:v>
                </c:pt>
                <c:pt idx="38">
                  <c:v>0.234558</c:v>
                </c:pt>
                <c:pt idx="39">
                  <c:v>0.287424</c:v>
                </c:pt>
                <c:pt idx="40">
                  <c:v>0.324124</c:v>
                </c:pt>
                <c:pt idx="41">
                  <c:v>0.433787</c:v>
                </c:pt>
                <c:pt idx="42">
                  <c:v>0.270808</c:v>
                </c:pt>
                <c:pt idx="43">
                  <c:v>0.372424</c:v>
                </c:pt>
                <c:pt idx="44">
                  <c:v>0.119877</c:v>
                </c:pt>
                <c:pt idx="45">
                  <c:v>0.129656</c:v>
                </c:pt>
                <c:pt idx="46">
                  <c:v>0.161697</c:v>
                </c:pt>
                <c:pt idx="47">
                  <c:v>0.23118</c:v>
                </c:pt>
                <c:pt idx="48">
                  <c:v>0.352153</c:v>
                </c:pt>
                <c:pt idx="49">
                  <c:v>0.119513</c:v>
                </c:pt>
                <c:pt idx="50">
                  <c:v>0.298568</c:v>
                </c:pt>
              </c:numCache>
            </c:numRef>
          </c:val>
        </c:ser>
        <c:ser>
          <c:idx val="38"/>
          <c:order val="38"/>
          <c:tx>
            <c:strRef>
              <c:f>Sheet1!$AN$3:$AN$4</c:f>
              <c:strCache>
                <c:ptCount val="1"/>
                <c:pt idx="0">
                  <c:v>-76.61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Sheet1!$AN$5:$AN$58</c:f>
              <c:numCache>
                <c:formatCode>General</c:formatCode>
                <c:ptCount val="53"/>
                <c:pt idx="0">
                  <c:v>0.104963</c:v>
                </c:pt>
                <c:pt idx="1">
                  <c:v>0.161555</c:v>
                </c:pt>
                <c:pt idx="2">
                  <c:v>0.108295</c:v>
                </c:pt>
                <c:pt idx="3">
                  <c:v>0.159302</c:v>
                </c:pt>
                <c:pt idx="4">
                  <c:v>0.199202</c:v>
                </c:pt>
                <c:pt idx="5">
                  <c:v>0.212532</c:v>
                </c:pt>
                <c:pt idx="6">
                  <c:v>0.456177</c:v>
                </c:pt>
                <c:pt idx="7">
                  <c:v>0.498359</c:v>
                </c:pt>
                <c:pt idx="8">
                  <c:v>0.198462</c:v>
                </c:pt>
                <c:pt idx="9">
                  <c:v>0.235284</c:v>
                </c:pt>
                <c:pt idx="10">
                  <c:v>0.227879</c:v>
                </c:pt>
                <c:pt idx="11">
                  <c:v>0.228039</c:v>
                </c:pt>
                <c:pt idx="12">
                  <c:v>0.235801</c:v>
                </c:pt>
                <c:pt idx="13">
                  <c:v>0.279708</c:v>
                </c:pt>
                <c:pt idx="14">
                  <c:v>0.272455</c:v>
                </c:pt>
                <c:pt idx="15">
                  <c:v>0.267283</c:v>
                </c:pt>
                <c:pt idx="16">
                  <c:v>0.586569</c:v>
                </c:pt>
                <c:pt idx="17">
                  <c:v>0.354268</c:v>
                </c:pt>
                <c:pt idx="18">
                  <c:v>0.479297</c:v>
                </c:pt>
                <c:pt idx="19">
                  <c:v>0.260781</c:v>
                </c:pt>
                <c:pt idx="20">
                  <c:v>0.289859</c:v>
                </c:pt>
                <c:pt idx="21">
                  <c:v>0.249573</c:v>
                </c:pt>
                <c:pt idx="22">
                  <c:v>0.425606</c:v>
                </c:pt>
                <c:pt idx="23">
                  <c:v>0.424545</c:v>
                </c:pt>
                <c:pt idx="24">
                  <c:v>0.354794</c:v>
                </c:pt>
                <c:pt idx="25">
                  <c:v>0.201079</c:v>
                </c:pt>
                <c:pt idx="26">
                  <c:v>0.22331</c:v>
                </c:pt>
                <c:pt idx="27">
                  <c:v>0.221476</c:v>
                </c:pt>
                <c:pt idx="28">
                  <c:v>0.475425</c:v>
                </c:pt>
                <c:pt idx="29">
                  <c:v>0.202729</c:v>
                </c:pt>
                <c:pt idx="30">
                  <c:v>0.18013</c:v>
                </c:pt>
                <c:pt idx="31">
                  <c:v>0.367066</c:v>
                </c:pt>
                <c:pt idx="32">
                  <c:v>0.466961</c:v>
                </c:pt>
                <c:pt idx="33">
                  <c:v>0.407407</c:v>
                </c:pt>
                <c:pt idx="34">
                  <c:v>0.281393</c:v>
                </c:pt>
                <c:pt idx="35">
                  <c:v>0.606161</c:v>
                </c:pt>
                <c:pt idx="36">
                  <c:v>0.341447</c:v>
                </c:pt>
                <c:pt idx="37">
                  <c:v>0.285179</c:v>
                </c:pt>
                <c:pt idx="38">
                  <c:v>0.459882</c:v>
                </c:pt>
                <c:pt idx="39">
                  <c:v>0.183884</c:v>
                </c:pt>
                <c:pt idx="40">
                  <c:v>0.203549</c:v>
                </c:pt>
                <c:pt idx="41">
                  <c:v>0.175112</c:v>
                </c:pt>
                <c:pt idx="42">
                  <c:v>0.483669</c:v>
                </c:pt>
                <c:pt idx="43">
                  <c:v>0.140063</c:v>
                </c:pt>
                <c:pt idx="44">
                  <c:v>0.261535</c:v>
                </c:pt>
                <c:pt idx="45">
                  <c:v>0.148847</c:v>
                </c:pt>
                <c:pt idx="46">
                  <c:v>0.307414</c:v>
                </c:pt>
                <c:pt idx="47">
                  <c:v>0.381312</c:v>
                </c:pt>
                <c:pt idx="48">
                  <c:v>0.119199</c:v>
                </c:pt>
                <c:pt idx="49">
                  <c:v>0.38944</c:v>
                </c:pt>
                <c:pt idx="50">
                  <c:v>0.110308</c:v>
                </c:pt>
              </c:numCache>
            </c:numRef>
          </c:val>
        </c:ser>
        <c:ser>
          <c:idx val="39"/>
          <c:order val="39"/>
          <c:tx>
            <c:strRef>
              <c:f>Sheet1!$AO$3:$AO$4</c:f>
              <c:strCache>
                <c:ptCount val="1"/>
                <c:pt idx="0">
                  <c:v>-76.6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Sheet1!$AO$5:$AO$58</c:f>
              <c:numCache>
                <c:formatCode>General</c:formatCode>
                <c:ptCount val="53"/>
                <c:pt idx="0">
                  <c:v>0.159008</c:v>
                </c:pt>
                <c:pt idx="1">
                  <c:v>0.381601</c:v>
                </c:pt>
                <c:pt idx="2">
                  <c:v>0.34286</c:v>
                </c:pt>
                <c:pt idx="3">
                  <c:v>0.439707</c:v>
                </c:pt>
                <c:pt idx="4">
                  <c:v>0.347695</c:v>
                </c:pt>
                <c:pt idx="5">
                  <c:v>0.281528</c:v>
                </c:pt>
                <c:pt idx="6">
                  <c:v>0.229765</c:v>
                </c:pt>
                <c:pt idx="7">
                  <c:v>0.141149</c:v>
                </c:pt>
                <c:pt idx="8">
                  <c:v>0.13094</c:v>
                </c:pt>
                <c:pt idx="9">
                  <c:v>0.306386</c:v>
                </c:pt>
                <c:pt idx="10">
                  <c:v>0.184945</c:v>
                </c:pt>
                <c:pt idx="11">
                  <c:v>0.210699</c:v>
                </c:pt>
                <c:pt idx="12">
                  <c:v>0.246477</c:v>
                </c:pt>
                <c:pt idx="13">
                  <c:v>0.299771</c:v>
                </c:pt>
                <c:pt idx="14">
                  <c:v>0.19461</c:v>
                </c:pt>
                <c:pt idx="15">
                  <c:v>0.248155</c:v>
                </c:pt>
                <c:pt idx="16">
                  <c:v>0.263582</c:v>
                </c:pt>
                <c:pt idx="17">
                  <c:v>0.28674</c:v>
                </c:pt>
                <c:pt idx="18">
                  <c:v>0.441579</c:v>
                </c:pt>
                <c:pt idx="19">
                  <c:v>0.181938</c:v>
                </c:pt>
                <c:pt idx="20">
                  <c:v>0.206048</c:v>
                </c:pt>
                <c:pt idx="21">
                  <c:v>0.313017</c:v>
                </c:pt>
                <c:pt idx="22">
                  <c:v>0.437229</c:v>
                </c:pt>
                <c:pt idx="23">
                  <c:v>0.240349</c:v>
                </c:pt>
                <c:pt idx="24">
                  <c:v>0.195927</c:v>
                </c:pt>
                <c:pt idx="25">
                  <c:v>0.414022</c:v>
                </c:pt>
                <c:pt idx="26">
                  <c:v>0.168332</c:v>
                </c:pt>
                <c:pt idx="27">
                  <c:v>0.387564</c:v>
                </c:pt>
                <c:pt idx="28">
                  <c:v>0.188462</c:v>
                </c:pt>
                <c:pt idx="29">
                  <c:v>0.212871</c:v>
                </c:pt>
                <c:pt idx="30">
                  <c:v>0.27412</c:v>
                </c:pt>
                <c:pt idx="31">
                  <c:v>0.227652</c:v>
                </c:pt>
                <c:pt idx="32">
                  <c:v>0.278084</c:v>
                </c:pt>
                <c:pt idx="33">
                  <c:v>0.279369</c:v>
                </c:pt>
                <c:pt idx="34">
                  <c:v>0.17758</c:v>
                </c:pt>
                <c:pt idx="35">
                  <c:v>0.266659</c:v>
                </c:pt>
                <c:pt idx="36">
                  <c:v>0.195211</c:v>
                </c:pt>
                <c:pt idx="37">
                  <c:v>0.218938</c:v>
                </c:pt>
                <c:pt idx="38">
                  <c:v>0.176849</c:v>
                </c:pt>
                <c:pt idx="39">
                  <c:v>0.208356</c:v>
                </c:pt>
                <c:pt idx="40">
                  <c:v>0.214743</c:v>
                </c:pt>
                <c:pt idx="41">
                  <c:v>0.402096</c:v>
                </c:pt>
                <c:pt idx="42">
                  <c:v>0.177956</c:v>
                </c:pt>
                <c:pt idx="43">
                  <c:v>0.206756</c:v>
                </c:pt>
                <c:pt idx="44">
                  <c:v>0.369139</c:v>
                </c:pt>
                <c:pt idx="45">
                  <c:v>0.160988</c:v>
                </c:pt>
                <c:pt idx="46">
                  <c:v>0.149102</c:v>
                </c:pt>
                <c:pt idx="47">
                  <c:v>0.145372</c:v>
                </c:pt>
                <c:pt idx="48">
                  <c:v>0.241875</c:v>
                </c:pt>
                <c:pt idx="49">
                  <c:v>0.131736</c:v>
                </c:pt>
                <c:pt idx="50">
                  <c:v>0.303824</c:v>
                </c:pt>
              </c:numCache>
            </c:numRef>
          </c:val>
        </c:ser>
        <c:ser>
          <c:idx val="40"/>
          <c:order val="40"/>
          <c:tx>
            <c:strRef>
              <c:f>Sheet1!$AP$3:$AP$4</c:f>
              <c:strCache>
                <c:ptCount val="1"/>
                <c:pt idx="0">
                  <c:v>(blank)</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Sheet1!$AP$5:$AP$58</c:f>
              <c:numCache>
                <c:formatCode>General</c:formatCode>
                <c:ptCount val="53"/>
              </c:numCache>
            </c:numRef>
          </c:val>
        </c:ser>
        <c:dLbls>
          <c:showLegendKey val="0"/>
          <c:showVal val="0"/>
          <c:showCatName val="0"/>
          <c:showSerName val="0"/>
          <c:showPercent val="0"/>
          <c:showBubbleSize val="0"/>
        </c:dLbls>
        <c:gapWidth val="150"/>
        <c:axId val="125199520"/>
        <c:axId val="125201152"/>
      </c:barChart>
      <c:catAx>
        <c:axId val="125199520"/>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5201152"/>
        <c:crosses val="autoZero"/>
        <c:auto val="1"/>
        <c:lblAlgn val="ctr"/>
        <c:lblOffset val="100"/>
        <c:noMultiLvlLbl val="0"/>
      </c:catAx>
      <c:valAx>
        <c:axId val="12520115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5199520"/>
        <c:crosses val="autoZero"/>
        <c:crossBetween val="between"/>
      </c:valAx>
      <c:spPr>
        <a:noFill/>
        <a:ln>
          <a:noFill/>
        </a:ln>
        <a:effectLst/>
      </c:spPr>
    </c:plotArea>
    <c:legend>
      <c:legendPos val="r"/>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zero"/>
    <c:showDLblsOverMax val="0"/>
  </c:chart>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[Pixel3thru5.xlsx]Sheet1!PivotTable1</c:name>
    <c:fmtId val="-1"/>
  </c:pivotSource>
  <c:chart>
    <c:autoTitleDeleted val="1"/>
    <c:plotArea>
      <c:layout/>
      <c:barChart>
        <c:barDir val="col"/>
        <c:grouping val="clustered"/>
        <c:varyColors val="0"/>
        <c:ser>
          <c:idx val="0"/>
          <c:order val="0"/>
          <c:tx>
            <c:strRef>
              <c:f>Sheet1!$B$3:$B$4</c:f>
              <c:strCache>
                <c:ptCount val="1"/>
                <c:pt idx="0">
                  <c:v>-77.19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Sheet1!$B$5:$B$108</c:f>
              <c:numCache>
                <c:formatCode>General</c:formatCode>
                <c:ptCount val="103"/>
                <c:pt idx="0">
                  <c:v>0.35335</c:v>
                </c:pt>
                <c:pt idx="1">
                  <c:v>0.22402</c:v>
                </c:pt>
                <c:pt idx="2">
                  <c:v>0.158962</c:v>
                </c:pt>
                <c:pt idx="3">
                  <c:v>0.437008</c:v>
                </c:pt>
                <c:pt idx="4">
                  <c:v>0.260292</c:v>
                </c:pt>
                <c:pt idx="5">
                  <c:v>0.192699</c:v>
                </c:pt>
                <c:pt idx="6">
                  <c:v>0.208757</c:v>
                </c:pt>
                <c:pt idx="7">
                  <c:v>0.130315</c:v>
                </c:pt>
                <c:pt idx="8">
                  <c:v>0.235841</c:v>
                </c:pt>
                <c:pt idx="9">
                  <c:v>0.252042</c:v>
                </c:pt>
                <c:pt idx="10">
                  <c:v>0.229449</c:v>
                </c:pt>
                <c:pt idx="11">
                  <c:v>0.194992</c:v>
                </c:pt>
                <c:pt idx="12">
                  <c:v>0.253542</c:v>
                </c:pt>
                <c:pt idx="13">
                  <c:v>0.148923</c:v>
                </c:pt>
                <c:pt idx="14">
                  <c:v>0.471565</c:v>
                </c:pt>
                <c:pt idx="15">
                  <c:v>0.219091</c:v>
                </c:pt>
                <c:pt idx="16">
                  <c:v>0.162958</c:v>
                </c:pt>
                <c:pt idx="17">
                  <c:v>0.211155</c:v>
                </c:pt>
                <c:pt idx="18">
                  <c:v>0.280056</c:v>
                </c:pt>
                <c:pt idx="19">
                  <c:v>0.336948</c:v>
                </c:pt>
                <c:pt idx="20">
                  <c:v>0.303999</c:v>
                </c:pt>
                <c:pt idx="21">
                  <c:v>0.193808</c:v>
                </c:pt>
                <c:pt idx="22">
                  <c:v>0.208241</c:v>
                </c:pt>
                <c:pt idx="23">
                  <c:v>0.213279</c:v>
                </c:pt>
                <c:pt idx="24">
                  <c:v>0.238421</c:v>
                </c:pt>
                <c:pt idx="25">
                  <c:v>0.409548</c:v>
                </c:pt>
                <c:pt idx="26">
                  <c:v>0.309255</c:v>
                </c:pt>
                <c:pt idx="27">
                  <c:v>0.310873</c:v>
                </c:pt>
                <c:pt idx="28">
                  <c:v>0.258626</c:v>
                </c:pt>
                <c:pt idx="29">
                  <c:v>0.291927</c:v>
                </c:pt>
                <c:pt idx="30">
                  <c:v>0.291197</c:v>
                </c:pt>
                <c:pt idx="31">
                  <c:v>0.350394</c:v>
                </c:pt>
                <c:pt idx="32">
                  <c:v>0.253335</c:v>
                </c:pt>
                <c:pt idx="33">
                  <c:v>0.486093</c:v>
                </c:pt>
                <c:pt idx="34">
                  <c:v>0.413347</c:v>
                </c:pt>
                <c:pt idx="35">
                  <c:v>0.175834</c:v>
                </c:pt>
                <c:pt idx="36">
                  <c:v>0.270459</c:v>
                </c:pt>
                <c:pt idx="37">
                  <c:v>0.207312</c:v>
                </c:pt>
                <c:pt idx="38">
                  <c:v>0.156041</c:v>
                </c:pt>
                <c:pt idx="39">
                  <c:v>0.260886</c:v>
                </c:pt>
                <c:pt idx="40">
                  <c:v>0.184337</c:v>
                </c:pt>
                <c:pt idx="41">
                  <c:v>0.248953</c:v>
                </c:pt>
                <c:pt idx="42">
                  <c:v>0.198977</c:v>
                </c:pt>
                <c:pt idx="43">
                  <c:v>0.245114</c:v>
                </c:pt>
                <c:pt idx="44">
                  <c:v>0.16973</c:v>
                </c:pt>
                <c:pt idx="45">
                  <c:v>0.190733</c:v>
                </c:pt>
                <c:pt idx="46">
                  <c:v>0.250488</c:v>
                </c:pt>
                <c:pt idx="47">
                  <c:v>0.250543</c:v>
                </c:pt>
                <c:pt idx="48">
                  <c:v>0.272747</c:v>
                </c:pt>
                <c:pt idx="49">
                  <c:v>0.291933</c:v>
                </c:pt>
                <c:pt idx="50">
                  <c:v>0.185281</c:v>
                </c:pt>
                <c:pt idx="51">
                  <c:v>0.43645</c:v>
                </c:pt>
                <c:pt idx="52">
                  <c:v>0.235729</c:v>
                </c:pt>
                <c:pt idx="53">
                  <c:v>0.332957</c:v>
                </c:pt>
                <c:pt idx="54">
                  <c:v>0.264112</c:v>
                </c:pt>
                <c:pt idx="55">
                  <c:v>0.398564</c:v>
                </c:pt>
                <c:pt idx="56">
                  <c:v>0.156801</c:v>
                </c:pt>
                <c:pt idx="57">
                  <c:v>0.26484</c:v>
                </c:pt>
                <c:pt idx="58">
                  <c:v>0.364662</c:v>
                </c:pt>
                <c:pt idx="59">
                  <c:v>0.240675</c:v>
                </c:pt>
                <c:pt idx="60">
                  <c:v>0.565692</c:v>
                </c:pt>
                <c:pt idx="61">
                  <c:v>0.243712</c:v>
                </c:pt>
                <c:pt idx="62">
                  <c:v>0.204628</c:v>
                </c:pt>
                <c:pt idx="63">
                  <c:v>0.312361</c:v>
                </c:pt>
                <c:pt idx="64">
                  <c:v>0.324121</c:v>
                </c:pt>
                <c:pt idx="65">
                  <c:v>0.307634</c:v>
                </c:pt>
                <c:pt idx="66">
                  <c:v>0.244717</c:v>
                </c:pt>
                <c:pt idx="67">
                  <c:v>0.340738</c:v>
                </c:pt>
                <c:pt idx="68">
                  <c:v>0.194002</c:v>
                </c:pt>
                <c:pt idx="69">
                  <c:v>0.178079</c:v>
                </c:pt>
                <c:pt idx="70">
                  <c:v>0.282121</c:v>
                </c:pt>
                <c:pt idx="71">
                  <c:v>0.267702</c:v>
                </c:pt>
                <c:pt idx="72">
                  <c:v>0.243967</c:v>
                </c:pt>
                <c:pt idx="73">
                  <c:v>0.233517</c:v>
                </c:pt>
                <c:pt idx="74">
                  <c:v>0.444329</c:v>
                </c:pt>
                <c:pt idx="75">
                  <c:v>0.173841</c:v>
                </c:pt>
                <c:pt idx="76">
                  <c:v>0.183786</c:v>
                </c:pt>
                <c:pt idx="77">
                  <c:v>0.265755</c:v>
                </c:pt>
                <c:pt idx="78">
                  <c:v>0.397128</c:v>
                </c:pt>
                <c:pt idx="79">
                  <c:v>0.262889</c:v>
                </c:pt>
                <c:pt idx="80">
                  <c:v>0.156671</c:v>
                </c:pt>
                <c:pt idx="81">
                  <c:v>0.282296</c:v>
                </c:pt>
                <c:pt idx="82">
                  <c:v>0.512052</c:v>
                </c:pt>
                <c:pt idx="83">
                  <c:v>0.157908</c:v>
                </c:pt>
                <c:pt idx="84">
                  <c:v>0.211952</c:v>
                </c:pt>
                <c:pt idx="85">
                  <c:v>0.160906</c:v>
                </c:pt>
                <c:pt idx="86">
                  <c:v>0.185249</c:v>
                </c:pt>
                <c:pt idx="87">
                  <c:v>0.175103</c:v>
                </c:pt>
                <c:pt idx="88">
                  <c:v>0.229923</c:v>
                </c:pt>
                <c:pt idx="89">
                  <c:v>0.189034</c:v>
                </c:pt>
                <c:pt idx="90">
                  <c:v>0.325393</c:v>
                </c:pt>
                <c:pt idx="91">
                  <c:v>0.127613</c:v>
                </c:pt>
                <c:pt idx="92">
                  <c:v>0.158027</c:v>
                </c:pt>
                <c:pt idx="93">
                  <c:v>0.119291</c:v>
                </c:pt>
                <c:pt idx="94">
                  <c:v>0.154844</c:v>
                </c:pt>
                <c:pt idx="95">
                  <c:v>0.361503</c:v>
                </c:pt>
                <c:pt idx="96">
                  <c:v>0.179516</c:v>
                </c:pt>
                <c:pt idx="97">
                  <c:v>0.134354</c:v>
                </c:pt>
                <c:pt idx="98">
                  <c:v>0.175163</c:v>
                </c:pt>
                <c:pt idx="99">
                  <c:v>0.143564</c:v>
                </c:pt>
                <c:pt idx="100">
                  <c:v>0.152029</c:v>
                </c:pt>
                <c:pt idx="101">
                  <c:v>0.180999</c:v>
                </c:pt>
              </c:numCache>
            </c:numRef>
          </c:val>
        </c:ser>
        <c:ser>
          <c:idx val="1"/>
          <c:order val="1"/>
          <c:tx>
            <c:strRef>
              <c:f>Sheet1!$C$3:$C$4</c:f>
              <c:strCache>
                <c:ptCount val="1"/>
                <c:pt idx="0">
                  <c:v>-77.18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Sheet1!$C$5:$C$108</c:f>
              <c:numCache>
                <c:formatCode>General</c:formatCode>
                <c:ptCount val="103"/>
                <c:pt idx="0">
                  <c:v>0.269935</c:v>
                </c:pt>
                <c:pt idx="1">
                  <c:v>0.334061</c:v>
                </c:pt>
                <c:pt idx="2">
                  <c:v>0.147768</c:v>
                </c:pt>
                <c:pt idx="3">
                  <c:v>0.144832</c:v>
                </c:pt>
                <c:pt idx="4">
                  <c:v>0.166045</c:v>
                </c:pt>
                <c:pt idx="5">
                  <c:v>0.231688</c:v>
                </c:pt>
                <c:pt idx="6">
                  <c:v>0.18433</c:v>
                </c:pt>
                <c:pt idx="7">
                  <c:v>0.299417</c:v>
                </c:pt>
                <c:pt idx="8">
                  <c:v>0.391606</c:v>
                </c:pt>
                <c:pt idx="9">
                  <c:v>0.320882</c:v>
                </c:pt>
                <c:pt idx="10">
                  <c:v>0.212818</c:v>
                </c:pt>
                <c:pt idx="11">
                  <c:v>0.321778</c:v>
                </c:pt>
                <c:pt idx="12">
                  <c:v>0.290501</c:v>
                </c:pt>
                <c:pt idx="13">
                  <c:v>0.207568</c:v>
                </c:pt>
                <c:pt idx="14">
                  <c:v>0.202253</c:v>
                </c:pt>
                <c:pt idx="15">
                  <c:v>0.16416</c:v>
                </c:pt>
                <c:pt idx="16">
                  <c:v>0.152049</c:v>
                </c:pt>
                <c:pt idx="17">
                  <c:v>0.228683</c:v>
                </c:pt>
                <c:pt idx="18">
                  <c:v>0.405342</c:v>
                </c:pt>
                <c:pt idx="19">
                  <c:v>0.210842</c:v>
                </c:pt>
                <c:pt idx="20">
                  <c:v>0.230655</c:v>
                </c:pt>
                <c:pt idx="21">
                  <c:v>0.21673</c:v>
                </c:pt>
                <c:pt idx="22">
                  <c:v>0.186978</c:v>
                </c:pt>
                <c:pt idx="23">
                  <c:v>0.176648</c:v>
                </c:pt>
                <c:pt idx="24">
                  <c:v>0.275947</c:v>
                </c:pt>
                <c:pt idx="25">
                  <c:v>0.22821</c:v>
                </c:pt>
                <c:pt idx="26">
                  <c:v>0.151961</c:v>
                </c:pt>
                <c:pt idx="27">
                  <c:v>0.150903</c:v>
                </c:pt>
                <c:pt idx="28">
                  <c:v>0.178724</c:v>
                </c:pt>
                <c:pt idx="29">
                  <c:v>0.157687</c:v>
                </c:pt>
                <c:pt idx="30">
                  <c:v>0.192665</c:v>
                </c:pt>
                <c:pt idx="31">
                  <c:v>0.453492</c:v>
                </c:pt>
                <c:pt idx="32">
                  <c:v>0.285185</c:v>
                </c:pt>
                <c:pt idx="33">
                  <c:v>0.497564</c:v>
                </c:pt>
                <c:pt idx="34">
                  <c:v>0.291015</c:v>
                </c:pt>
                <c:pt idx="35">
                  <c:v>0.197538</c:v>
                </c:pt>
                <c:pt idx="36">
                  <c:v>0.474554</c:v>
                </c:pt>
                <c:pt idx="37">
                  <c:v>0.257919</c:v>
                </c:pt>
                <c:pt idx="38">
                  <c:v>0.169441</c:v>
                </c:pt>
                <c:pt idx="39">
                  <c:v>0.214305</c:v>
                </c:pt>
                <c:pt idx="40">
                  <c:v>0.354335</c:v>
                </c:pt>
                <c:pt idx="41">
                  <c:v>0.317321</c:v>
                </c:pt>
                <c:pt idx="42">
                  <c:v>0.449649</c:v>
                </c:pt>
                <c:pt idx="43">
                  <c:v>0.197917</c:v>
                </c:pt>
                <c:pt idx="44">
                  <c:v>0.374257</c:v>
                </c:pt>
                <c:pt idx="45">
                  <c:v>0.197413</c:v>
                </c:pt>
                <c:pt idx="46">
                  <c:v>0.228103</c:v>
                </c:pt>
                <c:pt idx="47">
                  <c:v>0.187914</c:v>
                </c:pt>
                <c:pt idx="48">
                  <c:v>0.431024</c:v>
                </c:pt>
                <c:pt idx="49">
                  <c:v>0.314335</c:v>
                </c:pt>
                <c:pt idx="50">
                  <c:v>0.26787</c:v>
                </c:pt>
                <c:pt idx="51">
                  <c:v>0.173582</c:v>
                </c:pt>
                <c:pt idx="52">
                  <c:v>0.244195</c:v>
                </c:pt>
                <c:pt idx="53">
                  <c:v>0.226156</c:v>
                </c:pt>
                <c:pt idx="54">
                  <c:v>0.319525</c:v>
                </c:pt>
                <c:pt idx="55">
                  <c:v>0.405141</c:v>
                </c:pt>
                <c:pt idx="56">
                  <c:v>0.265186</c:v>
                </c:pt>
                <c:pt idx="57">
                  <c:v>0.216871</c:v>
                </c:pt>
                <c:pt idx="58">
                  <c:v>0.189741</c:v>
                </c:pt>
                <c:pt idx="59">
                  <c:v>0.235398</c:v>
                </c:pt>
                <c:pt idx="60">
                  <c:v>0.390011</c:v>
                </c:pt>
                <c:pt idx="61">
                  <c:v>0.310118</c:v>
                </c:pt>
                <c:pt idx="62">
                  <c:v>0.299615</c:v>
                </c:pt>
                <c:pt idx="63">
                  <c:v>0.775467</c:v>
                </c:pt>
                <c:pt idx="64">
                  <c:v>0.24833</c:v>
                </c:pt>
                <c:pt idx="65">
                  <c:v>0.314823</c:v>
                </c:pt>
                <c:pt idx="66">
                  <c:v>0.249078</c:v>
                </c:pt>
                <c:pt idx="67">
                  <c:v>0.190339</c:v>
                </c:pt>
                <c:pt idx="68">
                  <c:v>0.224397</c:v>
                </c:pt>
                <c:pt idx="69">
                  <c:v>0.226626</c:v>
                </c:pt>
                <c:pt idx="70">
                  <c:v>0.188511</c:v>
                </c:pt>
                <c:pt idx="71">
                  <c:v>0.163369</c:v>
                </c:pt>
                <c:pt idx="72">
                  <c:v>0.232997</c:v>
                </c:pt>
                <c:pt idx="73">
                  <c:v>0.184724</c:v>
                </c:pt>
                <c:pt idx="74">
                  <c:v>0.223809</c:v>
                </c:pt>
                <c:pt idx="75">
                  <c:v>0.466959</c:v>
                </c:pt>
                <c:pt idx="76">
                  <c:v>0.20877</c:v>
                </c:pt>
                <c:pt idx="77">
                  <c:v>0.383028</c:v>
                </c:pt>
                <c:pt idx="78">
                  <c:v>0.135196</c:v>
                </c:pt>
                <c:pt idx="79">
                  <c:v>0.197457</c:v>
                </c:pt>
                <c:pt idx="80">
                  <c:v>0.435211</c:v>
                </c:pt>
                <c:pt idx="81">
                  <c:v>0.190354</c:v>
                </c:pt>
                <c:pt idx="82">
                  <c:v>0.222226</c:v>
                </c:pt>
                <c:pt idx="83">
                  <c:v>0.345332</c:v>
                </c:pt>
                <c:pt idx="84">
                  <c:v>0.231068</c:v>
                </c:pt>
                <c:pt idx="85">
                  <c:v>0.17887</c:v>
                </c:pt>
                <c:pt idx="86">
                  <c:v>0.450999</c:v>
                </c:pt>
                <c:pt idx="87">
                  <c:v>0.545158</c:v>
                </c:pt>
                <c:pt idx="88">
                  <c:v>0.204568</c:v>
                </c:pt>
                <c:pt idx="89">
                  <c:v>0.206023</c:v>
                </c:pt>
                <c:pt idx="90">
                  <c:v>0.189202</c:v>
                </c:pt>
                <c:pt idx="91">
                  <c:v>0.197299</c:v>
                </c:pt>
                <c:pt idx="92">
                  <c:v>0.207872</c:v>
                </c:pt>
                <c:pt idx="93">
                  <c:v>0.152001</c:v>
                </c:pt>
                <c:pt idx="94">
                  <c:v>0.184919</c:v>
                </c:pt>
                <c:pt idx="95">
                  <c:v>0.148455</c:v>
                </c:pt>
                <c:pt idx="96">
                  <c:v>0.34675</c:v>
                </c:pt>
                <c:pt idx="97">
                  <c:v>0.207432</c:v>
                </c:pt>
                <c:pt idx="98">
                  <c:v>0.392434</c:v>
                </c:pt>
                <c:pt idx="99">
                  <c:v>0.15018</c:v>
                </c:pt>
                <c:pt idx="100">
                  <c:v>0.349019</c:v>
                </c:pt>
              </c:numCache>
            </c:numRef>
          </c:val>
        </c:ser>
        <c:ser>
          <c:idx val="2"/>
          <c:order val="2"/>
          <c:tx>
            <c:strRef>
              <c:f>Sheet1!$D$3:$D$4</c:f>
              <c:strCache>
                <c:ptCount val="1"/>
                <c:pt idx="0">
                  <c:v>-77.17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Sheet1!$D$5:$D$108</c:f>
              <c:numCache>
                <c:formatCode>General</c:formatCode>
                <c:ptCount val="103"/>
                <c:pt idx="0">
                  <c:v>0.165344</c:v>
                </c:pt>
                <c:pt idx="1">
                  <c:v>0.25178</c:v>
                </c:pt>
                <c:pt idx="2">
                  <c:v>0.198192</c:v>
                </c:pt>
                <c:pt idx="3">
                  <c:v>0.127058</c:v>
                </c:pt>
                <c:pt idx="4">
                  <c:v>0.243487</c:v>
                </c:pt>
                <c:pt idx="5">
                  <c:v>0.185785</c:v>
                </c:pt>
                <c:pt idx="6">
                  <c:v>0.489675</c:v>
                </c:pt>
                <c:pt idx="7">
                  <c:v>0.404819</c:v>
                </c:pt>
                <c:pt idx="8">
                  <c:v>0.157706</c:v>
                </c:pt>
                <c:pt idx="9">
                  <c:v>0.24762</c:v>
                </c:pt>
                <c:pt idx="10">
                  <c:v>0.193848</c:v>
                </c:pt>
                <c:pt idx="11">
                  <c:v>0.563287</c:v>
                </c:pt>
                <c:pt idx="12">
                  <c:v>0.574578</c:v>
                </c:pt>
                <c:pt idx="13">
                  <c:v>0.25396</c:v>
                </c:pt>
                <c:pt idx="14">
                  <c:v>0.191189</c:v>
                </c:pt>
                <c:pt idx="15">
                  <c:v>0.179434</c:v>
                </c:pt>
                <c:pt idx="16">
                  <c:v>0.15268</c:v>
                </c:pt>
                <c:pt idx="17">
                  <c:v>0.220933</c:v>
                </c:pt>
                <c:pt idx="18">
                  <c:v>0.192775</c:v>
                </c:pt>
                <c:pt idx="19">
                  <c:v>0.26353</c:v>
                </c:pt>
                <c:pt idx="20">
                  <c:v>0.280559</c:v>
                </c:pt>
                <c:pt idx="21">
                  <c:v>0.166521</c:v>
                </c:pt>
                <c:pt idx="22">
                  <c:v>0.469317</c:v>
                </c:pt>
                <c:pt idx="23">
                  <c:v>0.17373</c:v>
                </c:pt>
                <c:pt idx="24">
                  <c:v>0.143898</c:v>
                </c:pt>
                <c:pt idx="25">
                  <c:v>0.218845</c:v>
                </c:pt>
                <c:pt idx="26">
                  <c:v>0.332871</c:v>
                </c:pt>
                <c:pt idx="27">
                  <c:v>0.218711</c:v>
                </c:pt>
                <c:pt idx="28">
                  <c:v>0.467264</c:v>
                </c:pt>
                <c:pt idx="29">
                  <c:v>0.241892</c:v>
                </c:pt>
                <c:pt idx="30">
                  <c:v>0.308429</c:v>
                </c:pt>
                <c:pt idx="31">
                  <c:v>0.323115</c:v>
                </c:pt>
                <c:pt idx="32">
                  <c:v>0.180358</c:v>
                </c:pt>
                <c:pt idx="33">
                  <c:v>0.194971</c:v>
                </c:pt>
                <c:pt idx="34">
                  <c:v>0.147051</c:v>
                </c:pt>
                <c:pt idx="35">
                  <c:v>0.221186</c:v>
                </c:pt>
                <c:pt idx="36">
                  <c:v>0.25411</c:v>
                </c:pt>
                <c:pt idx="37">
                  <c:v>0.191714</c:v>
                </c:pt>
                <c:pt idx="38">
                  <c:v>0.252634</c:v>
                </c:pt>
                <c:pt idx="39">
                  <c:v>0.260821</c:v>
                </c:pt>
                <c:pt idx="40">
                  <c:v>0.338976</c:v>
                </c:pt>
                <c:pt idx="41">
                  <c:v>0.33035</c:v>
                </c:pt>
                <c:pt idx="42">
                  <c:v>0.278761</c:v>
                </c:pt>
                <c:pt idx="43">
                  <c:v>0.22452</c:v>
                </c:pt>
                <c:pt idx="44">
                  <c:v>0.26839</c:v>
                </c:pt>
                <c:pt idx="45">
                  <c:v>0.176883</c:v>
                </c:pt>
                <c:pt idx="46">
                  <c:v>0.151487</c:v>
                </c:pt>
                <c:pt idx="47">
                  <c:v>0.151903</c:v>
                </c:pt>
                <c:pt idx="48">
                  <c:v>0.233751</c:v>
                </c:pt>
                <c:pt idx="49">
                  <c:v>0.347534</c:v>
                </c:pt>
                <c:pt idx="50">
                  <c:v>0.214451</c:v>
                </c:pt>
                <c:pt idx="51">
                  <c:v>0.47878</c:v>
                </c:pt>
                <c:pt idx="52">
                  <c:v>0.19314</c:v>
                </c:pt>
                <c:pt idx="53">
                  <c:v>0.262329</c:v>
                </c:pt>
                <c:pt idx="54">
                  <c:v>0.288514</c:v>
                </c:pt>
                <c:pt idx="55">
                  <c:v>0.256878</c:v>
                </c:pt>
                <c:pt idx="56">
                  <c:v>0.199357</c:v>
                </c:pt>
                <c:pt idx="57">
                  <c:v>0.419357</c:v>
                </c:pt>
                <c:pt idx="58">
                  <c:v>0.172155</c:v>
                </c:pt>
                <c:pt idx="59">
                  <c:v>0.364136</c:v>
                </c:pt>
                <c:pt idx="60">
                  <c:v>0.239889</c:v>
                </c:pt>
                <c:pt idx="61">
                  <c:v>0.484223</c:v>
                </c:pt>
                <c:pt idx="62">
                  <c:v>0.191928</c:v>
                </c:pt>
                <c:pt idx="63">
                  <c:v>0.192899</c:v>
                </c:pt>
                <c:pt idx="64">
                  <c:v>0.201292</c:v>
                </c:pt>
                <c:pt idx="65">
                  <c:v>0.408599</c:v>
                </c:pt>
                <c:pt idx="66">
                  <c:v>0.57854</c:v>
                </c:pt>
                <c:pt idx="67">
                  <c:v>0.222864</c:v>
                </c:pt>
                <c:pt idx="68">
                  <c:v>0.152565</c:v>
                </c:pt>
                <c:pt idx="69">
                  <c:v>0.287408</c:v>
                </c:pt>
                <c:pt idx="70">
                  <c:v>0.1643</c:v>
                </c:pt>
                <c:pt idx="71">
                  <c:v>0.175056</c:v>
                </c:pt>
                <c:pt idx="72">
                  <c:v>0.337595</c:v>
                </c:pt>
                <c:pt idx="73">
                  <c:v>0.270304</c:v>
                </c:pt>
                <c:pt idx="74">
                  <c:v>0.194822</c:v>
                </c:pt>
                <c:pt idx="75">
                  <c:v>0.269145</c:v>
                </c:pt>
                <c:pt idx="76">
                  <c:v>0.440437</c:v>
                </c:pt>
                <c:pt idx="77">
                  <c:v>0.181699</c:v>
                </c:pt>
                <c:pt idx="78">
                  <c:v>0.22168</c:v>
                </c:pt>
                <c:pt idx="79">
                  <c:v>0.354009</c:v>
                </c:pt>
                <c:pt idx="80">
                  <c:v>0.17857</c:v>
                </c:pt>
                <c:pt idx="81">
                  <c:v>0.227535</c:v>
                </c:pt>
                <c:pt idx="82">
                  <c:v>0.249536</c:v>
                </c:pt>
                <c:pt idx="83">
                  <c:v>0.159378</c:v>
                </c:pt>
                <c:pt idx="84">
                  <c:v>0.175047</c:v>
                </c:pt>
                <c:pt idx="85">
                  <c:v>0.163935</c:v>
                </c:pt>
                <c:pt idx="86">
                  <c:v>0.145211</c:v>
                </c:pt>
                <c:pt idx="87">
                  <c:v>0.160945</c:v>
                </c:pt>
                <c:pt idx="88">
                  <c:v>0.159527</c:v>
                </c:pt>
                <c:pt idx="89">
                  <c:v>0.140811</c:v>
                </c:pt>
                <c:pt idx="90">
                  <c:v>0.550229</c:v>
                </c:pt>
                <c:pt idx="91">
                  <c:v>0.306051</c:v>
                </c:pt>
                <c:pt idx="92">
                  <c:v>0.120166</c:v>
                </c:pt>
                <c:pt idx="93">
                  <c:v>0.124623</c:v>
                </c:pt>
                <c:pt idx="94">
                  <c:v>0.172377</c:v>
                </c:pt>
                <c:pt idx="95">
                  <c:v>0.289096</c:v>
                </c:pt>
                <c:pt idx="96">
                  <c:v>0.184522</c:v>
                </c:pt>
                <c:pt idx="97">
                  <c:v>0.280598</c:v>
                </c:pt>
                <c:pt idx="98">
                  <c:v>0.138953</c:v>
                </c:pt>
                <c:pt idx="99">
                  <c:v>0.138362</c:v>
                </c:pt>
                <c:pt idx="100">
                  <c:v>0.169555</c:v>
                </c:pt>
              </c:numCache>
            </c:numRef>
          </c:val>
        </c:ser>
        <c:ser>
          <c:idx val="3"/>
          <c:order val="3"/>
          <c:tx>
            <c:strRef>
              <c:f>Sheet1!$E$3:$E$4</c:f>
              <c:strCache>
                <c:ptCount val="1"/>
                <c:pt idx="0">
                  <c:v>-77.16</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Sheet1!$E$5:$E$108</c:f>
              <c:numCache>
                <c:formatCode>General</c:formatCode>
                <c:ptCount val="103"/>
                <c:pt idx="0">
                  <c:v>0.276862</c:v>
                </c:pt>
                <c:pt idx="1">
                  <c:v>0.153206</c:v>
                </c:pt>
                <c:pt idx="2">
                  <c:v>0.165026</c:v>
                </c:pt>
                <c:pt idx="3">
                  <c:v>0.160026</c:v>
                </c:pt>
                <c:pt idx="4">
                  <c:v>0.386243</c:v>
                </c:pt>
                <c:pt idx="5">
                  <c:v>0.14388</c:v>
                </c:pt>
                <c:pt idx="6">
                  <c:v>0.18737</c:v>
                </c:pt>
                <c:pt idx="7">
                  <c:v>0.155516</c:v>
                </c:pt>
                <c:pt idx="8">
                  <c:v>0.201664</c:v>
                </c:pt>
                <c:pt idx="9">
                  <c:v>0.388382</c:v>
                </c:pt>
                <c:pt idx="10">
                  <c:v>0.279833</c:v>
                </c:pt>
                <c:pt idx="11">
                  <c:v>0.155909</c:v>
                </c:pt>
                <c:pt idx="12">
                  <c:v>0.254043</c:v>
                </c:pt>
                <c:pt idx="13">
                  <c:v>0.216771</c:v>
                </c:pt>
                <c:pt idx="14">
                  <c:v>0.500458</c:v>
                </c:pt>
                <c:pt idx="15">
                  <c:v>0.145281</c:v>
                </c:pt>
                <c:pt idx="16">
                  <c:v>0.202732</c:v>
                </c:pt>
                <c:pt idx="17">
                  <c:v>0.192424</c:v>
                </c:pt>
                <c:pt idx="18">
                  <c:v>0.21035</c:v>
                </c:pt>
                <c:pt idx="19">
                  <c:v>0.196326</c:v>
                </c:pt>
                <c:pt idx="20">
                  <c:v>0.472652</c:v>
                </c:pt>
                <c:pt idx="21">
                  <c:v>0.148936</c:v>
                </c:pt>
                <c:pt idx="22">
                  <c:v>0.27087</c:v>
                </c:pt>
                <c:pt idx="23">
                  <c:v>0.213993</c:v>
                </c:pt>
                <c:pt idx="24">
                  <c:v>0.628388</c:v>
                </c:pt>
                <c:pt idx="25">
                  <c:v>0.227155</c:v>
                </c:pt>
                <c:pt idx="26">
                  <c:v>0.221132</c:v>
                </c:pt>
                <c:pt idx="27">
                  <c:v>0.197379</c:v>
                </c:pt>
                <c:pt idx="28">
                  <c:v>0.21778</c:v>
                </c:pt>
                <c:pt idx="29">
                  <c:v>0.40308</c:v>
                </c:pt>
                <c:pt idx="30">
                  <c:v>0.234564</c:v>
                </c:pt>
                <c:pt idx="31">
                  <c:v>0.501073</c:v>
                </c:pt>
                <c:pt idx="32">
                  <c:v>0.184156</c:v>
                </c:pt>
                <c:pt idx="33">
                  <c:v>0.169078</c:v>
                </c:pt>
                <c:pt idx="34">
                  <c:v>0.176707</c:v>
                </c:pt>
                <c:pt idx="35">
                  <c:v>0.22816</c:v>
                </c:pt>
                <c:pt idx="36">
                  <c:v>0.242005</c:v>
                </c:pt>
                <c:pt idx="37">
                  <c:v>0.264095</c:v>
                </c:pt>
                <c:pt idx="38">
                  <c:v>0.392656</c:v>
                </c:pt>
                <c:pt idx="39">
                  <c:v>0.350165</c:v>
                </c:pt>
                <c:pt idx="40">
                  <c:v>0.470298</c:v>
                </c:pt>
                <c:pt idx="41">
                  <c:v>0.271796</c:v>
                </c:pt>
                <c:pt idx="42">
                  <c:v>0.650532</c:v>
                </c:pt>
                <c:pt idx="43">
                  <c:v>0.187955</c:v>
                </c:pt>
                <c:pt idx="44">
                  <c:v>0.267369</c:v>
                </c:pt>
                <c:pt idx="45">
                  <c:v>0.539353</c:v>
                </c:pt>
                <c:pt idx="46">
                  <c:v>0.22954</c:v>
                </c:pt>
                <c:pt idx="47">
                  <c:v>0.153399</c:v>
                </c:pt>
                <c:pt idx="48">
                  <c:v>0.371941</c:v>
                </c:pt>
                <c:pt idx="49">
                  <c:v>0.204514</c:v>
                </c:pt>
                <c:pt idx="50">
                  <c:v>0.191642</c:v>
                </c:pt>
                <c:pt idx="51">
                  <c:v>0.17844</c:v>
                </c:pt>
                <c:pt idx="52">
                  <c:v>0.189611</c:v>
                </c:pt>
                <c:pt idx="53">
                  <c:v>0.204712</c:v>
                </c:pt>
                <c:pt idx="54">
                  <c:v>0.263225</c:v>
                </c:pt>
                <c:pt idx="55">
                  <c:v>0.381796</c:v>
                </c:pt>
                <c:pt idx="56">
                  <c:v>0.183867</c:v>
                </c:pt>
                <c:pt idx="57">
                  <c:v>0.182398</c:v>
                </c:pt>
                <c:pt idx="58">
                  <c:v>0.257888</c:v>
                </c:pt>
                <c:pt idx="59">
                  <c:v>0.213641</c:v>
                </c:pt>
                <c:pt idx="60">
                  <c:v>0.263549</c:v>
                </c:pt>
                <c:pt idx="61">
                  <c:v>0.191243</c:v>
                </c:pt>
                <c:pt idx="62">
                  <c:v>0.370812</c:v>
                </c:pt>
                <c:pt idx="63">
                  <c:v>0.216848</c:v>
                </c:pt>
                <c:pt idx="64">
                  <c:v>0.266023</c:v>
                </c:pt>
                <c:pt idx="65">
                  <c:v>0.253958</c:v>
                </c:pt>
                <c:pt idx="66">
                  <c:v>0.534847</c:v>
                </c:pt>
                <c:pt idx="67">
                  <c:v>0.19353</c:v>
                </c:pt>
                <c:pt idx="68">
                  <c:v>0.244105</c:v>
                </c:pt>
                <c:pt idx="69">
                  <c:v>0.470659</c:v>
                </c:pt>
                <c:pt idx="70">
                  <c:v>0.231862</c:v>
                </c:pt>
                <c:pt idx="71">
                  <c:v>0.384407</c:v>
                </c:pt>
                <c:pt idx="72">
                  <c:v>0.277634</c:v>
                </c:pt>
                <c:pt idx="73">
                  <c:v>0.33367</c:v>
                </c:pt>
                <c:pt idx="74">
                  <c:v>0.566348</c:v>
                </c:pt>
                <c:pt idx="75">
                  <c:v>0.178531</c:v>
                </c:pt>
                <c:pt idx="76">
                  <c:v>0.324737</c:v>
                </c:pt>
                <c:pt idx="77">
                  <c:v>0.167855</c:v>
                </c:pt>
                <c:pt idx="78">
                  <c:v>0.147284</c:v>
                </c:pt>
                <c:pt idx="79">
                  <c:v>0.16742</c:v>
                </c:pt>
                <c:pt idx="80">
                  <c:v>0.151824</c:v>
                </c:pt>
                <c:pt idx="81">
                  <c:v>0.236227</c:v>
                </c:pt>
                <c:pt idx="82">
                  <c:v>0.147928</c:v>
                </c:pt>
                <c:pt idx="83">
                  <c:v>0.242959</c:v>
                </c:pt>
                <c:pt idx="84">
                  <c:v>0.215807</c:v>
                </c:pt>
                <c:pt idx="85">
                  <c:v>0.186294</c:v>
                </c:pt>
                <c:pt idx="86">
                  <c:v>0.173062</c:v>
                </c:pt>
                <c:pt idx="87">
                  <c:v>0.195646</c:v>
                </c:pt>
                <c:pt idx="88">
                  <c:v>0.459131</c:v>
                </c:pt>
                <c:pt idx="89">
                  <c:v>0.310781</c:v>
                </c:pt>
                <c:pt idx="90">
                  <c:v>0.340327</c:v>
                </c:pt>
                <c:pt idx="91">
                  <c:v>0.223543</c:v>
                </c:pt>
                <c:pt idx="92">
                  <c:v>0.283536</c:v>
                </c:pt>
                <c:pt idx="93">
                  <c:v>0.355676</c:v>
                </c:pt>
                <c:pt idx="94">
                  <c:v>0.290083</c:v>
                </c:pt>
                <c:pt idx="95">
                  <c:v>0.122225</c:v>
                </c:pt>
                <c:pt idx="96">
                  <c:v>0.392273</c:v>
                </c:pt>
                <c:pt idx="97">
                  <c:v>0.172115</c:v>
                </c:pt>
                <c:pt idx="98">
                  <c:v>0.181093</c:v>
                </c:pt>
                <c:pt idx="99">
                  <c:v>0.327681</c:v>
                </c:pt>
                <c:pt idx="100">
                  <c:v>0.259448</c:v>
                </c:pt>
              </c:numCache>
            </c:numRef>
          </c:val>
        </c:ser>
        <c:ser>
          <c:idx val="4"/>
          <c:order val="4"/>
          <c:tx>
            <c:strRef>
              <c:f>Sheet1!$F$3:$F$4</c:f>
              <c:strCache>
                <c:ptCount val="1"/>
                <c:pt idx="0">
                  <c:v>-77.15</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Sheet1!$F$5:$F$108</c:f>
              <c:numCache>
                <c:formatCode>General</c:formatCode>
                <c:ptCount val="103"/>
                <c:pt idx="0">
                  <c:v>0.337403</c:v>
                </c:pt>
                <c:pt idx="1">
                  <c:v>0.273119</c:v>
                </c:pt>
                <c:pt idx="2">
                  <c:v>0.228535</c:v>
                </c:pt>
                <c:pt idx="3">
                  <c:v>0.267685</c:v>
                </c:pt>
                <c:pt idx="4">
                  <c:v>0.265255</c:v>
                </c:pt>
                <c:pt idx="5">
                  <c:v>0.163936</c:v>
                </c:pt>
                <c:pt idx="6">
                  <c:v>0.462205</c:v>
                </c:pt>
                <c:pt idx="7">
                  <c:v>0.169705</c:v>
                </c:pt>
                <c:pt idx="8">
                  <c:v>0.323674</c:v>
                </c:pt>
                <c:pt idx="9">
                  <c:v>0.123042</c:v>
                </c:pt>
                <c:pt idx="10">
                  <c:v>0.202517</c:v>
                </c:pt>
                <c:pt idx="11">
                  <c:v>0.301572</c:v>
                </c:pt>
                <c:pt idx="12">
                  <c:v>0.452206</c:v>
                </c:pt>
                <c:pt idx="13">
                  <c:v>0.211814</c:v>
                </c:pt>
                <c:pt idx="14">
                  <c:v>0.216131</c:v>
                </c:pt>
                <c:pt idx="15">
                  <c:v>0.361351</c:v>
                </c:pt>
                <c:pt idx="16">
                  <c:v>0.198427</c:v>
                </c:pt>
                <c:pt idx="17">
                  <c:v>0.184864</c:v>
                </c:pt>
                <c:pt idx="18">
                  <c:v>0.263123</c:v>
                </c:pt>
                <c:pt idx="19">
                  <c:v>0.187353</c:v>
                </c:pt>
                <c:pt idx="20">
                  <c:v>0.27005</c:v>
                </c:pt>
                <c:pt idx="21">
                  <c:v>0.18701</c:v>
                </c:pt>
                <c:pt idx="22">
                  <c:v>0.365444</c:v>
                </c:pt>
                <c:pt idx="23">
                  <c:v>0.232762</c:v>
                </c:pt>
                <c:pt idx="24">
                  <c:v>0.214083</c:v>
                </c:pt>
                <c:pt idx="25">
                  <c:v>0.288107</c:v>
                </c:pt>
                <c:pt idx="26">
                  <c:v>0.366589</c:v>
                </c:pt>
                <c:pt idx="27">
                  <c:v>0.334216</c:v>
                </c:pt>
                <c:pt idx="28">
                  <c:v>0.256969</c:v>
                </c:pt>
                <c:pt idx="29">
                  <c:v>0.231928</c:v>
                </c:pt>
                <c:pt idx="30">
                  <c:v>0.255784</c:v>
                </c:pt>
                <c:pt idx="31">
                  <c:v>0.172601</c:v>
                </c:pt>
                <c:pt idx="32">
                  <c:v>0.205876</c:v>
                </c:pt>
                <c:pt idx="33">
                  <c:v>0.266777</c:v>
                </c:pt>
                <c:pt idx="34">
                  <c:v>0.216733</c:v>
                </c:pt>
                <c:pt idx="35">
                  <c:v>0.43692</c:v>
                </c:pt>
                <c:pt idx="36">
                  <c:v>0.388898</c:v>
                </c:pt>
                <c:pt idx="37">
                  <c:v>0.214475</c:v>
                </c:pt>
                <c:pt idx="38">
                  <c:v>0.282611</c:v>
                </c:pt>
                <c:pt idx="39">
                  <c:v>0.248491</c:v>
                </c:pt>
                <c:pt idx="40">
                  <c:v>0.284271</c:v>
                </c:pt>
                <c:pt idx="41">
                  <c:v>0.305286</c:v>
                </c:pt>
                <c:pt idx="42">
                  <c:v>0.351307</c:v>
                </c:pt>
                <c:pt idx="43">
                  <c:v>0.325999</c:v>
                </c:pt>
                <c:pt idx="44">
                  <c:v>0.227508</c:v>
                </c:pt>
                <c:pt idx="45">
                  <c:v>0.209277</c:v>
                </c:pt>
                <c:pt idx="46">
                  <c:v>0.248625</c:v>
                </c:pt>
                <c:pt idx="47">
                  <c:v>0.433269</c:v>
                </c:pt>
                <c:pt idx="48">
                  <c:v>0.223647</c:v>
                </c:pt>
                <c:pt idx="49">
                  <c:v>0.314742</c:v>
                </c:pt>
                <c:pt idx="50">
                  <c:v>0.179378</c:v>
                </c:pt>
                <c:pt idx="51">
                  <c:v>0.412712</c:v>
                </c:pt>
                <c:pt idx="52">
                  <c:v>0.228766</c:v>
                </c:pt>
                <c:pt idx="53">
                  <c:v>0.294273</c:v>
                </c:pt>
                <c:pt idx="54">
                  <c:v>0.424906</c:v>
                </c:pt>
                <c:pt idx="55">
                  <c:v>0.306225</c:v>
                </c:pt>
                <c:pt idx="56">
                  <c:v>0.23012</c:v>
                </c:pt>
                <c:pt idx="57">
                  <c:v>0.330273</c:v>
                </c:pt>
                <c:pt idx="58">
                  <c:v>0.351458</c:v>
                </c:pt>
                <c:pt idx="59">
                  <c:v>0.20992</c:v>
                </c:pt>
                <c:pt idx="60">
                  <c:v>0.292002</c:v>
                </c:pt>
                <c:pt idx="61">
                  <c:v>0.162854</c:v>
                </c:pt>
                <c:pt idx="62">
                  <c:v>0.509072</c:v>
                </c:pt>
                <c:pt idx="63">
                  <c:v>0.255515</c:v>
                </c:pt>
                <c:pt idx="64">
                  <c:v>0.278386</c:v>
                </c:pt>
                <c:pt idx="65">
                  <c:v>0.391959</c:v>
                </c:pt>
                <c:pt idx="66">
                  <c:v>0.227648</c:v>
                </c:pt>
                <c:pt idx="67">
                  <c:v>0.235287</c:v>
                </c:pt>
                <c:pt idx="68">
                  <c:v>0.170153</c:v>
                </c:pt>
                <c:pt idx="69">
                  <c:v>0.288469</c:v>
                </c:pt>
                <c:pt idx="70">
                  <c:v>0.22068</c:v>
                </c:pt>
                <c:pt idx="71">
                  <c:v>0.295542</c:v>
                </c:pt>
                <c:pt idx="72">
                  <c:v>0.527011</c:v>
                </c:pt>
                <c:pt idx="73">
                  <c:v>0.175072</c:v>
                </c:pt>
                <c:pt idx="74">
                  <c:v>0.167536</c:v>
                </c:pt>
                <c:pt idx="75">
                  <c:v>0.289881</c:v>
                </c:pt>
                <c:pt idx="76">
                  <c:v>0.180753</c:v>
                </c:pt>
                <c:pt idx="77">
                  <c:v>0.232994</c:v>
                </c:pt>
                <c:pt idx="78">
                  <c:v>0.346948</c:v>
                </c:pt>
                <c:pt idx="79">
                  <c:v>0.175548</c:v>
                </c:pt>
                <c:pt idx="80">
                  <c:v>0.219226</c:v>
                </c:pt>
                <c:pt idx="81">
                  <c:v>0.15264</c:v>
                </c:pt>
                <c:pt idx="82">
                  <c:v>0.351905</c:v>
                </c:pt>
                <c:pt idx="83">
                  <c:v>0.538067</c:v>
                </c:pt>
                <c:pt idx="84">
                  <c:v>0.192229</c:v>
                </c:pt>
                <c:pt idx="85">
                  <c:v>0.171897</c:v>
                </c:pt>
                <c:pt idx="86">
                  <c:v>0.315168</c:v>
                </c:pt>
                <c:pt idx="87">
                  <c:v>0.211239</c:v>
                </c:pt>
                <c:pt idx="88">
                  <c:v>0.31769</c:v>
                </c:pt>
                <c:pt idx="89">
                  <c:v>0.16458</c:v>
                </c:pt>
                <c:pt idx="90">
                  <c:v>0.301458</c:v>
                </c:pt>
                <c:pt idx="91">
                  <c:v>0.127711</c:v>
                </c:pt>
                <c:pt idx="92">
                  <c:v>0.152906</c:v>
                </c:pt>
                <c:pt idx="93">
                  <c:v>0.160212</c:v>
                </c:pt>
                <c:pt idx="94">
                  <c:v>0.179274</c:v>
                </c:pt>
                <c:pt idx="95">
                  <c:v>0.230567</c:v>
                </c:pt>
                <c:pt idx="96">
                  <c:v>0.150628</c:v>
                </c:pt>
                <c:pt idx="97">
                  <c:v>0.142306</c:v>
                </c:pt>
                <c:pt idx="98">
                  <c:v>0.338881</c:v>
                </c:pt>
                <c:pt idx="99">
                  <c:v>0.213096</c:v>
                </c:pt>
                <c:pt idx="100">
                  <c:v>0.150463</c:v>
                </c:pt>
              </c:numCache>
            </c:numRef>
          </c:val>
        </c:ser>
        <c:ser>
          <c:idx val="5"/>
          <c:order val="5"/>
          <c:tx>
            <c:strRef>
              <c:f>Sheet1!$G$3:$G$4</c:f>
              <c:strCache>
                <c:ptCount val="1"/>
                <c:pt idx="0">
                  <c:v>-77.14</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Sheet1!$G$5:$G$108</c:f>
              <c:numCache>
                <c:formatCode>General</c:formatCode>
                <c:ptCount val="103"/>
                <c:pt idx="0">
                  <c:v>0.123235</c:v>
                </c:pt>
                <c:pt idx="1">
                  <c:v>0.355278</c:v>
                </c:pt>
                <c:pt idx="2">
                  <c:v>0.152773</c:v>
                </c:pt>
                <c:pt idx="3">
                  <c:v>0.346331</c:v>
                </c:pt>
                <c:pt idx="4">
                  <c:v>0.350834</c:v>
                </c:pt>
                <c:pt idx="5">
                  <c:v>0.267996</c:v>
                </c:pt>
                <c:pt idx="6">
                  <c:v>0.208363</c:v>
                </c:pt>
                <c:pt idx="7">
                  <c:v>0.166962</c:v>
                </c:pt>
                <c:pt idx="8">
                  <c:v>0.153063</c:v>
                </c:pt>
                <c:pt idx="9">
                  <c:v>0.180575</c:v>
                </c:pt>
                <c:pt idx="10">
                  <c:v>0.444251</c:v>
                </c:pt>
                <c:pt idx="11">
                  <c:v>0.242749</c:v>
                </c:pt>
                <c:pt idx="12">
                  <c:v>0.214617</c:v>
                </c:pt>
                <c:pt idx="13">
                  <c:v>0.289075</c:v>
                </c:pt>
                <c:pt idx="14">
                  <c:v>0.487152</c:v>
                </c:pt>
                <c:pt idx="15">
                  <c:v>0.340746</c:v>
                </c:pt>
                <c:pt idx="16">
                  <c:v>0.199712</c:v>
                </c:pt>
                <c:pt idx="17">
                  <c:v>0.329239</c:v>
                </c:pt>
                <c:pt idx="18">
                  <c:v>0.209565</c:v>
                </c:pt>
                <c:pt idx="19">
                  <c:v>0.229341</c:v>
                </c:pt>
                <c:pt idx="20">
                  <c:v>0.291726</c:v>
                </c:pt>
                <c:pt idx="21">
                  <c:v>0.212217</c:v>
                </c:pt>
                <c:pt idx="22">
                  <c:v>0.167056</c:v>
                </c:pt>
                <c:pt idx="23">
                  <c:v>0.273231</c:v>
                </c:pt>
                <c:pt idx="24">
                  <c:v>0.417377</c:v>
                </c:pt>
                <c:pt idx="25">
                  <c:v>0.1549</c:v>
                </c:pt>
                <c:pt idx="26">
                  <c:v>0.18189</c:v>
                </c:pt>
                <c:pt idx="27">
                  <c:v>0.384892</c:v>
                </c:pt>
                <c:pt idx="28">
                  <c:v>0.150735</c:v>
                </c:pt>
                <c:pt idx="29">
                  <c:v>0.376931</c:v>
                </c:pt>
                <c:pt idx="30">
                  <c:v>0.236375</c:v>
                </c:pt>
                <c:pt idx="31">
                  <c:v>0.12598</c:v>
                </c:pt>
                <c:pt idx="32">
                  <c:v>0.337552</c:v>
                </c:pt>
                <c:pt idx="33">
                  <c:v>0.239226</c:v>
                </c:pt>
                <c:pt idx="34">
                  <c:v>0.423167</c:v>
                </c:pt>
                <c:pt idx="35">
                  <c:v>0.288211</c:v>
                </c:pt>
                <c:pt idx="36">
                  <c:v>0.234728</c:v>
                </c:pt>
                <c:pt idx="37">
                  <c:v>0.201489</c:v>
                </c:pt>
                <c:pt idx="38">
                  <c:v>0.423294</c:v>
                </c:pt>
                <c:pt idx="39">
                  <c:v>0.285681</c:v>
                </c:pt>
                <c:pt idx="40">
                  <c:v>0.315993</c:v>
                </c:pt>
                <c:pt idx="41">
                  <c:v>0.289601</c:v>
                </c:pt>
                <c:pt idx="42">
                  <c:v>0.28067</c:v>
                </c:pt>
                <c:pt idx="43">
                  <c:v>0.212427</c:v>
                </c:pt>
                <c:pt idx="44">
                  <c:v>0.282937</c:v>
                </c:pt>
                <c:pt idx="45">
                  <c:v>0.3444</c:v>
                </c:pt>
                <c:pt idx="46">
                  <c:v>0.247603</c:v>
                </c:pt>
                <c:pt idx="47">
                  <c:v>0.313213</c:v>
                </c:pt>
                <c:pt idx="48">
                  <c:v>0.31642</c:v>
                </c:pt>
                <c:pt idx="49">
                  <c:v>0.300688</c:v>
                </c:pt>
                <c:pt idx="50">
                  <c:v>0.431962</c:v>
                </c:pt>
                <c:pt idx="51">
                  <c:v>0.220006</c:v>
                </c:pt>
                <c:pt idx="52">
                  <c:v>0.241355</c:v>
                </c:pt>
                <c:pt idx="53">
                  <c:v>0.198611</c:v>
                </c:pt>
                <c:pt idx="54">
                  <c:v>0.226954</c:v>
                </c:pt>
                <c:pt idx="55">
                  <c:v>0.386601</c:v>
                </c:pt>
                <c:pt idx="56">
                  <c:v>0.255437</c:v>
                </c:pt>
                <c:pt idx="57">
                  <c:v>0.322939</c:v>
                </c:pt>
                <c:pt idx="58">
                  <c:v>0.288945</c:v>
                </c:pt>
                <c:pt idx="59">
                  <c:v>0.211556</c:v>
                </c:pt>
                <c:pt idx="60">
                  <c:v>0.385961</c:v>
                </c:pt>
                <c:pt idx="61">
                  <c:v>0.199892</c:v>
                </c:pt>
                <c:pt idx="62">
                  <c:v>0.472891</c:v>
                </c:pt>
                <c:pt idx="63">
                  <c:v>0.218563</c:v>
                </c:pt>
                <c:pt idx="64">
                  <c:v>0.207048</c:v>
                </c:pt>
                <c:pt idx="65">
                  <c:v>0.223572</c:v>
                </c:pt>
                <c:pt idx="66">
                  <c:v>0.22162</c:v>
                </c:pt>
                <c:pt idx="67">
                  <c:v>0.191919</c:v>
                </c:pt>
                <c:pt idx="68">
                  <c:v>0.196891</c:v>
                </c:pt>
                <c:pt idx="69">
                  <c:v>0.159378</c:v>
                </c:pt>
                <c:pt idx="70">
                  <c:v>0.210388</c:v>
                </c:pt>
                <c:pt idx="71">
                  <c:v>0.23686</c:v>
                </c:pt>
                <c:pt idx="72">
                  <c:v>0.216752</c:v>
                </c:pt>
                <c:pt idx="73">
                  <c:v>0.540128</c:v>
                </c:pt>
                <c:pt idx="74">
                  <c:v>0.238214</c:v>
                </c:pt>
                <c:pt idx="75">
                  <c:v>0.203806</c:v>
                </c:pt>
                <c:pt idx="76">
                  <c:v>0.249214</c:v>
                </c:pt>
                <c:pt idx="77">
                  <c:v>0.227897</c:v>
                </c:pt>
                <c:pt idx="78">
                  <c:v>0.251702</c:v>
                </c:pt>
                <c:pt idx="79">
                  <c:v>0.209624</c:v>
                </c:pt>
                <c:pt idx="80">
                  <c:v>0.17712</c:v>
                </c:pt>
                <c:pt idx="81">
                  <c:v>0.356945</c:v>
                </c:pt>
                <c:pt idx="82">
                  <c:v>0.390621</c:v>
                </c:pt>
                <c:pt idx="83">
                  <c:v>0.208833</c:v>
                </c:pt>
                <c:pt idx="84">
                  <c:v>0.297931</c:v>
                </c:pt>
                <c:pt idx="85">
                  <c:v>0.16546</c:v>
                </c:pt>
                <c:pt idx="86">
                  <c:v>0.192298</c:v>
                </c:pt>
                <c:pt idx="87">
                  <c:v>0.156611</c:v>
                </c:pt>
                <c:pt idx="88">
                  <c:v>0.181133</c:v>
                </c:pt>
                <c:pt idx="89">
                  <c:v>0.159347</c:v>
                </c:pt>
                <c:pt idx="90">
                  <c:v>0.207124</c:v>
                </c:pt>
                <c:pt idx="91">
                  <c:v>0.265343</c:v>
                </c:pt>
                <c:pt idx="92">
                  <c:v>0.196326</c:v>
                </c:pt>
                <c:pt idx="93">
                  <c:v>0.328583</c:v>
                </c:pt>
                <c:pt idx="94">
                  <c:v>0.552739</c:v>
                </c:pt>
                <c:pt idx="95">
                  <c:v>0.483107</c:v>
                </c:pt>
                <c:pt idx="96">
                  <c:v>0.313372</c:v>
                </c:pt>
                <c:pt idx="97">
                  <c:v>0.120485</c:v>
                </c:pt>
                <c:pt idx="98">
                  <c:v>0.18433</c:v>
                </c:pt>
                <c:pt idx="99">
                  <c:v>0.178055</c:v>
                </c:pt>
                <c:pt idx="100">
                  <c:v>0.337934</c:v>
                </c:pt>
              </c:numCache>
            </c:numRef>
          </c:val>
        </c:ser>
        <c:ser>
          <c:idx val="6"/>
          <c:order val="6"/>
          <c:tx>
            <c:strRef>
              <c:f>Sheet1!$H$3:$H$4</c:f>
              <c:strCache>
                <c:ptCount val="1"/>
                <c:pt idx="0">
                  <c:v>-77.13</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Sheet1!$H$5:$H$108</c:f>
              <c:numCache>
                <c:formatCode>General</c:formatCode>
                <c:ptCount val="103"/>
                <c:pt idx="0">
                  <c:v>0.35898</c:v>
                </c:pt>
                <c:pt idx="1">
                  <c:v>0.228253</c:v>
                </c:pt>
                <c:pt idx="2">
                  <c:v>0.187813</c:v>
                </c:pt>
                <c:pt idx="3">
                  <c:v>0.110969</c:v>
                </c:pt>
                <c:pt idx="4">
                  <c:v>0.198336</c:v>
                </c:pt>
                <c:pt idx="5">
                  <c:v>0.256705</c:v>
                </c:pt>
                <c:pt idx="6">
                  <c:v>0.184379</c:v>
                </c:pt>
                <c:pt idx="7">
                  <c:v>0.196247</c:v>
                </c:pt>
                <c:pt idx="8">
                  <c:v>0.361667</c:v>
                </c:pt>
                <c:pt idx="9">
                  <c:v>0.215341</c:v>
                </c:pt>
                <c:pt idx="10">
                  <c:v>0.426681</c:v>
                </c:pt>
                <c:pt idx="11">
                  <c:v>0.344818</c:v>
                </c:pt>
                <c:pt idx="12">
                  <c:v>0.204369</c:v>
                </c:pt>
                <c:pt idx="13">
                  <c:v>0.428726</c:v>
                </c:pt>
                <c:pt idx="14">
                  <c:v>0.260394</c:v>
                </c:pt>
                <c:pt idx="15">
                  <c:v>0.364521</c:v>
                </c:pt>
                <c:pt idx="16">
                  <c:v>0.525666</c:v>
                </c:pt>
                <c:pt idx="17">
                  <c:v>0.207807</c:v>
                </c:pt>
                <c:pt idx="18">
                  <c:v>0.18992</c:v>
                </c:pt>
                <c:pt idx="19">
                  <c:v>0.206906</c:v>
                </c:pt>
                <c:pt idx="20">
                  <c:v>0.365045</c:v>
                </c:pt>
                <c:pt idx="21">
                  <c:v>0.225713</c:v>
                </c:pt>
                <c:pt idx="22">
                  <c:v>0.205142</c:v>
                </c:pt>
                <c:pt idx="23">
                  <c:v>0.228767</c:v>
                </c:pt>
                <c:pt idx="24">
                  <c:v>0.18293</c:v>
                </c:pt>
                <c:pt idx="25">
                  <c:v>0.254349</c:v>
                </c:pt>
                <c:pt idx="26">
                  <c:v>0.252971</c:v>
                </c:pt>
                <c:pt idx="27">
                  <c:v>0.222123</c:v>
                </c:pt>
                <c:pt idx="28">
                  <c:v>0.277103</c:v>
                </c:pt>
                <c:pt idx="29">
                  <c:v>0.225973</c:v>
                </c:pt>
                <c:pt idx="30">
                  <c:v>0.258252</c:v>
                </c:pt>
                <c:pt idx="31">
                  <c:v>0.247734</c:v>
                </c:pt>
                <c:pt idx="32">
                  <c:v>0.364322</c:v>
                </c:pt>
                <c:pt idx="33">
                  <c:v>0.202787</c:v>
                </c:pt>
                <c:pt idx="34">
                  <c:v>0.309524</c:v>
                </c:pt>
                <c:pt idx="35">
                  <c:v>0.320364</c:v>
                </c:pt>
                <c:pt idx="36">
                  <c:v>0.288426</c:v>
                </c:pt>
                <c:pt idx="37">
                  <c:v>0.246476</c:v>
                </c:pt>
                <c:pt idx="38">
                  <c:v>0.49521</c:v>
                </c:pt>
                <c:pt idx="39">
                  <c:v>0.321579</c:v>
                </c:pt>
                <c:pt idx="40">
                  <c:v>0.377502</c:v>
                </c:pt>
                <c:pt idx="41">
                  <c:v>0.293154</c:v>
                </c:pt>
                <c:pt idx="42">
                  <c:v>0.289482</c:v>
                </c:pt>
                <c:pt idx="43">
                  <c:v>0.197711</c:v>
                </c:pt>
                <c:pt idx="44">
                  <c:v>0.294779</c:v>
                </c:pt>
                <c:pt idx="45">
                  <c:v>0.17808</c:v>
                </c:pt>
                <c:pt idx="46">
                  <c:v>0.514611</c:v>
                </c:pt>
                <c:pt idx="47">
                  <c:v>0.447537</c:v>
                </c:pt>
                <c:pt idx="48">
                  <c:v>0.324981</c:v>
                </c:pt>
                <c:pt idx="49">
                  <c:v>0.344934</c:v>
                </c:pt>
                <c:pt idx="50">
                  <c:v>0.184147</c:v>
                </c:pt>
                <c:pt idx="51">
                  <c:v>0.197446</c:v>
                </c:pt>
                <c:pt idx="52">
                  <c:v>0.484443</c:v>
                </c:pt>
                <c:pt idx="53">
                  <c:v>0.325139</c:v>
                </c:pt>
                <c:pt idx="54">
                  <c:v>0.179383</c:v>
                </c:pt>
                <c:pt idx="55">
                  <c:v>0.421109</c:v>
                </c:pt>
                <c:pt idx="56">
                  <c:v>0.486617</c:v>
                </c:pt>
                <c:pt idx="57">
                  <c:v>0.524468</c:v>
                </c:pt>
                <c:pt idx="58">
                  <c:v>0.275497</c:v>
                </c:pt>
                <c:pt idx="59">
                  <c:v>0.456066</c:v>
                </c:pt>
                <c:pt idx="60">
                  <c:v>0.301611</c:v>
                </c:pt>
                <c:pt idx="61">
                  <c:v>0.240015</c:v>
                </c:pt>
                <c:pt idx="62">
                  <c:v>0.305191</c:v>
                </c:pt>
                <c:pt idx="63">
                  <c:v>0.245478</c:v>
                </c:pt>
                <c:pt idx="64">
                  <c:v>0.24862</c:v>
                </c:pt>
                <c:pt idx="65">
                  <c:v>0.253996</c:v>
                </c:pt>
                <c:pt idx="66">
                  <c:v>0.311809</c:v>
                </c:pt>
                <c:pt idx="67">
                  <c:v>0.347396</c:v>
                </c:pt>
                <c:pt idx="68">
                  <c:v>0.211052</c:v>
                </c:pt>
                <c:pt idx="69">
                  <c:v>0.370774</c:v>
                </c:pt>
                <c:pt idx="70">
                  <c:v>0.5086</c:v>
                </c:pt>
                <c:pt idx="71">
                  <c:v>0.144299</c:v>
                </c:pt>
                <c:pt idx="72">
                  <c:v>0.212899</c:v>
                </c:pt>
                <c:pt idx="73">
                  <c:v>0.265427</c:v>
                </c:pt>
                <c:pt idx="74">
                  <c:v>0.248319</c:v>
                </c:pt>
                <c:pt idx="75">
                  <c:v>0.233444</c:v>
                </c:pt>
                <c:pt idx="76">
                  <c:v>0.200247</c:v>
                </c:pt>
                <c:pt idx="77">
                  <c:v>0.197401</c:v>
                </c:pt>
                <c:pt idx="78">
                  <c:v>0.247356</c:v>
                </c:pt>
                <c:pt idx="79">
                  <c:v>0.158241</c:v>
                </c:pt>
                <c:pt idx="80">
                  <c:v>0.257175</c:v>
                </c:pt>
                <c:pt idx="81">
                  <c:v>0.216468</c:v>
                </c:pt>
                <c:pt idx="82">
                  <c:v>0.228264</c:v>
                </c:pt>
                <c:pt idx="83">
                  <c:v>0.330113</c:v>
                </c:pt>
                <c:pt idx="84">
                  <c:v>0.191911</c:v>
                </c:pt>
                <c:pt idx="85">
                  <c:v>0.25741</c:v>
                </c:pt>
                <c:pt idx="86">
                  <c:v>0.150593</c:v>
                </c:pt>
                <c:pt idx="87">
                  <c:v>0.174644</c:v>
                </c:pt>
                <c:pt idx="88">
                  <c:v>0.247412</c:v>
                </c:pt>
                <c:pt idx="89">
                  <c:v>0.152363</c:v>
                </c:pt>
                <c:pt idx="90">
                  <c:v>0.268309</c:v>
                </c:pt>
                <c:pt idx="91">
                  <c:v>0.359019</c:v>
                </c:pt>
                <c:pt idx="92">
                  <c:v>0.29646</c:v>
                </c:pt>
                <c:pt idx="93">
                  <c:v>0.152233</c:v>
                </c:pt>
                <c:pt idx="94">
                  <c:v>0.151018</c:v>
                </c:pt>
                <c:pt idx="95">
                  <c:v>0.137079</c:v>
                </c:pt>
                <c:pt idx="96">
                  <c:v>0.205619</c:v>
                </c:pt>
                <c:pt idx="97">
                  <c:v>0.353966</c:v>
                </c:pt>
                <c:pt idx="98">
                  <c:v>0.235143</c:v>
                </c:pt>
                <c:pt idx="99">
                  <c:v>0.137054</c:v>
                </c:pt>
                <c:pt idx="100">
                  <c:v>0.155312</c:v>
                </c:pt>
              </c:numCache>
            </c:numRef>
          </c:val>
        </c:ser>
        <c:ser>
          <c:idx val="7"/>
          <c:order val="7"/>
          <c:tx>
            <c:strRef>
              <c:f>Sheet1!$I$3:$I$4</c:f>
              <c:strCache>
                <c:ptCount val="1"/>
                <c:pt idx="0">
                  <c:v>-77.12</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Sheet1!$I$5:$I$108</c:f>
              <c:numCache>
                <c:formatCode>General</c:formatCode>
                <c:ptCount val="103"/>
                <c:pt idx="0">
                  <c:v>0.375855</c:v>
                </c:pt>
                <c:pt idx="1">
                  <c:v>0.345718</c:v>
                </c:pt>
                <c:pt idx="2">
                  <c:v>0.208414</c:v>
                </c:pt>
                <c:pt idx="3">
                  <c:v>0.245894</c:v>
                </c:pt>
                <c:pt idx="4">
                  <c:v>0.222714</c:v>
                </c:pt>
                <c:pt idx="5">
                  <c:v>0.193717</c:v>
                </c:pt>
                <c:pt idx="6">
                  <c:v>0.26658</c:v>
                </c:pt>
                <c:pt idx="7">
                  <c:v>0.274463</c:v>
                </c:pt>
                <c:pt idx="8">
                  <c:v>0.216709</c:v>
                </c:pt>
                <c:pt idx="9">
                  <c:v>0.245777</c:v>
                </c:pt>
                <c:pt idx="10">
                  <c:v>0.374503</c:v>
                </c:pt>
                <c:pt idx="11">
                  <c:v>0.281763</c:v>
                </c:pt>
                <c:pt idx="12">
                  <c:v>0.349516</c:v>
                </c:pt>
                <c:pt idx="13">
                  <c:v>0.308313</c:v>
                </c:pt>
                <c:pt idx="14">
                  <c:v>0.534377</c:v>
                </c:pt>
                <c:pt idx="15">
                  <c:v>0.194344</c:v>
                </c:pt>
                <c:pt idx="16">
                  <c:v>0.168795</c:v>
                </c:pt>
                <c:pt idx="17">
                  <c:v>0.259497</c:v>
                </c:pt>
                <c:pt idx="18">
                  <c:v>0.249944</c:v>
                </c:pt>
                <c:pt idx="19">
                  <c:v>0.277799</c:v>
                </c:pt>
                <c:pt idx="20">
                  <c:v>0.241532</c:v>
                </c:pt>
                <c:pt idx="21">
                  <c:v>0.26922</c:v>
                </c:pt>
                <c:pt idx="22">
                  <c:v>0.157097</c:v>
                </c:pt>
                <c:pt idx="23">
                  <c:v>0.247907</c:v>
                </c:pt>
                <c:pt idx="24">
                  <c:v>0.418076</c:v>
                </c:pt>
                <c:pt idx="25">
                  <c:v>0.382926</c:v>
                </c:pt>
                <c:pt idx="26">
                  <c:v>0.294421</c:v>
                </c:pt>
                <c:pt idx="27">
                  <c:v>0.263243</c:v>
                </c:pt>
                <c:pt idx="28">
                  <c:v>0.206627</c:v>
                </c:pt>
                <c:pt idx="29">
                  <c:v>0.277938</c:v>
                </c:pt>
                <c:pt idx="30">
                  <c:v>0.32494</c:v>
                </c:pt>
                <c:pt idx="31">
                  <c:v>0.40135</c:v>
                </c:pt>
                <c:pt idx="32">
                  <c:v>0.418109</c:v>
                </c:pt>
                <c:pt idx="33">
                  <c:v>0.61629</c:v>
                </c:pt>
                <c:pt idx="34">
                  <c:v>0.30399</c:v>
                </c:pt>
                <c:pt idx="35">
                  <c:v>0.536069</c:v>
                </c:pt>
                <c:pt idx="36">
                  <c:v>0.347906</c:v>
                </c:pt>
                <c:pt idx="37">
                  <c:v>0.594507</c:v>
                </c:pt>
                <c:pt idx="38">
                  <c:v>0.202154</c:v>
                </c:pt>
                <c:pt idx="39">
                  <c:v>0.307292</c:v>
                </c:pt>
                <c:pt idx="40">
                  <c:v>0.323494</c:v>
                </c:pt>
                <c:pt idx="41">
                  <c:v>0.267575</c:v>
                </c:pt>
                <c:pt idx="42">
                  <c:v>0.41576</c:v>
                </c:pt>
                <c:pt idx="43">
                  <c:v>0.33264</c:v>
                </c:pt>
                <c:pt idx="44">
                  <c:v>0.274978</c:v>
                </c:pt>
                <c:pt idx="45">
                  <c:v>0.28508</c:v>
                </c:pt>
                <c:pt idx="46">
                  <c:v>0.527806</c:v>
                </c:pt>
                <c:pt idx="47">
                  <c:v>0.48268</c:v>
                </c:pt>
                <c:pt idx="48">
                  <c:v>0.52611</c:v>
                </c:pt>
                <c:pt idx="49">
                  <c:v>0.404944</c:v>
                </c:pt>
                <c:pt idx="50">
                  <c:v>0.439489</c:v>
                </c:pt>
                <c:pt idx="51">
                  <c:v>0.280709</c:v>
                </c:pt>
                <c:pt idx="52">
                  <c:v>0.280139</c:v>
                </c:pt>
                <c:pt idx="53">
                  <c:v>0.262129</c:v>
                </c:pt>
                <c:pt idx="54">
                  <c:v>0.318036</c:v>
                </c:pt>
                <c:pt idx="55">
                  <c:v>0.287389</c:v>
                </c:pt>
                <c:pt idx="56">
                  <c:v>0.298036</c:v>
                </c:pt>
                <c:pt idx="57">
                  <c:v>0.289315</c:v>
                </c:pt>
                <c:pt idx="58">
                  <c:v>0.212579</c:v>
                </c:pt>
                <c:pt idx="59">
                  <c:v>0.291326</c:v>
                </c:pt>
                <c:pt idx="60">
                  <c:v>0.377518</c:v>
                </c:pt>
                <c:pt idx="61">
                  <c:v>0.542964</c:v>
                </c:pt>
                <c:pt idx="62">
                  <c:v>0.465733</c:v>
                </c:pt>
                <c:pt idx="63">
                  <c:v>0.376633</c:v>
                </c:pt>
                <c:pt idx="64">
                  <c:v>0.324205</c:v>
                </c:pt>
                <c:pt idx="65">
                  <c:v>0.316469</c:v>
                </c:pt>
                <c:pt idx="66">
                  <c:v>0.316741</c:v>
                </c:pt>
                <c:pt idx="67">
                  <c:v>0.402784</c:v>
                </c:pt>
                <c:pt idx="68">
                  <c:v>0.216222</c:v>
                </c:pt>
                <c:pt idx="69">
                  <c:v>0.210542</c:v>
                </c:pt>
                <c:pt idx="70">
                  <c:v>0.213454</c:v>
                </c:pt>
                <c:pt idx="71">
                  <c:v>0.216031</c:v>
                </c:pt>
                <c:pt idx="72">
                  <c:v>0.492678</c:v>
                </c:pt>
                <c:pt idx="73">
                  <c:v>0.21555</c:v>
                </c:pt>
                <c:pt idx="74">
                  <c:v>0.154173</c:v>
                </c:pt>
                <c:pt idx="75">
                  <c:v>0.272237</c:v>
                </c:pt>
                <c:pt idx="76">
                  <c:v>0.304431</c:v>
                </c:pt>
                <c:pt idx="77">
                  <c:v>0.373111</c:v>
                </c:pt>
                <c:pt idx="78">
                  <c:v>0.419653</c:v>
                </c:pt>
                <c:pt idx="79">
                  <c:v>0.366398</c:v>
                </c:pt>
                <c:pt idx="80">
                  <c:v>0.219336</c:v>
                </c:pt>
                <c:pt idx="81">
                  <c:v>0.158387</c:v>
                </c:pt>
                <c:pt idx="82">
                  <c:v>0.332619</c:v>
                </c:pt>
                <c:pt idx="83">
                  <c:v>0.155663</c:v>
                </c:pt>
                <c:pt idx="84">
                  <c:v>0.134517</c:v>
                </c:pt>
                <c:pt idx="85">
                  <c:v>0.378729</c:v>
                </c:pt>
                <c:pt idx="86">
                  <c:v>0.4573</c:v>
                </c:pt>
                <c:pt idx="87">
                  <c:v>0.142265</c:v>
                </c:pt>
                <c:pt idx="88">
                  <c:v>0.135806</c:v>
                </c:pt>
                <c:pt idx="89">
                  <c:v>0.158876</c:v>
                </c:pt>
                <c:pt idx="90">
                  <c:v>0.206047</c:v>
                </c:pt>
                <c:pt idx="91">
                  <c:v>0.13251</c:v>
                </c:pt>
                <c:pt idx="92">
                  <c:v>0.128145</c:v>
                </c:pt>
                <c:pt idx="93">
                  <c:v>0.14765</c:v>
                </c:pt>
                <c:pt idx="94">
                  <c:v>0.140544</c:v>
                </c:pt>
                <c:pt idx="95">
                  <c:v>0.117612</c:v>
                </c:pt>
                <c:pt idx="96">
                  <c:v>0.193206</c:v>
                </c:pt>
                <c:pt idx="97">
                  <c:v>0.212923</c:v>
                </c:pt>
                <c:pt idx="98">
                  <c:v>0.241269</c:v>
                </c:pt>
                <c:pt idx="99">
                  <c:v>0.167786</c:v>
                </c:pt>
                <c:pt idx="100">
                  <c:v>0.175167</c:v>
                </c:pt>
              </c:numCache>
            </c:numRef>
          </c:val>
        </c:ser>
        <c:ser>
          <c:idx val="8"/>
          <c:order val="8"/>
          <c:tx>
            <c:strRef>
              <c:f>Sheet1!$J$3:$J$4</c:f>
              <c:strCache>
                <c:ptCount val="1"/>
                <c:pt idx="0">
                  <c:v>-77.11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Sheet1!$J$5:$J$108</c:f>
              <c:numCache>
                <c:formatCode>General</c:formatCode>
                <c:ptCount val="103"/>
                <c:pt idx="0">
                  <c:v>0.268572</c:v>
                </c:pt>
                <c:pt idx="1">
                  <c:v>0.135375</c:v>
                </c:pt>
                <c:pt idx="2">
                  <c:v>0.167993</c:v>
                </c:pt>
                <c:pt idx="3">
                  <c:v>0.150722</c:v>
                </c:pt>
                <c:pt idx="4">
                  <c:v>0.238096</c:v>
                </c:pt>
                <c:pt idx="5">
                  <c:v>0.326114</c:v>
                </c:pt>
                <c:pt idx="6">
                  <c:v>0.195939</c:v>
                </c:pt>
                <c:pt idx="7">
                  <c:v>0.307435</c:v>
                </c:pt>
                <c:pt idx="8">
                  <c:v>0.378685</c:v>
                </c:pt>
                <c:pt idx="9">
                  <c:v>0.226775</c:v>
                </c:pt>
                <c:pt idx="10">
                  <c:v>0.571022</c:v>
                </c:pt>
                <c:pt idx="11">
                  <c:v>0.167525</c:v>
                </c:pt>
                <c:pt idx="12">
                  <c:v>0.172618</c:v>
                </c:pt>
                <c:pt idx="13">
                  <c:v>0.2004</c:v>
                </c:pt>
                <c:pt idx="14">
                  <c:v>0.202278</c:v>
                </c:pt>
                <c:pt idx="15">
                  <c:v>0.35361</c:v>
                </c:pt>
                <c:pt idx="16">
                  <c:v>0.189099</c:v>
                </c:pt>
                <c:pt idx="17">
                  <c:v>0.195543</c:v>
                </c:pt>
                <c:pt idx="18">
                  <c:v>0.139006</c:v>
                </c:pt>
                <c:pt idx="19">
                  <c:v>0.183839</c:v>
                </c:pt>
                <c:pt idx="20">
                  <c:v>0.176154</c:v>
                </c:pt>
                <c:pt idx="21">
                  <c:v>0.364848</c:v>
                </c:pt>
                <c:pt idx="22">
                  <c:v>0.498713</c:v>
                </c:pt>
                <c:pt idx="23">
                  <c:v>0.243415</c:v>
                </c:pt>
                <c:pt idx="24">
                  <c:v>0.267147</c:v>
                </c:pt>
                <c:pt idx="25">
                  <c:v>0.193625</c:v>
                </c:pt>
                <c:pt idx="26">
                  <c:v>0.344808</c:v>
                </c:pt>
                <c:pt idx="27">
                  <c:v>0.483089</c:v>
                </c:pt>
                <c:pt idx="28">
                  <c:v>0.262998</c:v>
                </c:pt>
                <c:pt idx="29">
                  <c:v>0.255048</c:v>
                </c:pt>
                <c:pt idx="30">
                  <c:v>0.360867</c:v>
                </c:pt>
                <c:pt idx="31">
                  <c:v>0.397039</c:v>
                </c:pt>
                <c:pt idx="32">
                  <c:v>0.403218</c:v>
                </c:pt>
                <c:pt idx="33">
                  <c:v>0.317399</c:v>
                </c:pt>
                <c:pt idx="34">
                  <c:v>0.330844</c:v>
                </c:pt>
                <c:pt idx="35">
                  <c:v>0.429711</c:v>
                </c:pt>
                <c:pt idx="36">
                  <c:v>0.387949</c:v>
                </c:pt>
                <c:pt idx="37">
                  <c:v>0.565546</c:v>
                </c:pt>
                <c:pt idx="38">
                  <c:v>0.59945</c:v>
                </c:pt>
                <c:pt idx="39">
                  <c:v>0.183766</c:v>
                </c:pt>
                <c:pt idx="40">
                  <c:v>0.2668</c:v>
                </c:pt>
                <c:pt idx="41">
                  <c:v>0.272929</c:v>
                </c:pt>
                <c:pt idx="42">
                  <c:v>0.366294</c:v>
                </c:pt>
                <c:pt idx="43">
                  <c:v>0.331648</c:v>
                </c:pt>
                <c:pt idx="44">
                  <c:v>0.472183</c:v>
                </c:pt>
                <c:pt idx="45">
                  <c:v>0.42255</c:v>
                </c:pt>
                <c:pt idx="46">
                  <c:v>0.44226</c:v>
                </c:pt>
                <c:pt idx="47">
                  <c:v>0.387544</c:v>
                </c:pt>
                <c:pt idx="48">
                  <c:v>0.613027</c:v>
                </c:pt>
                <c:pt idx="49">
                  <c:v>0.366588</c:v>
                </c:pt>
                <c:pt idx="50">
                  <c:v>0.352628</c:v>
                </c:pt>
                <c:pt idx="51">
                  <c:v>0.394245</c:v>
                </c:pt>
                <c:pt idx="52">
                  <c:v>0.393599</c:v>
                </c:pt>
                <c:pt idx="53">
                  <c:v>0.318684</c:v>
                </c:pt>
                <c:pt idx="54">
                  <c:v>0.371092</c:v>
                </c:pt>
                <c:pt idx="55">
                  <c:v>0.284435</c:v>
                </c:pt>
                <c:pt idx="56">
                  <c:v>0.204089</c:v>
                </c:pt>
                <c:pt idx="57">
                  <c:v>0.354666</c:v>
                </c:pt>
                <c:pt idx="58">
                  <c:v>0.294715</c:v>
                </c:pt>
                <c:pt idx="59">
                  <c:v>0.291973</c:v>
                </c:pt>
                <c:pt idx="60">
                  <c:v>0.356315</c:v>
                </c:pt>
                <c:pt idx="61">
                  <c:v>0.424669</c:v>
                </c:pt>
                <c:pt idx="62">
                  <c:v>0.585917</c:v>
                </c:pt>
                <c:pt idx="63">
                  <c:v>0.483173</c:v>
                </c:pt>
                <c:pt idx="64">
                  <c:v>0.419194</c:v>
                </c:pt>
                <c:pt idx="65">
                  <c:v>0.57369</c:v>
                </c:pt>
                <c:pt idx="66">
                  <c:v>0.380259</c:v>
                </c:pt>
                <c:pt idx="67">
                  <c:v>0.348967</c:v>
                </c:pt>
                <c:pt idx="68">
                  <c:v>0.262327</c:v>
                </c:pt>
                <c:pt idx="69">
                  <c:v>0.200456</c:v>
                </c:pt>
                <c:pt idx="70">
                  <c:v>0.249234</c:v>
                </c:pt>
                <c:pt idx="71">
                  <c:v>0.354649</c:v>
                </c:pt>
                <c:pt idx="72">
                  <c:v>0.21001</c:v>
                </c:pt>
                <c:pt idx="73">
                  <c:v>0.203179</c:v>
                </c:pt>
                <c:pt idx="74">
                  <c:v>0.30719</c:v>
                </c:pt>
                <c:pt idx="75">
                  <c:v>0.262266</c:v>
                </c:pt>
                <c:pt idx="76">
                  <c:v>0.370559</c:v>
                </c:pt>
                <c:pt idx="77">
                  <c:v>0.289852</c:v>
                </c:pt>
                <c:pt idx="78">
                  <c:v>0.259314</c:v>
                </c:pt>
                <c:pt idx="79">
                  <c:v>0.213383</c:v>
                </c:pt>
                <c:pt idx="80">
                  <c:v>0.214953</c:v>
                </c:pt>
                <c:pt idx="81">
                  <c:v>0.17396</c:v>
                </c:pt>
                <c:pt idx="82">
                  <c:v>0.288634</c:v>
                </c:pt>
                <c:pt idx="83">
                  <c:v>0.381162</c:v>
                </c:pt>
                <c:pt idx="84">
                  <c:v>0.21508</c:v>
                </c:pt>
                <c:pt idx="85">
                  <c:v>0.171093</c:v>
                </c:pt>
                <c:pt idx="86">
                  <c:v>0.129322</c:v>
                </c:pt>
                <c:pt idx="87">
                  <c:v>0.289025</c:v>
                </c:pt>
                <c:pt idx="88">
                  <c:v>0.506081</c:v>
                </c:pt>
                <c:pt idx="89">
                  <c:v>0.523109</c:v>
                </c:pt>
                <c:pt idx="90">
                  <c:v>0.165798</c:v>
                </c:pt>
                <c:pt idx="91">
                  <c:v>0.149169</c:v>
                </c:pt>
                <c:pt idx="92">
                  <c:v>0.280702</c:v>
                </c:pt>
                <c:pt idx="93">
                  <c:v>0.164222</c:v>
                </c:pt>
                <c:pt idx="94">
                  <c:v>0.158807</c:v>
                </c:pt>
                <c:pt idx="95">
                  <c:v>0.19548</c:v>
                </c:pt>
                <c:pt idx="96">
                  <c:v>0.181866</c:v>
                </c:pt>
                <c:pt idx="97">
                  <c:v>0.179678</c:v>
                </c:pt>
                <c:pt idx="98">
                  <c:v>0.222074</c:v>
                </c:pt>
                <c:pt idx="99">
                  <c:v>0.238969</c:v>
                </c:pt>
                <c:pt idx="100">
                  <c:v>0.132343</c:v>
                </c:pt>
              </c:numCache>
            </c:numRef>
          </c:val>
        </c:ser>
        <c:ser>
          <c:idx val="9"/>
          <c:order val="9"/>
          <c:tx>
            <c:strRef>
              <c:f>Sheet1!$K$3:$K$4</c:f>
              <c:strCache>
                <c:ptCount val="1"/>
                <c:pt idx="0">
                  <c:v>-77.1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Sheet1!$K$5:$K$108</c:f>
              <c:numCache>
                <c:formatCode>General</c:formatCode>
                <c:ptCount val="103"/>
                <c:pt idx="0">
                  <c:v>0.2034</c:v>
                </c:pt>
                <c:pt idx="1">
                  <c:v>0.433295</c:v>
                </c:pt>
                <c:pt idx="2">
                  <c:v>0.205816</c:v>
                </c:pt>
                <c:pt idx="3">
                  <c:v>0.149046</c:v>
                </c:pt>
                <c:pt idx="4">
                  <c:v>0.216127</c:v>
                </c:pt>
                <c:pt idx="5">
                  <c:v>0.190239</c:v>
                </c:pt>
                <c:pt idx="6">
                  <c:v>0.24911</c:v>
                </c:pt>
                <c:pt idx="7">
                  <c:v>0.180197</c:v>
                </c:pt>
                <c:pt idx="8">
                  <c:v>0.196107</c:v>
                </c:pt>
                <c:pt idx="9">
                  <c:v>0.37625</c:v>
                </c:pt>
                <c:pt idx="10">
                  <c:v>0.313477</c:v>
                </c:pt>
                <c:pt idx="11">
                  <c:v>0.261562</c:v>
                </c:pt>
                <c:pt idx="12">
                  <c:v>0.2403</c:v>
                </c:pt>
                <c:pt idx="13">
                  <c:v>0.200168</c:v>
                </c:pt>
                <c:pt idx="14">
                  <c:v>0.23818</c:v>
                </c:pt>
                <c:pt idx="15">
                  <c:v>0.203503</c:v>
                </c:pt>
                <c:pt idx="16">
                  <c:v>0.208933</c:v>
                </c:pt>
                <c:pt idx="17">
                  <c:v>0.219142</c:v>
                </c:pt>
                <c:pt idx="18">
                  <c:v>0.356761</c:v>
                </c:pt>
                <c:pt idx="19">
                  <c:v>0.394318</c:v>
                </c:pt>
                <c:pt idx="20">
                  <c:v>0.251504</c:v>
                </c:pt>
                <c:pt idx="21">
                  <c:v>0.243539</c:v>
                </c:pt>
                <c:pt idx="22">
                  <c:v>0.335885</c:v>
                </c:pt>
                <c:pt idx="23">
                  <c:v>0.204706</c:v>
                </c:pt>
                <c:pt idx="24">
                  <c:v>0.215817</c:v>
                </c:pt>
                <c:pt idx="25">
                  <c:v>0.26278</c:v>
                </c:pt>
                <c:pt idx="26">
                  <c:v>0.310172</c:v>
                </c:pt>
                <c:pt idx="27">
                  <c:v>0.29643</c:v>
                </c:pt>
                <c:pt idx="28">
                  <c:v>0.390279</c:v>
                </c:pt>
                <c:pt idx="29">
                  <c:v>0.286441</c:v>
                </c:pt>
                <c:pt idx="30">
                  <c:v>0.524838</c:v>
                </c:pt>
                <c:pt idx="31">
                  <c:v>0.318642</c:v>
                </c:pt>
                <c:pt idx="32">
                  <c:v>0.366211</c:v>
                </c:pt>
                <c:pt idx="33">
                  <c:v>0.370732</c:v>
                </c:pt>
                <c:pt idx="34">
                  <c:v>0.341654</c:v>
                </c:pt>
                <c:pt idx="35">
                  <c:v>0.400155</c:v>
                </c:pt>
                <c:pt idx="36">
                  <c:v>0.485503</c:v>
                </c:pt>
                <c:pt idx="37">
                  <c:v>0.33219</c:v>
                </c:pt>
                <c:pt idx="38">
                  <c:v>0.347275</c:v>
                </c:pt>
                <c:pt idx="39">
                  <c:v>0.38871</c:v>
                </c:pt>
                <c:pt idx="40">
                  <c:v>0.525059</c:v>
                </c:pt>
                <c:pt idx="41">
                  <c:v>0.325723</c:v>
                </c:pt>
                <c:pt idx="42">
                  <c:v>0.339635</c:v>
                </c:pt>
                <c:pt idx="43">
                  <c:v>0.54391</c:v>
                </c:pt>
                <c:pt idx="44">
                  <c:v>0.312899</c:v>
                </c:pt>
                <c:pt idx="45">
                  <c:v>0.447701</c:v>
                </c:pt>
                <c:pt idx="46">
                  <c:v>0.432339</c:v>
                </c:pt>
                <c:pt idx="47">
                  <c:v>0.599305</c:v>
                </c:pt>
                <c:pt idx="48">
                  <c:v>0.408141</c:v>
                </c:pt>
                <c:pt idx="49">
                  <c:v>0.451224</c:v>
                </c:pt>
                <c:pt idx="50">
                  <c:v>0.458824</c:v>
                </c:pt>
                <c:pt idx="51">
                  <c:v>0.341752</c:v>
                </c:pt>
                <c:pt idx="52">
                  <c:v>0.368897</c:v>
                </c:pt>
                <c:pt idx="53">
                  <c:v>0.387918</c:v>
                </c:pt>
                <c:pt idx="54">
                  <c:v>0.386331</c:v>
                </c:pt>
                <c:pt idx="55">
                  <c:v>0.293013</c:v>
                </c:pt>
                <c:pt idx="56">
                  <c:v>0.317644</c:v>
                </c:pt>
                <c:pt idx="57">
                  <c:v>0.329043</c:v>
                </c:pt>
                <c:pt idx="58">
                  <c:v>0.332562</c:v>
                </c:pt>
                <c:pt idx="59">
                  <c:v>0.420778</c:v>
                </c:pt>
                <c:pt idx="60">
                  <c:v>0.642288</c:v>
                </c:pt>
                <c:pt idx="61">
                  <c:v>0.498994</c:v>
                </c:pt>
                <c:pt idx="62">
                  <c:v>0.588708</c:v>
                </c:pt>
                <c:pt idx="63">
                  <c:v>0.535932</c:v>
                </c:pt>
                <c:pt idx="64">
                  <c:v>0.576648</c:v>
                </c:pt>
                <c:pt idx="65">
                  <c:v>0.53662</c:v>
                </c:pt>
                <c:pt idx="66">
                  <c:v>0.52294</c:v>
                </c:pt>
                <c:pt idx="67">
                  <c:v>0.329103</c:v>
                </c:pt>
                <c:pt idx="68">
                  <c:v>0.335301</c:v>
                </c:pt>
                <c:pt idx="69">
                  <c:v>0.238666</c:v>
                </c:pt>
                <c:pt idx="70">
                  <c:v>0.524594</c:v>
                </c:pt>
                <c:pt idx="71">
                  <c:v>0.19415</c:v>
                </c:pt>
                <c:pt idx="72">
                  <c:v>0.273315</c:v>
                </c:pt>
                <c:pt idx="73">
                  <c:v>0.328868</c:v>
                </c:pt>
                <c:pt idx="74">
                  <c:v>0.402691</c:v>
                </c:pt>
                <c:pt idx="75">
                  <c:v>0.319522</c:v>
                </c:pt>
                <c:pt idx="76">
                  <c:v>0.278593</c:v>
                </c:pt>
                <c:pt idx="77">
                  <c:v>0.387857</c:v>
                </c:pt>
                <c:pt idx="78">
                  <c:v>0.257707</c:v>
                </c:pt>
                <c:pt idx="79">
                  <c:v>0.267032</c:v>
                </c:pt>
                <c:pt idx="80">
                  <c:v>0.22017</c:v>
                </c:pt>
                <c:pt idx="81">
                  <c:v>0.188903</c:v>
                </c:pt>
                <c:pt idx="82">
                  <c:v>0.15957</c:v>
                </c:pt>
                <c:pt idx="83">
                  <c:v>0.276934</c:v>
                </c:pt>
                <c:pt idx="84">
                  <c:v>0.220389</c:v>
                </c:pt>
                <c:pt idx="85">
                  <c:v>0.161816</c:v>
                </c:pt>
                <c:pt idx="86">
                  <c:v>0.19152</c:v>
                </c:pt>
                <c:pt idx="87">
                  <c:v>0.2783</c:v>
                </c:pt>
                <c:pt idx="88">
                  <c:v>0.215971</c:v>
                </c:pt>
                <c:pt idx="89">
                  <c:v>0.187877</c:v>
                </c:pt>
                <c:pt idx="90">
                  <c:v>0.176904</c:v>
                </c:pt>
                <c:pt idx="91">
                  <c:v>0.187711</c:v>
                </c:pt>
                <c:pt idx="92">
                  <c:v>0.240636</c:v>
                </c:pt>
                <c:pt idx="93">
                  <c:v>0.441051</c:v>
                </c:pt>
                <c:pt idx="94">
                  <c:v>0.46724</c:v>
                </c:pt>
                <c:pt idx="95">
                  <c:v>0.401513</c:v>
                </c:pt>
                <c:pt idx="96">
                  <c:v>0.398983</c:v>
                </c:pt>
                <c:pt idx="97">
                  <c:v>0.290816</c:v>
                </c:pt>
                <c:pt idx="98">
                  <c:v>0.534437</c:v>
                </c:pt>
                <c:pt idx="99">
                  <c:v>0.195721</c:v>
                </c:pt>
                <c:pt idx="100">
                  <c:v>0.180481</c:v>
                </c:pt>
              </c:numCache>
            </c:numRef>
          </c:val>
        </c:ser>
        <c:ser>
          <c:idx val="10"/>
          <c:order val="10"/>
          <c:tx>
            <c:strRef>
              <c:f>Sheet1!$L$3:$L$4</c:f>
              <c:strCache>
                <c:ptCount val="1"/>
                <c:pt idx="0">
                  <c:v>-77.09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Sheet1!$L$5:$L$108</c:f>
              <c:numCache>
                <c:formatCode>General</c:formatCode>
                <c:ptCount val="103"/>
                <c:pt idx="0">
                  <c:v>0.431389</c:v>
                </c:pt>
                <c:pt idx="1">
                  <c:v>0.163492</c:v>
                </c:pt>
                <c:pt idx="2">
                  <c:v>0.502025</c:v>
                </c:pt>
                <c:pt idx="3">
                  <c:v>0.203294</c:v>
                </c:pt>
                <c:pt idx="4">
                  <c:v>0.186672</c:v>
                </c:pt>
                <c:pt idx="5">
                  <c:v>0.280032</c:v>
                </c:pt>
                <c:pt idx="6">
                  <c:v>0.348115</c:v>
                </c:pt>
                <c:pt idx="7">
                  <c:v>0.201264</c:v>
                </c:pt>
                <c:pt idx="8">
                  <c:v>0.216049</c:v>
                </c:pt>
                <c:pt idx="9">
                  <c:v>0.191238</c:v>
                </c:pt>
                <c:pt idx="10">
                  <c:v>0.258073</c:v>
                </c:pt>
                <c:pt idx="11">
                  <c:v>0.291046</c:v>
                </c:pt>
                <c:pt idx="12">
                  <c:v>0.395874</c:v>
                </c:pt>
                <c:pt idx="13">
                  <c:v>0.470396</c:v>
                </c:pt>
                <c:pt idx="14">
                  <c:v>0.1995</c:v>
                </c:pt>
                <c:pt idx="15">
                  <c:v>0.305335</c:v>
                </c:pt>
                <c:pt idx="16">
                  <c:v>0.234638</c:v>
                </c:pt>
                <c:pt idx="17">
                  <c:v>0.352899</c:v>
                </c:pt>
                <c:pt idx="18">
                  <c:v>0.177124</c:v>
                </c:pt>
                <c:pt idx="19">
                  <c:v>0.21472</c:v>
                </c:pt>
                <c:pt idx="20">
                  <c:v>0.220987</c:v>
                </c:pt>
                <c:pt idx="21">
                  <c:v>0.440011</c:v>
                </c:pt>
                <c:pt idx="22">
                  <c:v>0.213487</c:v>
                </c:pt>
                <c:pt idx="23">
                  <c:v>0.202407</c:v>
                </c:pt>
                <c:pt idx="24">
                  <c:v>0.232885</c:v>
                </c:pt>
                <c:pt idx="25">
                  <c:v>0.278575</c:v>
                </c:pt>
                <c:pt idx="26">
                  <c:v>0.464607</c:v>
                </c:pt>
                <c:pt idx="27">
                  <c:v>0.441667</c:v>
                </c:pt>
                <c:pt idx="28">
                  <c:v>0.585788</c:v>
                </c:pt>
                <c:pt idx="29">
                  <c:v>0.382927</c:v>
                </c:pt>
                <c:pt idx="30">
                  <c:v>0.331838</c:v>
                </c:pt>
                <c:pt idx="31">
                  <c:v>0.330114</c:v>
                </c:pt>
                <c:pt idx="32">
                  <c:v>0.395482</c:v>
                </c:pt>
                <c:pt idx="33">
                  <c:v>0.340705</c:v>
                </c:pt>
                <c:pt idx="34">
                  <c:v>0.364689</c:v>
                </c:pt>
                <c:pt idx="35">
                  <c:v>0.568039</c:v>
                </c:pt>
                <c:pt idx="36">
                  <c:v>0.446415</c:v>
                </c:pt>
                <c:pt idx="37">
                  <c:v>0.46401</c:v>
                </c:pt>
                <c:pt idx="38">
                  <c:v>0.3667</c:v>
                </c:pt>
                <c:pt idx="39">
                  <c:v>0.363622</c:v>
                </c:pt>
                <c:pt idx="40">
                  <c:v>0.477309</c:v>
                </c:pt>
                <c:pt idx="41">
                  <c:v>0.441477</c:v>
                </c:pt>
                <c:pt idx="42">
                  <c:v>0.332736</c:v>
                </c:pt>
                <c:pt idx="43">
                  <c:v>0.430722</c:v>
                </c:pt>
                <c:pt idx="44">
                  <c:v>0.460103</c:v>
                </c:pt>
                <c:pt idx="45">
                  <c:v>0.505067</c:v>
                </c:pt>
                <c:pt idx="46">
                  <c:v>0.350807</c:v>
                </c:pt>
                <c:pt idx="47">
                  <c:v>0.403813</c:v>
                </c:pt>
                <c:pt idx="48">
                  <c:v>0.384451</c:v>
                </c:pt>
                <c:pt idx="49">
                  <c:v>0.547332</c:v>
                </c:pt>
                <c:pt idx="50">
                  <c:v>0.476755</c:v>
                </c:pt>
                <c:pt idx="51">
                  <c:v>0.487288</c:v>
                </c:pt>
                <c:pt idx="52">
                  <c:v>0.512196</c:v>
                </c:pt>
                <c:pt idx="53">
                  <c:v>0.422452</c:v>
                </c:pt>
                <c:pt idx="54">
                  <c:v>0.387888</c:v>
                </c:pt>
                <c:pt idx="55">
                  <c:v>0.546388</c:v>
                </c:pt>
                <c:pt idx="56">
                  <c:v>0.473927</c:v>
                </c:pt>
                <c:pt idx="57">
                  <c:v>0.383223</c:v>
                </c:pt>
                <c:pt idx="58">
                  <c:v>0.418462</c:v>
                </c:pt>
                <c:pt idx="59">
                  <c:v>0.552839</c:v>
                </c:pt>
                <c:pt idx="60">
                  <c:v>0.503806</c:v>
                </c:pt>
                <c:pt idx="61">
                  <c:v>0.522132</c:v>
                </c:pt>
                <c:pt idx="62">
                  <c:v>0.619989</c:v>
                </c:pt>
                <c:pt idx="63">
                  <c:v>0.615899</c:v>
                </c:pt>
                <c:pt idx="64">
                  <c:v>0.643312</c:v>
                </c:pt>
                <c:pt idx="65">
                  <c:v>0.577216</c:v>
                </c:pt>
                <c:pt idx="66">
                  <c:v>0.645695</c:v>
                </c:pt>
                <c:pt idx="67">
                  <c:v>0.590254</c:v>
                </c:pt>
                <c:pt idx="68">
                  <c:v>0.54819</c:v>
                </c:pt>
                <c:pt idx="69">
                  <c:v>0.333769</c:v>
                </c:pt>
                <c:pt idx="70">
                  <c:v>0.355559</c:v>
                </c:pt>
                <c:pt idx="71">
                  <c:v>0.442</c:v>
                </c:pt>
                <c:pt idx="72">
                  <c:v>0.375444</c:v>
                </c:pt>
                <c:pt idx="73">
                  <c:v>0.358558</c:v>
                </c:pt>
                <c:pt idx="74">
                  <c:v>0.361789</c:v>
                </c:pt>
                <c:pt idx="75">
                  <c:v>0.366264</c:v>
                </c:pt>
                <c:pt idx="76">
                  <c:v>0.32306</c:v>
                </c:pt>
                <c:pt idx="77">
                  <c:v>0.291683</c:v>
                </c:pt>
                <c:pt idx="78">
                  <c:v>0.265335</c:v>
                </c:pt>
                <c:pt idx="79">
                  <c:v>0.375144</c:v>
                </c:pt>
                <c:pt idx="80">
                  <c:v>0.569727</c:v>
                </c:pt>
                <c:pt idx="81">
                  <c:v>0.267178</c:v>
                </c:pt>
                <c:pt idx="82">
                  <c:v>0.221962</c:v>
                </c:pt>
                <c:pt idx="83">
                  <c:v>0.219506</c:v>
                </c:pt>
                <c:pt idx="84">
                  <c:v>0.475731</c:v>
                </c:pt>
                <c:pt idx="85">
                  <c:v>0.390504</c:v>
                </c:pt>
                <c:pt idx="86">
                  <c:v>0.154801</c:v>
                </c:pt>
                <c:pt idx="87">
                  <c:v>0.159624</c:v>
                </c:pt>
                <c:pt idx="88">
                  <c:v>0.179626</c:v>
                </c:pt>
                <c:pt idx="89">
                  <c:v>0.180247</c:v>
                </c:pt>
                <c:pt idx="90">
                  <c:v>0.18284</c:v>
                </c:pt>
                <c:pt idx="91">
                  <c:v>0.159551</c:v>
                </c:pt>
                <c:pt idx="92">
                  <c:v>0.175848</c:v>
                </c:pt>
                <c:pt idx="93">
                  <c:v>0.173701</c:v>
                </c:pt>
                <c:pt idx="94">
                  <c:v>0.136916</c:v>
                </c:pt>
                <c:pt idx="95">
                  <c:v>0.248313</c:v>
                </c:pt>
                <c:pt idx="96">
                  <c:v>0.408028</c:v>
                </c:pt>
                <c:pt idx="97">
                  <c:v>0.121918</c:v>
                </c:pt>
                <c:pt idx="98">
                  <c:v>0.169378</c:v>
                </c:pt>
                <c:pt idx="99">
                  <c:v>0.163572</c:v>
                </c:pt>
                <c:pt idx="100">
                  <c:v>0.199266</c:v>
                </c:pt>
              </c:numCache>
            </c:numRef>
          </c:val>
        </c:ser>
        <c:ser>
          <c:idx val="11"/>
          <c:order val="11"/>
          <c:tx>
            <c:strRef>
              <c:f>Sheet1!$M$3:$M$4</c:f>
              <c:strCache>
                <c:ptCount val="1"/>
                <c:pt idx="0">
                  <c:v>-77.08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Sheet1!$M$5:$M$108</c:f>
              <c:numCache>
                <c:formatCode>General</c:formatCode>
                <c:ptCount val="103"/>
                <c:pt idx="0">
                  <c:v>0.234044</c:v>
                </c:pt>
                <c:pt idx="1">
                  <c:v>0.352332</c:v>
                </c:pt>
                <c:pt idx="2">
                  <c:v>0.457199</c:v>
                </c:pt>
                <c:pt idx="3">
                  <c:v>0.188753</c:v>
                </c:pt>
                <c:pt idx="4">
                  <c:v>0.168156</c:v>
                </c:pt>
                <c:pt idx="5">
                  <c:v>0.325184</c:v>
                </c:pt>
                <c:pt idx="6">
                  <c:v>0.242015</c:v>
                </c:pt>
                <c:pt idx="7">
                  <c:v>0.171279</c:v>
                </c:pt>
                <c:pt idx="8">
                  <c:v>0.182384</c:v>
                </c:pt>
                <c:pt idx="9">
                  <c:v>0.118741</c:v>
                </c:pt>
                <c:pt idx="10">
                  <c:v>0.37425</c:v>
                </c:pt>
                <c:pt idx="11">
                  <c:v>0.266409</c:v>
                </c:pt>
                <c:pt idx="12">
                  <c:v>0.418756</c:v>
                </c:pt>
                <c:pt idx="13">
                  <c:v>0.330257</c:v>
                </c:pt>
                <c:pt idx="14">
                  <c:v>0.231734</c:v>
                </c:pt>
                <c:pt idx="15">
                  <c:v>0.189557</c:v>
                </c:pt>
                <c:pt idx="16">
                  <c:v>0.327959</c:v>
                </c:pt>
                <c:pt idx="17">
                  <c:v>0.28945</c:v>
                </c:pt>
                <c:pt idx="18">
                  <c:v>0.221799</c:v>
                </c:pt>
                <c:pt idx="19">
                  <c:v>0.326819</c:v>
                </c:pt>
                <c:pt idx="20">
                  <c:v>0.57417</c:v>
                </c:pt>
                <c:pt idx="21">
                  <c:v>0.313741</c:v>
                </c:pt>
                <c:pt idx="22">
                  <c:v>0.268237</c:v>
                </c:pt>
                <c:pt idx="23">
                  <c:v>0.16474</c:v>
                </c:pt>
                <c:pt idx="24">
                  <c:v>0.263783</c:v>
                </c:pt>
                <c:pt idx="25">
                  <c:v>0.187093</c:v>
                </c:pt>
                <c:pt idx="26">
                  <c:v>0.39419</c:v>
                </c:pt>
                <c:pt idx="27">
                  <c:v>0.580155</c:v>
                </c:pt>
                <c:pt idx="28">
                  <c:v>0.444177</c:v>
                </c:pt>
                <c:pt idx="29">
                  <c:v>0.387347</c:v>
                </c:pt>
                <c:pt idx="30">
                  <c:v>0.38767</c:v>
                </c:pt>
                <c:pt idx="31">
                  <c:v>0.383746</c:v>
                </c:pt>
                <c:pt idx="32">
                  <c:v>0.367594</c:v>
                </c:pt>
                <c:pt idx="33">
                  <c:v>0.435673</c:v>
                </c:pt>
                <c:pt idx="34">
                  <c:v>0.599444</c:v>
                </c:pt>
                <c:pt idx="35">
                  <c:v>0.406999</c:v>
                </c:pt>
                <c:pt idx="36">
                  <c:v>0.459882</c:v>
                </c:pt>
                <c:pt idx="37">
                  <c:v>0.508159</c:v>
                </c:pt>
                <c:pt idx="38">
                  <c:v>0.490122</c:v>
                </c:pt>
                <c:pt idx="39">
                  <c:v>0.417892</c:v>
                </c:pt>
                <c:pt idx="40">
                  <c:v>0.540986</c:v>
                </c:pt>
                <c:pt idx="41">
                  <c:v>0.589394</c:v>
                </c:pt>
                <c:pt idx="42">
                  <c:v>0.447537</c:v>
                </c:pt>
                <c:pt idx="43">
                  <c:v>0.447854</c:v>
                </c:pt>
                <c:pt idx="44">
                  <c:v>0.518495</c:v>
                </c:pt>
                <c:pt idx="45">
                  <c:v>0.489196</c:v>
                </c:pt>
                <c:pt idx="46">
                  <c:v>0.578275</c:v>
                </c:pt>
                <c:pt idx="47">
                  <c:v>0.47627</c:v>
                </c:pt>
                <c:pt idx="48">
                  <c:v>0.6233</c:v>
                </c:pt>
                <c:pt idx="49">
                  <c:v>0.518964</c:v>
                </c:pt>
                <c:pt idx="50">
                  <c:v>0.48329</c:v>
                </c:pt>
                <c:pt idx="51">
                  <c:v>0.497666</c:v>
                </c:pt>
                <c:pt idx="52">
                  <c:v>0.462823</c:v>
                </c:pt>
                <c:pt idx="53">
                  <c:v>0.587707</c:v>
                </c:pt>
                <c:pt idx="54">
                  <c:v>0.531825</c:v>
                </c:pt>
                <c:pt idx="55">
                  <c:v>0.446766</c:v>
                </c:pt>
                <c:pt idx="56">
                  <c:v>0.562748</c:v>
                </c:pt>
                <c:pt idx="57">
                  <c:v>0.467129</c:v>
                </c:pt>
                <c:pt idx="58">
                  <c:v>0.435001</c:v>
                </c:pt>
                <c:pt idx="59">
                  <c:v>0.533206</c:v>
                </c:pt>
                <c:pt idx="60">
                  <c:v>0.627362</c:v>
                </c:pt>
                <c:pt idx="61">
                  <c:v>0.678235</c:v>
                </c:pt>
                <c:pt idx="62">
                  <c:v>0.708475</c:v>
                </c:pt>
                <c:pt idx="63">
                  <c:v>0.766751</c:v>
                </c:pt>
                <c:pt idx="64">
                  <c:v>0.674251</c:v>
                </c:pt>
                <c:pt idx="65">
                  <c:v>0.661437</c:v>
                </c:pt>
                <c:pt idx="66">
                  <c:v>0.738054</c:v>
                </c:pt>
                <c:pt idx="67">
                  <c:v>0.523073</c:v>
                </c:pt>
                <c:pt idx="68">
                  <c:v>0.628461</c:v>
                </c:pt>
                <c:pt idx="69">
                  <c:v>0.673681</c:v>
                </c:pt>
                <c:pt idx="70">
                  <c:v>0.574208</c:v>
                </c:pt>
                <c:pt idx="71">
                  <c:v>0.573678</c:v>
                </c:pt>
                <c:pt idx="72">
                  <c:v>0.455352</c:v>
                </c:pt>
                <c:pt idx="73">
                  <c:v>0.264634</c:v>
                </c:pt>
                <c:pt idx="74">
                  <c:v>0.445122</c:v>
                </c:pt>
                <c:pt idx="75">
                  <c:v>0.406908</c:v>
                </c:pt>
                <c:pt idx="76">
                  <c:v>0.563349</c:v>
                </c:pt>
                <c:pt idx="77">
                  <c:v>0.4352</c:v>
                </c:pt>
                <c:pt idx="78">
                  <c:v>0.32418</c:v>
                </c:pt>
                <c:pt idx="79">
                  <c:v>0.357262</c:v>
                </c:pt>
                <c:pt idx="80">
                  <c:v>0.381677</c:v>
                </c:pt>
                <c:pt idx="81">
                  <c:v>0.347869</c:v>
                </c:pt>
                <c:pt idx="82">
                  <c:v>0.353268</c:v>
                </c:pt>
                <c:pt idx="83">
                  <c:v>0.193123</c:v>
                </c:pt>
                <c:pt idx="84">
                  <c:v>0.196491</c:v>
                </c:pt>
                <c:pt idx="85">
                  <c:v>0.240933</c:v>
                </c:pt>
                <c:pt idx="86">
                  <c:v>0.262386</c:v>
                </c:pt>
                <c:pt idx="87">
                  <c:v>0.155739</c:v>
                </c:pt>
                <c:pt idx="88">
                  <c:v>0.15654</c:v>
                </c:pt>
                <c:pt idx="89">
                  <c:v>0.32016</c:v>
                </c:pt>
                <c:pt idx="90">
                  <c:v>0.342199</c:v>
                </c:pt>
                <c:pt idx="91">
                  <c:v>0.175503</c:v>
                </c:pt>
                <c:pt idx="92">
                  <c:v>0.161776</c:v>
                </c:pt>
                <c:pt idx="93">
                  <c:v>0.256853</c:v>
                </c:pt>
                <c:pt idx="94">
                  <c:v>0.150756</c:v>
                </c:pt>
                <c:pt idx="95">
                  <c:v>0.238394</c:v>
                </c:pt>
                <c:pt idx="96">
                  <c:v>0.333448</c:v>
                </c:pt>
                <c:pt idx="97">
                  <c:v>0.172305</c:v>
                </c:pt>
                <c:pt idx="98">
                  <c:v>0.143937</c:v>
                </c:pt>
                <c:pt idx="99">
                  <c:v>0.142035</c:v>
                </c:pt>
                <c:pt idx="100">
                  <c:v>0.236935</c:v>
                </c:pt>
              </c:numCache>
            </c:numRef>
          </c:val>
        </c:ser>
        <c:ser>
          <c:idx val="12"/>
          <c:order val="12"/>
          <c:tx>
            <c:strRef>
              <c:f>Sheet1!$N$3:$N$4</c:f>
              <c:strCache>
                <c:ptCount val="1"/>
                <c:pt idx="0">
                  <c:v>-77.07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Sheet1!$N$5:$N$108</c:f>
              <c:numCache>
                <c:formatCode>General</c:formatCode>
                <c:ptCount val="103"/>
                <c:pt idx="0">
                  <c:v>0.203477</c:v>
                </c:pt>
                <c:pt idx="1">
                  <c:v>0.261639</c:v>
                </c:pt>
                <c:pt idx="2">
                  <c:v>0.168964</c:v>
                </c:pt>
                <c:pt idx="3">
                  <c:v>0.266134</c:v>
                </c:pt>
                <c:pt idx="4">
                  <c:v>0.338776</c:v>
                </c:pt>
                <c:pt idx="5">
                  <c:v>0.407307</c:v>
                </c:pt>
                <c:pt idx="6">
                  <c:v>0.179106</c:v>
                </c:pt>
                <c:pt idx="7">
                  <c:v>0.412298</c:v>
                </c:pt>
                <c:pt idx="8">
                  <c:v>0.218527</c:v>
                </c:pt>
                <c:pt idx="9">
                  <c:v>0.206586</c:v>
                </c:pt>
                <c:pt idx="10">
                  <c:v>0.469229</c:v>
                </c:pt>
                <c:pt idx="11">
                  <c:v>0.205985</c:v>
                </c:pt>
                <c:pt idx="12">
                  <c:v>0.368866</c:v>
                </c:pt>
                <c:pt idx="13">
                  <c:v>0.412585</c:v>
                </c:pt>
                <c:pt idx="14">
                  <c:v>0.396606</c:v>
                </c:pt>
                <c:pt idx="15">
                  <c:v>0.319917</c:v>
                </c:pt>
                <c:pt idx="16">
                  <c:v>0.391563</c:v>
                </c:pt>
                <c:pt idx="17">
                  <c:v>0.180636</c:v>
                </c:pt>
                <c:pt idx="18">
                  <c:v>0.16307</c:v>
                </c:pt>
                <c:pt idx="19">
                  <c:v>0.235728</c:v>
                </c:pt>
                <c:pt idx="20">
                  <c:v>0.326581</c:v>
                </c:pt>
                <c:pt idx="21">
                  <c:v>0.233814</c:v>
                </c:pt>
                <c:pt idx="22">
                  <c:v>0.360349</c:v>
                </c:pt>
                <c:pt idx="23">
                  <c:v>0.170457</c:v>
                </c:pt>
                <c:pt idx="24">
                  <c:v>0.257115</c:v>
                </c:pt>
                <c:pt idx="25">
                  <c:v>0.291683</c:v>
                </c:pt>
                <c:pt idx="26">
                  <c:v>0.529555</c:v>
                </c:pt>
                <c:pt idx="27">
                  <c:v>0.666566</c:v>
                </c:pt>
                <c:pt idx="28">
                  <c:v>0.38926</c:v>
                </c:pt>
                <c:pt idx="29">
                  <c:v>0.497149</c:v>
                </c:pt>
                <c:pt idx="30">
                  <c:v>0.329154</c:v>
                </c:pt>
                <c:pt idx="31">
                  <c:v>0.484135</c:v>
                </c:pt>
                <c:pt idx="32">
                  <c:v>0.62574</c:v>
                </c:pt>
                <c:pt idx="33">
                  <c:v>0.397822</c:v>
                </c:pt>
                <c:pt idx="34">
                  <c:v>0.593886</c:v>
                </c:pt>
                <c:pt idx="35">
                  <c:v>0.528314</c:v>
                </c:pt>
                <c:pt idx="36">
                  <c:v>0.625872</c:v>
                </c:pt>
                <c:pt idx="37">
                  <c:v>0.568386</c:v>
                </c:pt>
                <c:pt idx="38">
                  <c:v>0.493712</c:v>
                </c:pt>
                <c:pt idx="39">
                  <c:v>0.428823</c:v>
                </c:pt>
                <c:pt idx="40">
                  <c:v>0.609716</c:v>
                </c:pt>
                <c:pt idx="41">
                  <c:v>0.702612</c:v>
                </c:pt>
                <c:pt idx="42">
                  <c:v>0.770505</c:v>
                </c:pt>
                <c:pt idx="43">
                  <c:v>0.434743</c:v>
                </c:pt>
                <c:pt idx="44">
                  <c:v>0.639295</c:v>
                </c:pt>
                <c:pt idx="45">
                  <c:v>0.594344</c:v>
                </c:pt>
                <c:pt idx="46">
                  <c:v>0.746675</c:v>
                </c:pt>
                <c:pt idx="47">
                  <c:v>0.566044</c:v>
                </c:pt>
                <c:pt idx="48">
                  <c:v>0.532723</c:v>
                </c:pt>
                <c:pt idx="49">
                  <c:v>0.557656</c:v>
                </c:pt>
                <c:pt idx="50">
                  <c:v>0.591021</c:v>
                </c:pt>
                <c:pt idx="51">
                  <c:v>0.530584</c:v>
                </c:pt>
                <c:pt idx="52">
                  <c:v>0.590054</c:v>
                </c:pt>
                <c:pt idx="53">
                  <c:v>0.45782</c:v>
                </c:pt>
                <c:pt idx="54">
                  <c:v>0.547681</c:v>
                </c:pt>
                <c:pt idx="55">
                  <c:v>0.653553</c:v>
                </c:pt>
                <c:pt idx="56">
                  <c:v>0.714096</c:v>
                </c:pt>
                <c:pt idx="57">
                  <c:v>0.590916</c:v>
                </c:pt>
                <c:pt idx="58">
                  <c:v>0.587569</c:v>
                </c:pt>
                <c:pt idx="59">
                  <c:v>0.595955</c:v>
                </c:pt>
                <c:pt idx="60">
                  <c:v>0.882963</c:v>
                </c:pt>
                <c:pt idx="61">
                  <c:v>0.729993</c:v>
                </c:pt>
                <c:pt idx="62">
                  <c:v>0.777942</c:v>
                </c:pt>
                <c:pt idx="63">
                  <c:v>0.748032</c:v>
                </c:pt>
                <c:pt idx="64">
                  <c:v>0.867961</c:v>
                </c:pt>
                <c:pt idx="65">
                  <c:v>0.697957</c:v>
                </c:pt>
                <c:pt idx="66">
                  <c:v>0.79982</c:v>
                </c:pt>
                <c:pt idx="67">
                  <c:v>0.664378</c:v>
                </c:pt>
                <c:pt idx="68">
                  <c:v>0.714439</c:v>
                </c:pt>
                <c:pt idx="69">
                  <c:v>0.53732</c:v>
                </c:pt>
                <c:pt idx="70">
                  <c:v>0.711354</c:v>
                </c:pt>
                <c:pt idx="71">
                  <c:v>0.715697</c:v>
                </c:pt>
                <c:pt idx="72">
                  <c:v>0.60955</c:v>
                </c:pt>
                <c:pt idx="73">
                  <c:v>0.563855</c:v>
                </c:pt>
                <c:pt idx="74">
                  <c:v>0.485464</c:v>
                </c:pt>
                <c:pt idx="75">
                  <c:v>0.546909</c:v>
                </c:pt>
                <c:pt idx="76">
                  <c:v>0.508812</c:v>
                </c:pt>
                <c:pt idx="77">
                  <c:v>0.497594</c:v>
                </c:pt>
                <c:pt idx="78">
                  <c:v>0.41067</c:v>
                </c:pt>
                <c:pt idx="79">
                  <c:v>0.409591</c:v>
                </c:pt>
                <c:pt idx="80">
                  <c:v>0.297616</c:v>
                </c:pt>
                <c:pt idx="81">
                  <c:v>0.394034</c:v>
                </c:pt>
                <c:pt idx="82">
                  <c:v>0.348846</c:v>
                </c:pt>
                <c:pt idx="83">
                  <c:v>0.196442</c:v>
                </c:pt>
                <c:pt idx="84">
                  <c:v>0.227303</c:v>
                </c:pt>
                <c:pt idx="85">
                  <c:v>0.185967</c:v>
                </c:pt>
                <c:pt idx="86">
                  <c:v>0.261986</c:v>
                </c:pt>
                <c:pt idx="87">
                  <c:v>0.191034</c:v>
                </c:pt>
                <c:pt idx="88">
                  <c:v>0.340341</c:v>
                </c:pt>
                <c:pt idx="89">
                  <c:v>0.343145</c:v>
                </c:pt>
                <c:pt idx="90">
                  <c:v>0.354502</c:v>
                </c:pt>
                <c:pt idx="91">
                  <c:v>0.32049</c:v>
                </c:pt>
                <c:pt idx="92">
                  <c:v>0.618704</c:v>
                </c:pt>
                <c:pt idx="93">
                  <c:v>0.159013</c:v>
                </c:pt>
                <c:pt idx="94">
                  <c:v>0.176827</c:v>
                </c:pt>
                <c:pt idx="95">
                  <c:v>0.495086</c:v>
                </c:pt>
                <c:pt idx="96">
                  <c:v>0.331478</c:v>
                </c:pt>
                <c:pt idx="97">
                  <c:v>0.191227</c:v>
                </c:pt>
                <c:pt idx="98">
                  <c:v>0.326896</c:v>
                </c:pt>
                <c:pt idx="99">
                  <c:v>0.141224</c:v>
                </c:pt>
                <c:pt idx="100">
                  <c:v>0.215797</c:v>
                </c:pt>
              </c:numCache>
            </c:numRef>
          </c:val>
        </c:ser>
        <c:ser>
          <c:idx val="13"/>
          <c:order val="13"/>
          <c:tx>
            <c:strRef>
              <c:f>Sheet1!$O$3:$O$4</c:f>
              <c:strCache>
                <c:ptCount val="1"/>
                <c:pt idx="0">
                  <c:v>-77.06</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Sheet1!$O$5:$O$108</c:f>
              <c:numCache>
                <c:formatCode>General</c:formatCode>
                <c:ptCount val="103"/>
                <c:pt idx="0">
                  <c:v>0.37709</c:v>
                </c:pt>
                <c:pt idx="1">
                  <c:v>0.145002</c:v>
                </c:pt>
                <c:pt idx="2">
                  <c:v>0.19483</c:v>
                </c:pt>
                <c:pt idx="3">
                  <c:v>0.193788</c:v>
                </c:pt>
                <c:pt idx="4">
                  <c:v>0.202081</c:v>
                </c:pt>
                <c:pt idx="5">
                  <c:v>0.394419</c:v>
                </c:pt>
                <c:pt idx="6">
                  <c:v>0.433915</c:v>
                </c:pt>
                <c:pt idx="7">
                  <c:v>0.213179</c:v>
                </c:pt>
                <c:pt idx="8">
                  <c:v>0.216527</c:v>
                </c:pt>
                <c:pt idx="9">
                  <c:v>0.205502</c:v>
                </c:pt>
                <c:pt idx="10">
                  <c:v>0.355419</c:v>
                </c:pt>
                <c:pt idx="11">
                  <c:v>0.393395</c:v>
                </c:pt>
                <c:pt idx="12">
                  <c:v>0.229573</c:v>
                </c:pt>
                <c:pt idx="13">
                  <c:v>0.456346</c:v>
                </c:pt>
                <c:pt idx="14">
                  <c:v>0.250409</c:v>
                </c:pt>
                <c:pt idx="15">
                  <c:v>0.148744</c:v>
                </c:pt>
                <c:pt idx="16">
                  <c:v>0.325676</c:v>
                </c:pt>
                <c:pt idx="17">
                  <c:v>0.467151</c:v>
                </c:pt>
                <c:pt idx="18">
                  <c:v>0.343399</c:v>
                </c:pt>
                <c:pt idx="19">
                  <c:v>0.376101</c:v>
                </c:pt>
                <c:pt idx="20">
                  <c:v>0.45104</c:v>
                </c:pt>
                <c:pt idx="21">
                  <c:v>0.199333</c:v>
                </c:pt>
                <c:pt idx="22">
                  <c:v>0.281904</c:v>
                </c:pt>
                <c:pt idx="23">
                  <c:v>0.308395</c:v>
                </c:pt>
                <c:pt idx="24">
                  <c:v>0.35178</c:v>
                </c:pt>
                <c:pt idx="25">
                  <c:v>0.287997</c:v>
                </c:pt>
                <c:pt idx="26">
                  <c:v>0.365554</c:v>
                </c:pt>
                <c:pt idx="27">
                  <c:v>0.401321</c:v>
                </c:pt>
                <c:pt idx="28">
                  <c:v>0.259892</c:v>
                </c:pt>
                <c:pt idx="29">
                  <c:v>0.473435</c:v>
                </c:pt>
                <c:pt idx="30">
                  <c:v>0.468441</c:v>
                </c:pt>
                <c:pt idx="31">
                  <c:v>0.540376</c:v>
                </c:pt>
                <c:pt idx="32">
                  <c:v>0.568965</c:v>
                </c:pt>
                <c:pt idx="33">
                  <c:v>0.581213</c:v>
                </c:pt>
                <c:pt idx="34">
                  <c:v>0.508654</c:v>
                </c:pt>
                <c:pt idx="35">
                  <c:v>0.565535</c:v>
                </c:pt>
                <c:pt idx="36">
                  <c:v>0.692938</c:v>
                </c:pt>
                <c:pt idx="37">
                  <c:v>0.620984</c:v>
                </c:pt>
                <c:pt idx="38">
                  <c:v>0.464957</c:v>
                </c:pt>
                <c:pt idx="39">
                  <c:v>0.633767</c:v>
                </c:pt>
                <c:pt idx="40">
                  <c:v>0.91567</c:v>
                </c:pt>
                <c:pt idx="41">
                  <c:v>0.822395</c:v>
                </c:pt>
                <c:pt idx="42">
                  <c:v>0.785636</c:v>
                </c:pt>
                <c:pt idx="43">
                  <c:v>0.611725</c:v>
                </c:pt>
                <c:pt idx="44">
                  <c:v>0.619766</c:v>
                </c:pt>
                <c:pt idx="45">
                  <c:v>0.5892</c:v>
                </c:pt>
                <c:pt idx="46">
                  <c:v>0.727633</c:v>
                </c:pt>
                <c:pt idx="47">
                  <c:v>0.72734</c:v>
                </c:pt>
                <c:pt idx="48">
                  <c:v>0.706079</c:v>
                </c:pt>
                <c:pt idx="49">
                  <c:v>0.609734</c:v>
                </c:pt>
                <c:pt idx="50">
                  <c:v>0.606566</c:v>
                </c:pt>
                <c:pt idx="51">
                  <c:v>0.519081</c:v>
                </c:pt>
                <c:pt idx="52">
                  <c:v>0.525018</c:v>
                </c:pt>
                <c:pt idx="53">
                  <c:v>0.523653</c:v>
                </c:pt>
                <c:pt idx="54">
                  <c:v>0.46499</c:v>
                </c:pt>
                <c:pt idx="55">
                  <c:v>0.707265</c:v>
                </c:pt>
                <c:pt idx="56">
                  <c:v>0.696985</c:v>
                </c:pt>
                <c:pt idx="57">
                  <c:v>0.70519</c:v>
                </c:pt>
                <c:pt idx="58">
                  <c:v>0.62378</c:v>
                </c:pt>
                <c:pt idx="59">
                  <c:v>0.661843</c:v>
                </c:pt>
                <c:pt idx="60">
                  <c:v>0.819938</c:v>
                </c:pt>
                <c:pt idx="61">
                  <c:v>0.752893</c:v>
                </c:pt>
                <c:pt idx="62">
                  <c:v>0.824486</c:v>
                </c:pt>
                <c:pt idx="63">
                  <c:v>0.751167</c:v>
                </c:pt>
                <c:pt idx="64">
                  <c:v>0.713482</c:v>
                </c:pt>
                <c:pt idx="65">
                  <c:v>0.872194</c:v>
                </c:pt>
                <c:pt idx="66">
                  <c:v>0.755312</c:v>
                </c:pt>
                <c:pt idx="67">
                  <c:v>0.625747</c:v>
                </c:pt>
                <c:pt idx="68">
                  <c:v>0.591826</c:v>
                </c:pt>
                <c:pt idx="69">
                  <c:v>0.734862</c:v>
                </c:pt>
                <c:pt idx="70">
                  <c:v>0.724916</c:v>
                </c:pt>
                <c:pt idx="71">
                  <c:v>0.75414</c:v>
                </c:pt>
                <c:pt idx="72">
                  <c:v>0.749716</c:v>
                </c:pt>
                <c:pt idx="73">
                  <c:v>0.526645</c:v>
                </c:pt>
                <c:pt idx="74">
                  <c:v>0.60367</c:v>
                </c:pt>
                <c:pt idx="75">
                  <c:v>0.63818</c:v>
                </c:pt>
                <c:pt idx="76">
                  <c:v>0.540141</c:v>
                </c:pt>
                <c:pt idx="77">
                  <c:v>0.528298</c:v>
                </c:pt>
                <c:pt idx="78">
                  <c:v>0.409176</c:v>
                </c:pt>
                <c:pt idx="79">
                  <c:v>0.277525</c:v>
                </c:pt>
                <c:pt idx="80">
                  <c:v>0.317534</c:v>
                </c:pt>
                <c:pt idx="81">
                  <c:v>0.32111</c:v>
                </c:pt>
                <c:pt idx="82">
                  <c:v>0.318304</c:v>
                </c:pt>
                <c:pt idx="83">
                  <c:v>0.259376</c:v>
                </c:pt>
                <c:pt idx="84">
                  <c:v>0.398298</c:v>
                </c:pt>
                <c:pt idx="85">
                  <c:v>0.203085</c:v>
                </c:pt>
                <c:pt idx="86">
                  <c:v>0.180885</c:v>
                </c:pt>
                <c:pt idx="87">
                  <c:v>0.14919</c:v>
                </c:pt>
                <c:pt idx="88">
                  <c:v>0.132135</c:v>
                </c:pt>
                <c:pt idx="89">
                  <c:v>0.277543</c:v>
                </c:pt>
                <c:pt idx="90">
                  <c:v>0.141105</c:v>
                </c:pt>
                <c:pt idx="91">
                  <c:v>0.450888</c:v>
                </c:pt>
                <c:pt idx="92">
                  <c:v>0.401136</c:v>
                </c:pt>
                <c:pt idx="93">
                  <c:v>0.24189</c:v>
                </c:pt>
                <c:pt idx="94">
                  <c:v>0.169116</c:v>
                </c:pt>
                <c:pt idx="95">
                  <c:v>0.173432</c:v>
                </c:pt>
                <c:pt idx="96">
                  <c:v>0.168072</c:v>
                </c:pt>
                <c:pt idx="97">
                  <c:v>0.251055</c:v>
                </c:pt>
                <c:pt idx="98">
                  <c:v>0.217142</c:v>
                </c:pt>
                <c:pt idx="99">
                  <c:v>0.185153</c:v>
                </c:pt>
                <c:pt idx="100">
                  <c:v>0.374498</c:v>
                </c:pt>
              </c:numCache>
            </c:numRef>
          </c:val>
        </c:ser>
        <c:ser>
          <c:idx val="14"/>
          <c:order val="14"/>
          <c:tx>
            <c:strRef>
              <c:f>Sheet1!$P$3:$P$4</c:f>
              <c:strCache>
                <c:ptCount val="1"/>
                <c:pt idx="0">
                  <c:v>-77.05</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Sheet1!$P$5:$P$108</c:f>
              <c:numCache>
                <c:formatCode>General</c:formatCode>
                <c:ptCount val="103"/>
                <c:pt idx="0">
                  <c:v>0.199748</c:v>
                </c:pt>
                <c:pt idx="1">
                  <c:v>0.378756</c:v>
                </c:pt>
                <c:pt idx="2">
                  <c:v>0.239926</c:v>
                </c:pt>
                <c:pt idx="3">
                  <c:v>0.246003</c:v>
                </c:pt>
                <c:pt idx="4">
                  <c:v>0.339745</c:v>
                </c:pt>
                <c:pt idx="5">
                  <c:v>0.306608</c:v>
                </c:pt>
                <c:pt idx="6">
                  <c:v>0.220758</c:v>
                </c:pt>
                <c:pt idx="7">
                  <c:v>0.178438</c:v>
                </c:pt>
                <c:pt idx="8">
                  <c:v>0.32809</c:v>
                </c:pt>
                <c:pt idx="9">
                  <c:v>0.200312</c:v>
                </c:pt>
                <c:pt idx="10">
                  <c:v>0.35879</c:v>
                </c:pt>
                <c:pt idx="11">
                  <c:v>0.212284</c:v>
                </c:pt>
                <c:pt idx="12">
                  <c:v>0.201598</c:v>
                </c:pt>
                <c:pt idx="13">
                  <c:v>0.198858</c:v>
                </c:pt>
                <c:pt idx="14">
                  <c:v>0.240106</c:v>
                </c:pt>
                <c:pt idx="15">
                  <c:v>0.222653</c:v>
                </c:pt>
                <c:pt idx="16">
                  <c:v>0.223774</c:v>
                </c:pt>
                <c:pt idx="17">
                  <c:v>0.248607</c:v>
                </c:pt>
                <c:pt idx="18">
                  <c:v>0.262258</c:v>
                </c:pt>
                <c:pt idx="19">
                  <c:v>0.383423</c:v>
                </c:pt>
                <c:pt idx="20">
                  <c:v>0.273781</c:v>
                </c:pt>
                <c:pt idx="21">
                  <c:v>0.208188</c:v>
                </c:pt>
                <c:pt idx="22">
                  <c:v>0.436969</c:v>
                </c:pt>
                <c:pt idx="23">
                  <c:v>0.2122</c:v>
                </c:pt>
                <c:pt idx="24">
                  <c:v>0.24439</c:v>
                </c:pt>
                <c:pt idx="25">
                  <c:v>0.199578</c:v>
                </c:pt>
                <c:pt idx="26">
                  <c:v>0.347567</c:v>
                </c:pt>
                <c:pt idx="27">
                  <c:v>0.342344</c:v>
                </c:pt>
                <c:pt idx="28">
                  <c:v>0.382699</c:v>
                </c:pt>
                <c:pt idx="29">
                  <c:v>0.278827</c:v>
                </c:pt>
                <c:pt idx="30">
                  <c:v>0.554302</c:v>
                </c:pt>
                <c:pt idx="31">
                  <c:v>0.501242</c:v>
                </c:pt>
                <c:pt idx="32">
                  <c:v>0.644483</c:v>
                </c:pt>
                <c:pt idx="33">
                  <c:v>0.580411</c:v>
                </c:pt>
                <c:pt idx="34">
                  <c:v>0.783979</c:v>
                </c:pt>
                <c:pt idx="35">
                  <c:v>0.886453</c:v>
                </c:pt>
                <c:pt idx="36">
                  <c:v>0.688502</c:v>
                </c:pt>
                <c:pt idx="37">
                  <c:v>0.778843</c:v>
                </c:pt>
                <c:pt idx="38">
                  <c:v>0.815154</c:v>
                </c:pt>
                <c:pt idx="39">
                  <c:v>0.524912</c:v>
                </c:pt>
                <c:pt idx="40">
                  <c:v>0.715601</c:v>
                </c:pt>
                <c:pt idx="41">
                  <c:v>0.813084</c:v>
                </c:pt>
                <c:pt idx="42">
                  <c:v>0.689056</c:v>
                </c:pt>
                <c:pt idx="43">
                  <c:v>0.635152</c:v>
                </c:pt>
                <c:pt idx="44">
                  <c:v>0.699568</c:v>
                </c:pt>
                <c:pt idx="45">
                  <c:v>0.788802</c:v>
                </c:pt>
                <c:pt idx="46">
                  <c:v>0.815184</c:v>
                </c:pt>
                <c:pt idx="47">
                  <c:v>0.72046</c:v>
                </c:pt>
                <c:pt idx="48">
                  <c:v>0.567848</c:v>
                </c:pt>
                <c:pt idx="49">
                  <c:v>0.780926</c:v>
                </c:pt>
                <c:pt idx="50">
                  <c:v>0.697069</c:v>
                </c:pt>
                <c:pt idx="51">
                  <c:v>0.604942</c:v>
                </c:pt>
                <c:pt idx="52">
                  <c:v>0.597512</c:v>
                </c:pt>
                <c:pt idx="53">
                  <c:v>0.786755</c:v>
                </c:pt>
                <c:pt idx="54">
                  <c:v>0.639056</c:v>
                </c:pt>
                <c:pt idx="55">
                  <c:v>0.643399</c:v>
                </c:pt>
                <c:pt idx="56">
                  <c:v>0.738235</c:v>
                </c:pt>
                <c:pt idx="57">
                  <c:v>0.698212</c:v>
                </c:pt>
                <c:pt idx="58">
                  <c:v>0.666217</c:v>
                </c:pt>
                <c:pt idx="59">
                  <c:v>0.796619</c:v>
                </c:pt>
                <c:pt idx="60">
                  <c:v>0.923989</c:v>
                </c:pt>
                <c:pt idx="61">
                  <c:v>0.971107</c:v>
                </c:pt>
                <c:pt idx="62">
                  <c:v>0.97097</c:v>
                </c:pt>
                <c:pt idx="63">
                  <c:v>0.725899</c:v>
                </c:pt>
                <c:pt idx="64">
                  <c:v>0.777442</c:v>
                </c:pt>
                <c:pt idx="65">
                  <c:v>0.715313</c:v>
                </c:pt>
                <c:pt idx="66">
                  <c:v>0.7749</c:v>
                </c:pt>
                <c:pt idx="67">
                  <c:v>0.670993</c:v>
                </c:pt>
                <c:pt idx="68">
                  <c:v>0.696248</c:v>
                </c:pt>
                <c:pt idx="69">
                  <c:v>0.543959</c:v>
                </c:pt>
                <c:pt idx="70">
                  <c:v>0.771209</c:v>
                </c:pt>
                <c:pt idx="71">
                  <c:v>0.748874</c:v>
                </c:pt>
                <c:pt idx="72">
                  <c:v>0.735129</c:v>
                </c:pt>
                <c:pt idx="73">
                  <c:v>0.732172</c:v>
                </c:pt>
                <c:pt idx="74">
                  <c:v>0.786288</c:v>
                </c:pt>
                <c:pt idx="75">
                  <c:v>0.719025</c:v>
                </c:pt>
                <c:pt idx="76">
                  <c:v>0.749155</c:v>
                </c:pt>
                <c:pt idx="77">
                  <c:v>0.811927</c:v>
                </c:pt>
                <c:pt idx="78">
                  <c:v>0.49482</c:v>
                </c:pt>
                <c:pt idx="79">
                  <c:v>0.460956</c:v>
                </c:pt>
                <c:pt idx="80">
                  <c:v>0.528897</c:v>
                </c:pt>
                <c:pt idx="81">
                  <c:v>0.38101</c:v>
                </c:pt>
                <c:pt idx="82">
                  <c:v>0.301416</c:v>
                </c:pt>
                <c:pt idx="83">
                  <c:v>0.484534</c:v>
                </c:pt>
                <c:pt idx="84">
                  <c:v>0.301589</c:v>
                </c:pt>
                <c:pt idx="85">
                  <c:v>0.303203</c:v>
                </c:pt>
                <c:pt idx="86">
                  <c:v>0.221045</c:v>
                </c:pt>
                <c:pt idx="87">
                  <c:v>0.368775</c:v>
                </c:pt>
                <c:pt idx="88">
                  <c:v>0.171658</c:v>
                </c:pt>
                <c:pt idx="89">
                  <c:v>0.390704</c:v>
                </c:pt>
                <c:pt idx="90">
                  <c:v>0.232154</c:v>
                </c:pt>
                <c:pt idx="91">
                  <c:v>0.15835</c:v>
                </c:pt>
                <c:pt idx="92">
                  <c:v>0.195857</c:v>
                </c:pt>
                <c:pt idx="93">
                  <c:v>0.156429</c:v>
                </c:pt>
                <c:pt idx="94">
                  <c:v>0.379687</c:v>
                </c:pt>
                <c:pt idx="95">
                  <c:v>0.158166</c:v>
                </c:pt>
                <c:pt idx="96">
                  <c:v>0.223002</c:v>
                </c:pt>
                <c:pt idx="97">
                  <c:v>0.180141</c:v>
                </c:pt>
                <c:pt idx="98">
                  <c:v>0.298886</c:v>
                </c:pt>
                <c:pt idx="99">
                  <c:v>0.316775</c:v>
                </c:pt>
                <c:pt idx="100">
                  <c:v>0.205051</c:v>
                </c:pt>
              </c:numCache>
            </c:numRef>
          </c:val>
        </c:ser>
        <c:ser>
          <c:idx val="15"/>
          <c:order val="15"/>
          <c:tx>
            <c:strRef>
              <c:f>Sheet1!$Q$3:$Q$4</c:f>
              <c:strCache>
                <c:ptCount val="1"/>
                <c:pt idx="0">
                  <c:v>-77.04</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Sheet1!$Q$5:$Q$108</c:f>
              <c:numCache>
                <c:formatCode>General</c:formatCode>
                <c:ptCount val="103"/>
                <c:pt idx="0">
                  <c:v>0.138851</c:v>
                </c:pt>
                <c:pt idx="1">
                  <c:v>0.179193</c:v>
                </c:pt>
                <c:pt idx="2">
                  <c:v>0.293679</c:v>
                </c:pt>
                <c:pt idx="3">
                  <c:v>0.401555</c:v>
                </c:pt>
                <c:pt idx="4">
                  <c:v>0.425319</c:v>
                </c:pt>
                <c:pt idx="5">
                  <c:v>0.129892</c:v>
                </c:pt>
                <c:pt idx="6">
                  <c:v>0.220171</c:v>
                </c:pt>
                <c:pt idx="7">
                  <c:v>0.218071</c:v>
                </c:pt>
                <c:pt idx="8">
                  <c:v>0.363721</c:v>
                </c:pt>
                <c:pt idx="9">
                  <c:v>0.19848</c:v>
                </c:pt>
                <c:pt idx="10">
                  <c:v>0.18093</c:v>
                </c:pt>
                <c:pt idx="11">
                  <c:v>0.175702</c:v>
                </c:pt>
                <c:pt idx="12">
                  <c:v>0.419421</c:v>
                </c:pt>
                <c:pt idx="13">
                  <c:v>0.160019</c:v>
                </c:pt>
                <c:pt idx="14">
                  <c:v>0.177893</c:v>
                </c:pt>
                <c:pt idx="15">
                  <c:v>0.220655</c:v>
                </c:pt>
                <c:pt idx="16">
                  <c:v>0.203987</c:v>
                </c:pt>
                <c:pt idx="17">
                  <c:v>0.331127</c:v>
                </c:pt>
                <c:pt idx="18">
                  <c:v>0.282032</c:v>
                </c:pt>
                <c:pt idx="19">
                  <c:v>0.325743</c:v>
                </c:pt>
                <c:pt idx="20">
                  <c:v>0.369101</c:v>
                </c:pt>
                <c:pt idx="21">
                  <c:v>0.290896</c:v>
                </c:pt>
                <c:pt idx="22">
                  <c:v>0.383937</c:v>
                </c:pt>
                <c:pt idx="23">
                  <c:v>0.470753</c:v>
                </c:pt>
                <c:pt idx="24">
                  <c:v>0.581105</c:v>
                </c:pt>
                <c:pt idx="25">
                  <c:v>0.182833</c:v>
                </c:pt>
                <c:pt idx="26">
                  <c:v>0.378837</c:v>
                </c:pt>
                <c:pt idx="27">
                  <c:v>0.364394</c:v>
                </c:pt>
                <c:pt idx="28">
                  <c:v>0.336904</c:v>
                </c:pt>
                <c:pt idx="29">
                  <c:v>0.400594</c:v>
                </c:pt>
                <c:pt idx="30">
                  <c:v>0.61259</c:v>
                </c:pt>
                <c:pt idx="31">
                  <c:v>0.586806</c:v>
                </c:pt>
                <c:pt idx="32">
                  <c:v>0.607126</c:v>
                </c:pt>
                <c:pt idx="33">
                  <c:v>0.772596</c:v>
                </c:pt>
                <c:pt idx="34">
                  <c:v>0.736786</c:v>
                </c:pt>
                <c:pt idx="35">
                  <c:v>0.888692</c:v>
                </c:pt>
                <c:pt idx="36">
                  <c:v>0.821523</c:v>
                </c:pt>
                <c:pt idx="37">
                  <c:v>0.748916</c:v>
                </c:pt>
                <c:pt idx="38">
                  <c:v>0.748588</c:v>
                </c:pt>
                <c:pt idx="39">
                  <c:v>0.703629</c:v>
                </c:pt>
                <c:pt idx="40">
                  <c:v>0.804524</c:v>
                </c:pt>
                <c:pt idx="41">
                  <c:v>0.848624</c:v>
                </c:pt>
                <c:pt idx="42">
                  <c:v>0.761877</c:v>
                </c:pt>
                <c:pt idx="43">
                  <c:v>0.713709</c:v>
                </c:pt>
                <c:pt idx="44">
                  <c:v>0.797365</c:v>
                </c:pt>
                <c:pt idx="45">
                  <c:v>0.896192</c:v>
                </c:pt>
                <c:pt idx="46">
                  <c:v>0.878423</c:v>
                </c:pt>
                <c:pt idx="47">
                  <c:v>0.96298</c:v>
                </c:pt>
                <c:pt idx="48">
                  <c:v>0.905213</c:v>
                </c:pt>
                <c:pt idx="49">
                  <c:v>0.80469</c:v>
                </c:pt>
                <c:pt idx="50">
                  <c:v>0.724192</c:v>
                </c:pt>
                <c:pt idx="51">
                  <c:v>0.70657</c:v>
                </c:pt>
                <c:pt idx="52">
                  <c:v>0.609208</c:v>
                </c:pt>
                <c:pt idx="53">
                  <c:v>0.680703</c:v>
                </c:pt>
                <c:pt idx="54">
                  <c:v>0.708233</c:v>
                </c:pt>
                <c:pt idx="55">
                  <c:v>0.773617</c:v>
                </c:pt>
                <c:pt idx="56">
                  <c:v>0.721886</c:v>
                </c:pt>
                <c:pt idx="57">
                  <c:v>0.830974</c:v>
                </c:pt>
                <c:pt idx="58">
                  <c:v>0.959004</c:v>
                </c:pt>
                <c:pt idx="59">
                  <c:v>0.781778</c:v>
                </c:pt>
                <c:pt idx="60">
                  <c:v>0.928061</c:v>
                </c:pt>
                <c:pt idx="61">
                  <c:v>0.944844</c:v>
                </c:pt>
                <c:pt idx="62">
                  <c:v>0.9246</c:v>
                </c:pt>
                <c:pt idx="63">
                  <c:v>0.872133</c:v>
                </c:pt>
                <c:pt idx="64">
                  <c:v>0.865774</c:v>
                </c:pt>
                <c:pt idx="65">
                  <c:v>0.820422</c:v>
                </c:pt>
                <c:pt idx="66">
                  <c:v>0.64623</c:v>
                </c:pt>
                <c:pt idx="67">
                  <c:v>0.570157</c:v>
                </c:pt>
                <c:pt idx="68">
                  <c:v>0.660094</c:v>
                </c:pt>
                <c:pt idx="69">
                  <c:v>0.690422</c:v>
                </c:pt>
                <c:pt idx="70">
                  <c:v>0.696198</c:v>
                </c:pt>
                <c:pt idx="71">
                  <c:v>0.731198</c:v>
                </c:pt>
                <c:pt idx="72">
                  <c:v>0.83538</c:v>
                </c:pt>
                <c:pt idx="73">
                  <c:v>0.957306</c:v>
                </c:pt>
                <c:pt idx="74">
                  <c:v>1.156963</c:v>
                </c:pt>
                <c:pt idx="75">
                  <c:v>0.846572</c:v>
                </c:pt>
                <c:pt idx="76">
                  <c:v>0.973903</c:v>
                </c:pt>
                <c:pt idx="77">
                  <c:v>0.714922</c:v>
                </c:pt>
                <c:pt idx="78">
                  <c:v>0.67035</c:v>
                </c:pt>
                <c:pt idx="79">
                  <c:v>0.545557</c:v>
                </c:pt>
                <c:pt idx="80">
                  <c:v>0.576568</c:v>
                </c:pt>
                <c:pt idx="81">
                  <c:v>0.425176</c:v>
                </c:pt>
                <c:pt idx="82">
                  <c:v>0.497607</c:v>
                </c:pt>
                <c:pt idx="83">
                  <c:v>0.411147</c:v>
                </c:pt>
                <c:pt idx="84">
                  <c:v>0.50766</c:v>
                </c:pt>
                <c:pt idx="85">
                  <c:v>0.426084</c:v>
                </c:pt>
                <c:pt idx="86">
                  <c:v>0.333427</c:v>
                </c:pt>
                <c:pt idx="87">
                  <c:v>0.21544</c:v>
                </c:pt>
                <c:pt idx="88">
                  <c:v>0.207288</c:v>
                </c:pt>
                <c:pt idx="89">
                  <c:v>0.405987</c:v>
                </c:pt>
                <c:pt idx="90">
                  <c:v>0.297847</c:v>
                </c:pt>
                <c:pt idx="91">
                  <c:v>0.365648</c:v>
                </c:pt>
                <c:pt idx="92">
                  <c:v>0.456702</c:v>
                </c:pt>
                <c:pt idx="93">
                  <c:v>0.328114</c:v>
                </c:pt>
                <c:pt idx="94">
                  <c:v>0.145604</c:v>
                </c:pt>
                <c:pt idx="95">
                  <c:v>0.193983</c:v>
                </c:pt>
                <c:pt idx="96">
                  <c:v>0.191327</c:v>
                </c:pt>
                <c:pt idx="97">
                  <c:v>0.16426</c:v>
                </c:pt>
                <c:pt idx="98">
                  <c:v>0.264416</c:v>
                </c:pt>
                <c:pt idx="99">
                  <c:v>0.151339</c:v>
                </c:pt>
                <c:pt idx="100">
                  <c:v>0.145492</c:v>
                </c:pt>
              </c:numCache>
            </c:numRef>
          </c:val>
        </c:ser>
        <c:ser>
          <c:idx val="16"/>
          <c:order val="16"/>
          <c:tx>
            <c:strRef>
              <c:f>Sheet1!$R$3:$R$4</c:f>
              <c:strCache>
                <c:ptCount val="1"/>
                <c:pt idx="0">
                  <c:v>-77.03</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Sheet1!$R$5:$R$108</c:f>
              <c:numCache>
                <c:formatCode>General</c:formatCode>
                <c:ptCount val="103"/>
                <c:pt idx="0">
                  <c:v>0.295686</c:v>
                </c:pt>
                <c:pt idx="1">
                  <c:v>0.330667</c:v>
                </c:pt>
                <c:pt idx="2">
                  <c:v>0.18566</c:v>
                </c:pt>
                <c:pt idx="3">
                  <c:v>0.258747</c:v>
                </c:pt>
                <c:pt idx="4">
                  <c:v>0.215777</c:v>
                </c:pt>
                <c:pt idx="5">
                  <c:v>0.315013</c:v>
                </c:pt>
                <c:pt idx="6">
                  <c:v>0.237907</c:v>
                </c:pt>
                <c:pt idx="7">
                  <c:v>0.191848</c:v>
                </c:pt>
                <c:pt idx="8">
                  <c:v>0.323684</c:v>
                </c:pt>
                <c:pt idx="9">
                  <c:v>0.31334</c:v>
                </c:pt>
                <c:pt idx="10">
                  <c:v>0.189026</c:v>
                </c:pt>
                <c:pt idx="11">
                  <c:v>0.438533</c:v>
                </c:pt>
                <c:pt idx="12">
                  <c:v>0.243882</c:v>
                </c:pt>
                <c:pt idx="13">
                  <c:v>0.205053</c:v>
                </c:pt>
                <c:pt idx="14">
                  <c:v>0.30916</c:v>
                </c:pt>
                <c:pt idx="15">
                  <c:v>0.247428</c:v>
                </c:pt>
                <c:pt idx="16">
                  <c:v>0.347549</c:v>
                </c:pt>
                <c:pt idx="17">
                  <c:v>0.245262</c:v>
                </c:pt>
                <c:pt idx="18">
                  <c:v>0.255097</c:v>
                </c:pt>
                <c:pt idx="19">
                  <c:v>0.257947</c:v>
                </c:pt>
                <c:pt idx="20">
                  <c:v>0.288748</c:v>
                </c:pt>
                <c:pt idx="21">
                  <c:v>0.19473</c:v>
                </c:pt>
                <c:pt idx="22">
                  <c:v>0.328422</c:v>
                </c:pt>
                <c:pt idx="23">
                  <c:v>0.176298</c:v>
                </c:pt>
                <c:pt idx="24">
                  <c:v>0.201148</c:v>
                </c:pt>
                <c:pt idx="25">
                  <c:v>0.315126</c:v>
                </c:pt>
                <c:pt idx="26">
                  <c:v>0.414827</c:v>
                </c:pt>
                <c:pt idx="27">
                  <c:v>0.367204</c:v>
                </c:pt>
                <c:pt idx="28">
                  <c:v>0.360395</c:v>
                </c:pt>
                <c:pt idx="29">
                  <c:v>0.479645</c:v>
                </c:pt>
                <c:pt idx="30">
                  <c:v>0.642179</c:v>
                </c:pt>
                <c:pt idx="31">
                  <c:v>0.662141</c:v>
                </c:pt>
                <c:pt idx="32">
                  <c:v>0.692894</c:v>
                </c:pt>
                <c:pt idx="33">
                  <c:v>0.85468</c:v>
                </c:pt>
                <c:pt idx="34">
                  <c:v>0.910234</c:v>
                </c:pt>
                <c:pt idx="35">
                  <c:v>0.933305</c:v>
                </c:pt>
                <c:pt idx="36">
                  <c:v>0.905337</c:v>
                </c:pt>
                <c:pt idx="37">
                  <c:v>0.98447</c:v>
                </c:pt>
                <c:pt idx="38">
                  <c:v>0.986326</c:v>
                </c:pt>
                <c:pt idx="39">
                  <c:v>0.910781</c:v>
                </c:pt>
                <c:pt idx="40">
                  <c:v>0.885832</c:v>
                </c:pt>
                <c:pt idx="41">
                  <c:v>0.814336</c:v>
                </c:pt>
                <c:pt idx="42">
                  <c:v>0.914915</c:v>
                </c:pt>
                <c:pt idx="43">
                  <c:v>0.939777</c:v>
                </c:pt>
                <c:pt idx="44">
                  <c:v>0.958959</c:v>
                </c:pt>
                <c:pt idx="45">
                  <c:v>1.034157</c:v>
                </c:pt>
                <c:pt idx="46">
                  <c:v>0.870586</c:v>
                </c:pt>
                <c:pt idx="47">
                  <c:v>0.926122</c:v>
                </c:pt>
                <c:pt idx="48">
                  <c:v>1.024113</c:v>
                </c:pt>
                <c:pt idx="49">
                  <c:v>0.818809</c:v>
                </c:pt>
                <c:pt idx="50">
                  <c:v>0.870578</c:v>
                </c:pt>
                <c:pt idx="51">
                  <c:v>0.892649</c:v>
                </c:pt>
                <c:pt idx="52">
                  <c:v>0.812485</c:v>
                </c:pt>
                <c:pt idx="53">
                  <c:v>0.83142</c:v>
                </c:pt>
                <c:pt idx="54">
                  <c:v>0.935059</c:v>
                </c:pt>
                <c:pt idx="55">
                  <c:v>0.772685</c:v>
                </c:pt>
                <c:pt idx="56">
                  <c:v>0.892457</c:v>
                </c:pt>
                <c:pt idx="57">
                  <c:v>0.912359</c:v>
                </c:pt>
                <c:pt idx="58">
                  <c:v>1.070313</c:v>
                </c:pt>
                <c:pt idx="59">
                  <c:v>1.104702</c:v>
                </c:pt>
                <c:pt idx="60">
                  <c:v>1.276461</c:v>
                </c:pt>
                <c:pt idx="61">
                  <c:v>1.155455</c:v>
                </c:pt>
                <c:pt idx="62">
                  <c:v>0.931322</c:v>
                </c:pt>
                <c:pt idx="63">
                  <c:v>0.972487</c:v>
                </c:pt>
                <c:pt idx="64">
                  <c:v>0.878574</c:v>
                </c:pt>
                <c:pt idx="65">
                  <c:v>0.825938</c:v>
                </c:pt>
                <c:pt idx="66">
                  <c:v>0.840136</c:v>
                </c:pt>
                <c:pt idx="67">
                  <c:v>0.713092</c:v>
                </c:pt>
                <c:pt idx="68">
                  <c:v>0.828803</c:v>
                </c:pt>
                <c:pt idx="69">
                  <c:v>0.743005</c:v>
                </c:pt>
                <c:pt idx="70">
                  <c:v>0.608818</c:v>
                </c:pt>
                <c:pt idx="71">
                  <c:v>0.866777</c:v>
                </c:pt>
                <c:pt idx="72">
                  <c:v>1.117016</c:v>
                </c:pt>
                <c:pt idx="73">
                  <c:v>0.975677</c:v>
                </c:pt>
                <c:pt idx="74">
                  <c:v>1.119837</c:v>
                </c:pt>
                <c:pt idx="75">
                  <c:v>1.119377</c:v>
                </c:pt>
                <c:pt idx="76">
                  <c:v>1.064454</c:v>
                </c:pt>
                <c:pt idx="77">
                  <c:v>0.899829</c:v>
                </c:pt>
                <c:pt idx="78">
                  <c:v>0.711931</c:v>
                </c:pt>
                <c:pt idx="79">
                  <c:v>0.613041</c:v>
                </c:pt>
                <c:pt idx="80">
                  <c:v>0.613531</c:v>
                </c:pt>
                <c:pt idx="81">
                  <c:v>0.425416</c:v>
                </c:pt>
                <c:pt idx="82">
                  <c:v>0.400266</c:v>
                </c:pt>
                <c:pt idx="83">
                  <c:v>0.409212</c:v>
                </c:pt>
                <c:pt idx="84">
                  <c:v>0.430709</c:v>
                </c:pt>
                <c:pt idx="85">
                  <c:v>0.347957</c:v>
                </c:pt>
                <c:pt idx="86">
                  <c:v>0.325526</c:v>
                </c:pt>
                <c:pt idx="87">
                  <c:v>0.343152</c:v>
                </c:pt>
                <c:pt idx="88">
                  <c:v>0.214261</c:v>
                </c:pt>
                <c:pt idx="89">
                  <c:v>0.433867</c:v>
                </c:pt>
                <c:pt idx="90">
                  <c:v>0.244545</c:v>
                </c:pt>
                <c:pt idx="91">
                  <c:v>0.187528</c:v>
                </c:pt>
                <c:pt idx="92">
                  <c:v>0.291023</c:v>
                </c:pt>
                <c:pt idx="93">
                  <c:v>0.449758</c:v>
                </c:pt>
                <c:pt idx="94">
                  <c:v>0.244628</c:v>
                </c:pt>
                <c:pt idx="95">
                  <c:v>0.217953</c:v>
                </c:pt>
                <c:pt idx="96">
                  <c:v>0.185984</c:v>
                </c:pt>
                <c:pt idx="97">
                  <c:v>0.156643</c:v>
                </c:pt>
                <c:pt idx="98">
                  <c:v>0.157634</c:v>
                </c:pt>
                <c:pt idx="99">
                  <c:v>0.158789</c:v>
                </c:pt>
                <c:pt idx="100">
                  <c:v>0.141784</c:v>
                </c:pt>
              </c:numCache>
            </c:numRef>
          </c:val>
        </c:ser>
        <c:ser>
          <c:idx val="17"/>
          <c:order val="17"/>
          <c:tx>
            <c:strRef>
              <c:f>Sheet1!$S$3:$S$4</c:f>
              <c:strCache>
                <c:ptCount val="1"/>
                <c:pt idx="0">
                  <c:v>-77.02</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Sheet1!$S$5:$S$108</c:f>
              <c:numCache>
                <c:formatCode>General</c:formatCode>
                <c:ptCount val="103"/>
                <c:pt idx="0">
                  <c:v>0.221308</c:v>
                </c:pt>
                <c:pt idx="1">
                  <c:v>0.149481</c:v>
                </c:pt>
                <c:pt idx="2">
                  <c:v>0.146613</c:v>
                </c:pt>
                <c:pt idx="3">
                  <c:v>0.449325</c:v>
                </c:pt>
                <c:pt idx="4">
                  <c:v>0.244382</c:v>
                </c:pt>
                <c:pt idx="5">
                  <c:v>0.51107</c:v>
                </c:pt>
                <c:pt idx="6">
                  <c:v>0.324907</c:v>
                </c:pt>
                <c:pt idx="7">
                  <c:v>0.193816</c:v>
                </c:pt>
                <c:pt idx="8">
                  <c:v>0.223074</c:v>
                </c:pt>
                <c:pt idx="9">
                  <c:v>0.409824</c:v>
                </c:pt>
                <c:pt idx="10">
                  <c:v>0.324251</c:v>
                </c:pt>
                <c:pt idx="11">
                  <c:v>0.305233</c:v>
                </c:pt>
                <c:pt idx="12">
                  <c:v>0.17997</c:v>
                </c:pt>
                <c:pt idx="13">
                  <c:v>0.156637</c:v>
                </c:pt>
                <c:pt idx="14">
                  <c:v>0.36198</c:v>
                </c:pt>
                <c:pt idx="15">
                  <c:v>0.372331</c:v>
                </c:pt>
                <c:pt idx="16">
                  <c:v>0.266342</c:v>
                </c:pt>
                <c:pt idx="17">
                  <c:v>0.316084</c:v>
                </c:pt>
                <c:pt idx="18">
                  <c:v>0.282871</c:v>
                </c:pt>
                <c:pt idx="19">
                  <c:v>0.327165</c:v>
                </c:pt>
                <c:pt idx="20">
                  <c:v>0.185296</c:v>
                </c:pt>
                <c:pt idx="21">
                  <c:v>0.260422</c:v>
                </c:pt>
                <c:pt idx="22">
                  <c:v>0.323255</c:v>
                </c:pt>
                <c:pt idx="23">
                  <c:v>0.315058</c:v>
                </c:pt>
                <c:pt idx="24">
                  <c:v>0.358275</c:v>
                </c:pt>
                <c:pt idx="25">
                  <c:v>0.436861</c:v>
                </c:pt>
                <c:pt idx="26">
                  <c:v>0.428497</c:v>
                </c:pt>
                <c:pt idx="27">
                  <c:v>0.402477</c:v>
                </c:pt>
                <c:pt idx="28">
                  <c:v>0.501211</c:v>
                </c:pt>
                <c:pt idx="29">
                  <c:v>0.493202</c:v>
                </c:pt>
                <c:pt idx="30">
                  <c:v>0.556048</c:v>
                </c:pt>
                <c:pt idx="31">
                  <c:v>0.556489</c:v>
                </c:pt>
                <c:pt idx="32">
                  <c:v>0.773323</c:v>
                </c:pt>
                <c:pt idx="33">
                  <c:v>0.909549</c:v>
                </c:pt>
                <c:pt idx="34">
                  <c:v>1.062317</c:v>
                </c:pt>
                <c:pt idx="35">
                  <c:v>1.308254</c:v>
                </c:pt>
                <c:pt idx="36">
                  <c:v>1.125583</c:v>
                </c:pt>
                <c:pt idx="37">
                  <c:v>1.159715</c:v>
                </c:pt>
                <c:pt idx="38">
                  <c:v>0.971541</c:v>
                </c:pt>
                <c:pt idx="39">
                  <c:v>1.016651</c:v>
                </c:pt>
                <c:pt idx="40">
                  <c:v>1.010832</c:v>
                </c:pt>
                <c:pt idx="41">
                  <c:v>0.916529</c:v>
                </c:pt>
                <c:pt idx="42">
                  <c:v>1.086598</c:v>
                </c:pt>
                <c:pt idx="43">
                  <c:v>1.202998</c:v>
                </c:pt>
                <c:pt idx="44">
                  <c:v>1.013581</c:v>
                </c:pt>
                <c:pt idx="45">
                  <c:v>1.102772</c:v>
                </c:pt>
                <c:pt idx="46">
                  <c:v>1.1285</c:v>
                </c:pt>
                <c:pt idx="47">
                  <c:v>1.180431</c:v>
                </c:pt>
                <c:pt idx="48">
                  <c:v>1.003353</c:v>
                </c:pt>
                <c:pt idx="49">
                  <c:v>0.885203</c:v>
                </c:pt>
                <c:pt idx="50">
                  <c:v>0.962891</c:v>
                </c:pt>
                <c:pt idx="51">
                  <c:v>0.938358</c:v>
                </c:pt>
                <c:pt idx="52">
                  <c:v>0.844307</c:v>
                </c:pt>
                <c:pt idx="53">
                  <c:v>1.049541</c:v>
                </c:pt>
                <c:pt idx="54">
                  <c:v>1.225406</c:v>
                </c:pt>
                <c:pt idx="55">
                  <c:v>0.941877</c:v>
                </c:pt>
                <c:pt idx="56">
                  <c:v>1.044135</c:v>
                </c:pt>
                <c:pt idx="57">
                  <c:v>1.257002</c:v>
                </c:pt>
                <c:pt idx="58">
                  <c:v>1.29529</c:v>
                </c:pt>
                <c:pt idx="59">
                  <c:v>1.111168</c:v>
                </c:pt>
                <c:pt idx="60">
                  <c:v>1.242571</c:v>
                </c:pt>
                <c:pt idx="61">
                  <c:v>1.175964</c:v>
                </c:pt>
                <c:pt idx="62">
                  <c:v>1.207987</c:v>
                </c:pt>
                <c:pt idx="63">
                  <c:v>0.960413</c:v>
                </c:pt>
                <c:pt idx="64">
                  <c:v>0.908365</c:v>
                </c:pt>
                <c:pt idx="65">
                  <c:v>0.876851</c:v>
                </c:pt>
                <c:pt idx="66">
                  <c:v>0.778178</c:v>
                </c:pt>
                <c:pt idx="67">
                  <c:v>0.929511</c:v>
                </c:pt>
                <c:pt idx="68">
                  <c:v>0.961657</c:v>
                </c:pt>
                <c:pt idx="69">
                  <c:v>0.942277</c:v>
                </c:pt>
                <c:pt idx="70">
                  <c:v>1.043356</c:v>
                </c:pt>
                <c:pt idx="71">
                  <c:v>1.130085</c:v>
                </c:pt>
                <c:pt idx="72">
                  <c:v>1.331518</c:v>
                </c:pt>
                <c:pt idx="73">
                  <c:v>1.377269</c:v>
                </c:pt>
                <c:pt idx="74">
                  <c:v>1.499559</c:v>
                </c:pt>
                <c:pt idx="75">
                  <c:v>1.471494</c:v>
                </c:pt>
                <c:pt idx="76">
                  <c:v>1.384975</c:v>
                </c:pt>
                <c:pt idx="77">
                  <c:v>1.033707</c:v>
                </c:pt>
                <c:pt idx="78">
                  <c:v>1.016431</c:v>
                </c:pt>
                <c:pt idx="79">
                  <c:v>0.853718</c:v>
                </c:pt>
                <c:pt idx="80">
                  <c:v>0.616911</c:v>
                </c:pt>
                <c:pt idx="81">
                  <c:v>0.597901</c:v>
                </c:pt>
                <c:pt idx="82">
                  <c:v>0.531769</c:v>
                </c:pt>
                <c:pt idx="83">
                  <c:v>0.408592</c:v>
                </c:pt>
                <c:pt idx="84">
                  <c:v>0.450427</c:v>
                </c:pt>
                <c:pt idx="85">
                  <c:v>0.307767</c:v>
                </c:pt>
                <c:pt idx="86">
                  <c:v>0.261031</c:v>
                </c:pt>
                <c:pt idx="87">
                  <c:v>0.297236</c:v>
                </c:pt>
                <c:pt idx="88">
                  <c:v>0.281944</c:v>
                </c:pt>
                <c:pt idx="89">
                  <c:v>0.274525</c:v>
                </c:pt>
                <c:pt idx="90">
                  <c:v>0.225923</c:v>
                </c:pt>
                <c:pt idx="91">
                  <c:v>0.205405</c:v>
                </c:pt>
                <c:pt idx="92">
                  <c:v>0.205688</c:v>
                </c:pt>
                <c:pt idx="93">
                  <c:v>0.308169</c:v>
                </c:pt>
                <c:pt idx="94">
                  <c:v>0.175751</c:v>
                </c:pt>
                <c:pt idx="95">
                  <c:v>0.177555</c:v>
                </c:pt>
                <c:pt idx="96">
                  <c:v>0.350773</c:v>
                </c:pt>
                <c:pt idx="97">
                  <c:v>0.15928</c:v>
                </c:pt>
                <c:pt idx="98">
                  <c:v>0.209525</c:v>
                </c:pt>
                <c:pt idx="99">
                  <c:v>0.12652</c:v>
                </c:pt>
                <c:pt idx="100">
                  <c:v>0.158426</c:v>
                </c:pt>
              </c:numCache>
            </c:numRef>
          </c:val>
        </c:ser>
        <c:ser>
          <c:idx val="18"/>
          <c:order val="18"/>
          <c:tx>
            <c:strRef>
              <c:f>Sheet1!$T$3:$T$4</c:f>
              <c:strCache>
                <c:ptCount val="1"/>
                <c:pt idx="0">
                  <c:v>-77.01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Sheet1!$T$5:$T$108</c:f>
              <c:numCache>
                <c:formatCode>General</c:formatCode>
                <c:ptCount val="103"/>
                <c:pt idx="0">
                  <c:v>0.200553</c:v>
                </c:pt>
                <c:pt idx="1">
                  <c:v>0.299618</c:v>
                </c:pt>
                <c:pt idx="2">
                  <c:v>0.168031</c:v>
                </c:pt>
                <c:pt idx="3">
                  <c:v>0.220793</c:v>
                </c:pt>
                <c:pt idx="4">
                  <c:v>0.206554</c:v>
                </c:pt>
                <c:pt idx="5">
                  <c:v>0.205642</c:v>
                </c:pt>
                <c:pt idx="6">
                  <c:v>0.172753</c:v>
                </c:pt>
                <c:pt idx="7">
                  <c:v>0.30069</c:v>
                </c:pt>
                <c:pt idx="8">
                  <c:v>0.182838</c:v>
                </c:pt>
                <c:pt idx="9">
                  <c:v>0.195741</c:v>
                </c:pt>
                <c:pt idx="10">
                  <c:v>0.359078</c:v>
                </c:pt>
                <c:pt idx="11">
                  <c:v>0.112037</c:v>
                </c:pt>
                <c:pt idx="12">
                  <c:v>0.256177</c:v>
                </c:pt>
                <c:pt idx="13">
                  <c:v>0.420477</c:v>
                </c:pt>
                <c:pt idx="14">
                  <c:v>0.277122</c:v>
                </c:pt>
                <c:pt idx="15">
                  <c:v>0.213915</c:v>
                </c:pt>
                <c:pt idx="16">
                  <c:v>0.270237</c:v>
                </c:pt>
                <c:pt idx="17">
                  <c:v>0.364922</c:v>
                </c:pt>
                <c:pt idx="18">
                  <c:v>0.314969</c:v>
                </c:pt>
                <c:pt idx="19">
                  <c:v>0.21673</c:v>
                </c:pt>
                <c:pt idx="20">
                  <c:v>0.407969</c:v>
                </c:pt>
                <c:pt idx="21">
                  <c:v>0.365723</c:v>
                </c:pt>
                <c:pt idx="22">
                  <c:v>0.221196</c:v>
                </c:pt>
                <c:pt idx="23">
                  <c:v>0.210255</c:v>
                </c:pt>
                <c:pt idx="24">
                  <c:v>0.409741</c:v>
                </c:pt>
                <c:pt idx="25">
                  <c:v>0.300978</c:v>
                </c:pt>
                <c:pt idx="26">
                  <c:v>0.403674</c:v>
                </c:pt>
                <c:pt idx="27">
                  <c:v>0.627017</c:v>
                </c:pt>
                <c:pt idx="28">
                  <c:v>0.537242</c:v>
                </c:pt>
                <c:pt idx="29">
                  <c:v>0.524375</c:v>
                </c:pt>
                <c:pt idx="30">
                  <c:v>0.706974</c:v>
                </c:pt>
                <c:pt idx="31">
                  <c:v>0.730069</c:v>
                </c:pt>
                <c:pt idx="32">
                  <c:v>0.754086</c:v>
                </c:pt>
                <c:pt idx="33">
                  <c:v>1.067416</c:v>
                </c:pt>
                <c:pt idx="34">
                  <c:v>1.002512</c:v>
                </c:pt>
                <c:pt idx="35">
                  <c:v>1.120832</c:v>
                </c:pt>
                <c:pt idx="36">
                  <c:v>1.151496</c:v>
                </c:pt>
                <c:pt idx="37">
                  <c:v>1.157772</c:v>
                </c:pt>
                <c:pt idx="38">
                  <c:v>1.207474</c:v>
                </c:pt>
                <c:pt idx="39">
                  <c:v>1.202059</c:v>
                </c:pt>
                <c:pt idx="40">
                  <c:v>1.37261</c:v>
                </c:pt>
                <c:pt idx="41">
                  <c:v>1.433938</c:v>
                </c:pt>
                <c:pt idx="42">
                  <c:v>1.313316</c:v>
                </c:pt>
                <c:pt idx="43">
                  <c:v>1.204911</c:v>
                </c:pt>
                <c:pt idx="44">
                  <c:v>1.253448</c:v>
                </c:pt>
                <c:pt idx="45">
                  <c:v>1.347069</c:v>
                </c:pt>
                <c:pt idx="46">
                  <c:v>1.304128</c:v>
                </c:pt>
                <c:pt idx="47">
                  <c:v>1.099339</c:v>
                </c:pt>
                <c:pt idx="48">
                  <c:v>1.091635</c:v>
                </c:pt>
                <c:pt idx="49">
                  <c:v>0.921005</c:v>
                </c:pt>
                <c:pt idx="50">
                  <c:v>0.906577</c:v>
                </c:pt>
                <c:pt idx="51">
                  <c:v>1.044041</c:v>
                </c:pt>
                <c:pt idx="52">
                  <c:v>1.187625</c:v>
                </c:pt>
                <c:pt idx="53">
                  <c:v>1.219189</c:v>
                </c:pt>
                <c:pt idx="54">
                  <c:v>1.322616</c:v>
                </c:pt>
                <c:pt idx="55">
                  <c:v>1.263347</c:v>
                </c:pt>
                <c:pt idx="56">
                  <c:v>1.173499</c:v>
                </c:pt>
                <c:pt idx="57">
                  <c:v>1.377662</c:v>
                </c:pt>
                <c:pt idx="58">
                  <c:v>1.45672</c:v>
                </c:pt>
                <c:pt idx="59">
                  <c:v>1.279108</c:v>
                </c:pt>
                <c:pt idx="60">
                  <c:v>1.339612</c:v>
                </c:pt>
                <c:pt idx="61">
                  <c:v>1.244018</c:v>
                </c:pt>
                <c:pt idx="62">
                  <c:v>1.111569</c:v>
                </c:pt>
                <c:pt idx="63">
                  <c:v>1.023383</c:v>
                </c:pt>
                <c:pt idx="64">
                  <c:v>0.846245</c:v>
                </c:pt>
                <c:pt idx="65">
                  <c:v>1.268788</c:v>
                </c:pt>
                <c:pt idx="66">
                  <c:v>1.050497</c:v>
                </c:pt>
                <c:pt idx="67">
                  <c:v>1.08833</c:v>
                </c:pt>
                <c:pt idx="68">
                  <c:v>1.147233</c:v>
                </c:pt>
                <c:pt idx="69">
                  <c:v>1.073241</c:v>
                </c:pt>
                <c:pt idx="70">
                  <c:v>1.319914</c:v>
                </c:pt>
                <c:pt idx="71">
                  <c:v>1.395531</c:v>
                </c:pt>
                <c:pt idx="72">
                  <c:v>1.542875</c:v>
                </c:pt>
                <c:pt idx="73">
                  <c:v>1.476071</c:v>
                </c:pt>
                <c:pt idx="74">
                  <c:v>1.751325</c:v>
                </c:pt>
                <c:pt idx="75">
                  <c:v>1.516619</c:v>
                </c:pt>
                <c:pt idx="76">
                  <c:v>1.500388</c:v>
                </c:pt>
                <c:pt idx="77">
                  <c:v>1.251215</c:v>
                </c:pt>
                <c:pt idx="78">
                  <c:v>1.028066</c:v>
                </c:pt>
                <c:pt idx="79">
                  <c:v>0.844418</c:v>
                </c:pt>
                <c:pt idx="80">
                  <c:v>0.711245</c:v>
                </c:pt>
                <c:pt idx="81">
                  <c:v>0.654818</c:v>
                </c:pt>
                <c:pt idx="82">
                  <c:v>0.527305</c:v>
                </c:pt>
                <c:pt idx="83">
                  <c:v>0.481728</c:v>
                </c:pt>
                <c:pt idx="84">
                  <c:v>0.405203</c:v>
                </c:pt>
                <c:pt idx="85">
                  <c:v>0.553069</c:v>
                </c:pt>
                <c:pt idx="86">
                  <c:v>0.221146</c:v>
                </c:pt>
                <c:pt idx="87">
                  <c:v>0.218953</c:v>
                </c:pt>
                <c:pt idx="88">
                  <c:v>0.207031</c:v>
                </c:pt>
                <c:pt idx="89">
                  <c:v>0.23336</c:v>
                </c:pt>
                <c:pt idx="90">
                  <c:v>0.223053</c:v>
                </c:pt>
                <c:pt idx="91">
                  <c:v>0.457779</c:v>
                </c:pt>
                <c:pt idx="92">
                  <c:v>0.252002</c:v>
                </c:pt>
                <c:pt idx="93">
                  <c:v>0.36469</c:v>
                </c:pt>
                <c:pt idx="94">
                  <c:v>0.331441</c:v>
                </c:pt>
                <c:pt idx="95">
                  <c:v>0.25516</c:v>
                </c:pt>
                <c:pt idx="96">
                  <c:v>0.130902</c:v>
                </c:pt>
                <c:pt idx="97">
                  <c:v>0.289109</c:v>
                </c:pt>
                <c:pt idx="98">
                  <c:v>0.472233</c:v>
                </c:pt>
                <c:pt idx="99">
                  <c:v>0.368144</c:v>
                </c:pt>
                <c:pt idx="100">
                  <c:v>0.69345</c:v>
                </c:pt>
              </c:numCache>
            </c:numRef>
          </c:val>
        </c:ser>
        <c:ser>
          <c:idx val="19"/>
          <c:order val="19"/>
          <c:tx>
            <c:strRef>
              <c:f>Sheet1!$U$3:$U$4</c:f>
              <c:strCache>
                <c:ptCount val="1"/>
                <c:pt idx="0">
                  <c:v>-77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Sheet1!$U$5:$U$108</c:f>
              <c:numCache>
                <c:formatCode>General</c:formatCode>
                <c:ptCount val="103"/>
                <c:pt idx="0">
                  <c:v>0.154973</c:v>
                </c:pt>
                <c:pt idx="1">
                  <c:v>0.228885</c:v>
                </c:pt>
                <c:pt idx="2">
                  <c:v>0.680321</c:v>
                </c:pt>
                <c:pt idx="3">
                  <c:v>0.188053</c:v>
                </c:pt>
                <c:pt idx="4">
                  <c:v>0.238047</c:v>
                </c:pt>
                <c:pt idx="5">
                  <c:v>0.183761</c:v>
                </c:pt>
                <c:pt idx="6">
                  <c:v>0.407531</c:v>
                </c:pt>
                <c:pt idx="7">
                  <c:v>0.487595</c:v>
                </c:pt>
                <c:pt idx="8">
                  <c:v>0.394262</c:v>
                </c:pt>
                <c:pt idx="9">
                  <c:v>0.161265</c:v>
                </c:pt>
                <c:pt idx="10">
                  <c:v>0.213847</c:v>
                </c:pt>
                <c:pt idx="11">
                  <c:v>0.180199</c:v>
                </c:pt>
                <c:pt idx="12">
                  <c:v>0.482266</c:v>
                </c:pt>
                <c:pt idx="13">
                  <c:v>0.290847</c:v>
                </c:pt>
                <c:pt idx="14">
                  <c:v>0.154469</c:v>
                </c:pt>
                <c:pt idx="15">
                  <c:v>0.239772</c:v>
                </c:pt>
                <c:pt idx="16">
                  <c:v>0.171897</c:v>
                </c:pt>
                <c:pt idx="17">
                  <c:v>0.256438</c:v>
                </c:pt>
                <c:pt idx="18">
                  <c:v>0.316871</c:v>
                </c:pt>
                <c:pt idx="19">
                  <c:v>0.369666</c:v>
                </c:pt>
                <c:pt idx="20">
                  <c:v>0.281612</c:v>
                </c:pt>
                <c:pt idx="21">
                  <c:v>0.2366</c:v>
                </c:pt>
                <c:pt idx="22">
                  <c:v>0.3226</c:v>
                </c:pt>
                <c:pt idx="23">
                  <c:v>0.28695</c:v>
                </c:pt>
                <c:pt idx="24">
                  <c:v>0.363947</c:v>
                </c:pt>
                <c:pt idx="25">
                  <c:v>0.383235</c:v>
                </c:pt>
                <c:pt idx="26">
                  <c:v>0.463522</c:v>
                </c:pt>
                <c:pt idx="27">
                  <c:v>0.512614</c:v>
                </c:pt>
                <c:pt idx="28">
                  <c:v>0.640168</c:v>
                </c:pt>
                <c:pt idx="29">
                  <c:v>0.621741</c:v>
                </c:pt>
                <c:pt idx="30">
                  <c:v>0.762918</c:v>
                </c:pt>
                <c:pt idx="31">
                  <c:v>0.863059</c:v>
                </c:pt>
                <c:pt idx="32">
                  <c:v>0.928681</c:v>
                </c:pt>
                <c:pt idx="33">
                  <c:v>0.940909</c:v>
                </c:pt>
                <c:pt idx="34">
                  <c:v>1.06973</c:v>
                </c:pt>
                <c:pt idx="35">
                  <c:v>1.280484</c:v>
                </c:pt>
                <c:pt idx="36">
                  <c:v>1.258408</c:v>
                </c:pt>
                <c:pt idx="37">
                  <c:v>1.348667</c:v>
                </c:pt>
                <c:pt idx="38">
                  <c:v>1.49982</c:v>
                </c:pt>
                <c:pt idx="39">
                  <c:v>1.562366</c:v>
                </c:pt>
                <c:pt idx="40">
                  <c:v>1.704833</c:v>
                </c:pt>
                <c:pt idx="41">
                  <c:v>1.736075</c:v>
                </c:pt>
                <c:pt idx="42">
                  <c:v>1.727441</c:v>
                </c:pt>
                <c:pt idx="43">
                  <c:v>1.523674</c:v>
                </c:pt>
                <c:pt idx="44">
                  <c:v>1.539482</c:v>
                </c:pt>
                <c:pt idx="45">
                  <c:v>1.313935</c:v>
                </c:pt>
                <c:pt idx="46">
                  <c:v>1.197906</c:v>
                </c:pt>
                <c:pt idx="47">
                  <c:v>1.146617</c:v>
                </c:pt>
                <c:pt idx="48">
                  <c:v>1.123753</c:v>
                </c:pt>
                <c:pt idx="49">
                  <c:v>0.989933</c:v>
                </c:pt>
                <c:pt idx="50">
                  <c:v>1.211464</c:v>
                </c:pt>
                <c:pt idx="51">
                  <c:v>1.321936</c:v>
                </c:pt>
                <c:pt idx="52">
                  <c:v>1.490704</c:v>
                </c:pt>
                <c:pt idx="53">
                  <c:v>1.48153</c:v>
                </c:pt>
                <c:pt idx="54">
                  <c:v>1.74946</c:v>
                </c:pt>
                <c:pt idx="55">
                  <c:v>1.844766</c:v>
                </c:pt>
                <c:pt idx="56">
                  <c:v>2.033451</c:v>
                </c:pt>
                <c:pt idx="57">
                  <c:v>1.787356</c:v>
                </c:pt>
                <c:pt idx="58">
                  <c:v>1.562617</c:v>
                </c:pt>
                <c:pt idx="59">
                  <c:v>1.499191</c:v>
                </c:pt>
                <c:pt idx="60">
                  <c:v>1.436555</c:v>
                </c:pt>
                <c:pt idx="61">
                  <c:v>1.359741</c:v>
                </c:pt>
                <c:pt idx="62">
                  <c:v>1.18444</c:v>
                </c:pt>
                <c:pt idx="63">
                  <c:v>1.104777</c:v>
                </c:pt>
                <c:pt idx="64">
                  <c:v>0.956617</c:v>
                </c:pt>
                <c:pt idx="65">
                  <c:v>1.095435</c:v>
                </c:pt>
                <c:pt idx="66">
                  <c:v>1.261307</c:v>
                </c:pt>
                <c:pt idx="67">
                  <c:v>1.593514</c:v>
                </c:pt>
                <c:pt idx="68">
                  <c:v>1.465101</c:v>
                </c:pt>
                <c:pt idx="69">
                  <c:v>1.472356</c:v>
                </c:pt>
                <c:pt idx="70">
                  <c:v>1.89277</c:v>
                </c:pt>
                <c:pt idx="71">
                  <c:v>1.884427</c:v>
                </c:pt>
                <c:pt idx="72">
                  <c:v>2.004487</c:v>
                </c:pt>
                <c:pt idx="73">
                  <c:v>1.901778</c:v>
                </c:pt>
                <c:pt idx="74">
                  <c:v>2.266646</c:v>
                </c:pt>
                <c:pt idx="75">
                  <c:v>1.953863</c:v>
                </c:pt>
                <c:pt idx="76">
                  <c:v>1.764082</c:v>
                </c:pt>
                <c:pt idx="77">
                  <c:v>1.628959</c:v>
                </c:pt>
                <c:pt idx="78">
                  <c:v>1.212079</c:v>
                </c:pt>
                <c:pt idx="79">
                  <c:v>0.895376</c:v>
                </c:pt>
                <c:pt idx="80">
                  <c:v>0.844711</c:v>
                </c:pt>
                <c:pt idx="81">
                  <c:v>0.68633</c:v>
                </c:pt>
                <c:pt idx="82">
                  <c:v>0.545618</c:v>
                </c:pt>
                <c:pt idx="83">
                  <c:v>0.555668</c:v>
                </c:pt>
                <c:pt idx="84">
                  <c:v>0.392572</c:v>
                </c:pt>
                <c:pt idx="85">
                  <c:v>0.367353</c:v>
                </c:pt>
                <c:pt idx="86">
                  <c:v>0.266739</c:v>
                </c:pt>
                <c:pt idx="87">
                  <c:v>0.287391</c:v>
                </c:pt>
                <c:pt idx="88">
                  <c:v>0.250077</c:v>
                </c:pt>
                <c:pt idx="89">
                  <c:v>0.320563</c:v>
                </c:pt>
                <c:pt idx="90">
                  <c:v>0.236614</c:v>
                </c:pt>
                <c:pt idx="91">
                  <c:v>0.187425</c:v>
                </c:pt>
                <c:pt idx="92">
                  <c:v>0.162824</c:v>
                </c:pt>
                <c:pt idx="93">
                  <c:v>0.188983</c:v>
                </c:pt>
                <c:pt idx="94">
                  <c:v>0.178826</c:v>
                </c:pt>
                <c:pt idx="95">
                  <c:v>0.148426</c:v>
                </c:pt>
                <c:pt idx="96">
                  <c:v>0.161694</c:v>
                </c:pt>
                <c:pt idx="97">
                  <c:v>0.146943</c:v>
                </c:pt>
                <c:pt idx="98">
                  <c:v>0.199842</c:v>
                </c:pt>
                <c:pt idx="99">
                  <c:v>0.165863</c:v>
                </c:pt>
                <c:pt idx="100">
                  <c:v>0.150979</c:v>
                </c:pt>
              </c:numCache>
            </c:numRef>
          </c:val>
        </c:ser>
        <c:ser>
          <c:idx val="20"/>
          <c:order val="20"/>
          <c:tx>
            <c:strRef>
              <c:f>Sheet1!$V$3:$V$4</c:f>
              <c:strCache>
                <c:ptCount val="1"/>
                <c:pt idx="0">
                  <c:v>-76.99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Sheet1!$V$5:$V$108</c:f>
              <c:numCache>
                <c:formatCode>General</c:formatCode>
                <c:ptCount val="103"/>
                <c:pt idx="0">
                  <c:v>0.367915</c:v>
                </c:pt>
                <c:pt idx="1">
                  <c:v>0.325348</c:v>
                </c:pt>
                <c:pt idx="2">
                  <c:v>0.151104</c:v>
                </c:pt>
                <c:pt idx="3">
                  <c:v>0.162179</c:v>
                </c:pt>
                <c:pt idx="4">
                  <c:v>0.29801</c:v>
                </c:pt>
                <c:pt idx="5">
                  <c:v>0.384903</c:v>
                </c:pt>
                <c:pt idx="6">
                  <c:v>0.212586</c:v>
                </c:pt>
                <c:pt idx="7">
                  <c:v>0.163341</c:v>
                </c:pt>
                <c:pt idx="8">
                  <c:v>0.338685</c:v>
                </c:pt>
                <c:pt idx="9">
                  <c:v>0.182538</c:v>
                </c:pt>
                <c:pt idx="10">
                  <c:v>0.375734</c:v>
                </c:pt>
                <c:pt idx="11">
                  <c:v>0.255792</c:v>
                </c:pt>
                <c:pt idx="12">
                  <c:v>0.208107</c:v>
                </c:pt>
                <c:pt idx="13">
                  <c:v>0.355182</c:v>
                </c:pt>
                <c:pt idx="14">
                  <c:v>0.321766</c:v>
                </c:pt>
                <c:pt idx="15">
                  <c:v>0.340621</c:v>
                </c:pt>
                <c:pt idx="16">
                  <c:v>0.254013</c:v>
                </c:pt>
                <c:pt idx="17">
                  <c:v>0.162443</c:v>
                </c:pt>
                <c:pt idx="18">
                  <c:v>0.169642</c:v>
                </c:pt>
                <c:pt idx="19">
                  <c:v>0.292957</c:v>
                </c:pt>
                <c:pt idx="20">
                  <c:v>0.245431</c:v>
                </c:pt>
                <c:pt idx="21">
                  <c:v>0.18976</c:v>
                </c:pt>
                <c:pt idx="22">
                  <c:v>0.247569</c:v>
                </c:pt>
                <c:pt idx="23">
                  <c:v>0.17634</c:v>
                </c:pt>
                <c:pt idx="24">
                  <c:v>0.348733</c:v>
                </c:pt>
                <c:pt idx="25">
                  <c:v>0.418958</c:v>
                </c:pt>
                <c:pt idx="26">
                  <c:v>0.449967</c:v>
                </c:pt>
                <c:pt idx="27">
                  <c:v>0.629442</c:v>
                </c:pt>
                <c:pt idx="28">
                  <c:v>0.766455</c:v>
                </c:pt>
                <c:pt idx="29">
                  <c:v>0.654877</c:v>
                </c:pt>
                <c:pt idx="30">
                  <c:v>0.696718</c:v>
                </c:pt>
                <c:pt idx="31">
                  <c:v>0.742406</c:v>
                </c:pt>
                <c:pt idx="32">
                  <c:v>0.828639</c:v>
                </c:pt>
                <c:pt idx="33">
                  <c:v>1.033888</c:v>
                </c:pt>
                <c:pt idx="34">
                  <c:v>1.225413</c:v>
                </c:pt>
                <c:pt idx="35">
                  <c:v>1.261511</c:v>
                </c:pt>
                <c:pt idx="36">
                  <c:v>1.430607</c:v>
                </c:pt>
                <c:pt idx="37">
                  <c:v>1.569675</c:v>
                </c:pt>
                <c:pt idx="38">
                  <c:v>1.767864</c:v>
                </c:pt>
                <c:pt idx="39">
                  <c:v>1.982195</c:v>
                </c:pt>
                <c:pt idx="40">
                  <c:v>2.565205</c:v>
                </c:pt>
                <c:pt idx="41">
                  <c:v>2.468533</c:v>
                </c:pt>
                <c:pt idx="42">
                  <c:v>2.368132</c:v>
                </c:pt>
                <c:pt idx="43">
                  <c:v>2.029958</c:v>
                </c:pt>
                <c:pt idx="44">
                  <c:v>1.84691</c:v>
                </c:pt>
                <c:pt idx="45">
                  <c:v>1.776371</c:v>
                </c:pt>
                <c:pt idx="46">
                  <c:v>1.431049</c:v>
                </c:pt>
                <c:pt idx="47">
                  <c:v>1.37019</c:v>
                </c:pt>
                <c:pt idx="48">
                  <c:v>1.199366</c:v>
                </c:pt>
                <c:pt idx="49">
                  <c:v>1.094782</c:v>
                </c:pt>
                <c:pt idx="50">
                  <c:v>1.481359</c:v>
                </c:pt>
                <c:pt idx="51">
                  <c:v>1.704187</c:v>
                </c:pt>
                <c:pt idx="52">
                  <c:v>1.779243</c:v>
                </c:pt>
                <c:pt idx="53">
                  <c:v>1.939117</c:v>
                </c:pt>
                <c:pt idx="54">
                  <c:v>2.440985</c:v>
                </c:pt>
                <c:pt idx="55">
                  <c:v>2.532907</c:v>
                </c:pt>
                <c:pt idx="56">
                  <c:v>2.804613</c:v>
                </c:pt>
                <c:pt idx="57">
                  <c:v>2.496888</c:v>
                </c:pt>
                <c:pt idx="58">
                  <c:v>2.282084</c:v>
                </c:pt>
                <c:pt idx="59">
                  <c:v>1.861158</c:v>
                </c:pt>
                <c:pt idx="60">
                  <c:v>1.665826</c:v>
                </c:pt>
                <c:pt idx="61">
                  <c:v>1.473765</c:v>
                </c:pt>
                <c:pt idx="62">
                  <c:v>1.205489</c:v>
                </c:pt>
                <c:pt idx="63">
                  <c:v>1.036383</c:v>
                </c:pt>
                <c:pt idx="64">
                  <c:v>1.011207</c:v>
                </c:pt>
                <c:pt idx="65">
                  <c:v>1.213752</c:v>
                </c:pt>
                <c:pt idx="66">
                  <c:v>1.421304</c:v>
                </c:pt>
                <c:pt idx="67">
                  <c:v>1.691713</c:v>
                </c:pt>
                <c:pt idx="68">
                  <c:v>2.090161</c:v>
                </c:pt>
                <c:pt idx="69">
                  <c:v>2.192795</c:v>
                </c:pt>
                <c:pt idx="70">
                  <c:v>2.563907</c:v>
                </c:pt>
                <c:pt idx="71">
                  <c:v>2.461966</c:v>
                </c:pt>
                <c:pt idx="72">
                  <c:v>2.460065</c:v>
                </c:pt>
                <c:pt idx="73">
                  <c:v>2.478915</c:v>
                </c:pt>
                <c:pt idx="74">
                  <c:v>2.281956</c:v>
                </c:pt>
                <c:pt idx="75">
                  <c:v>2.275417</c:v>
                </c:pt>
                <c:pt idx="76">
                  <c:v>2.246497</c:v>
                </c:pt>
                <c:pt idx="77">
                  <c:v>1.705536</c:v>
                </c:pt>
                <c:pt idx="78">
                  <c:v>1.486445</c:v>
                </c:pt>
                <c:pt idx="79">
                  <c:v>1.160249</c:v>
                </c:pt>
                <c:pt idx="80">
                  <c:v>0.975723</c:v>
                </c:pt>
                <c:pt idx="81">
                  <c:v>0.783303</c:v>
                </c:pt>
                <c:pt idx="82">
                  <c:v>0.698289</c:v>
                </c:pt>
                <c:pt idx="83">
                  <c:v>0.619975</c:v>
                </c:pt>
                <c:pt idx="84">
                  <c:v>0.417854</c:v>
                </c:pt>
                <c:pt idx="85">
                  <c:v>0.407323</c:v>
                </c:pt>
                <c:pt idx="86">
                  <c:v>0.354374</c:v>
                </c:pt>
                <c:pt idx="87">
                  <c:v>0.441793</c:v>
                </c:pt>
                <c:pt idx="88">
                  <c:v>0.69257</c:v>
                </c:pt>
                <c:pt idx="89">
                  <c:v>0.573799</c:v>
                </c:pt>
                <c:pt idx="90">
                  <c:v>0.287435</c:v>
                </c:pt>
                <c:pt idx="91">
                  <c:v>0.390595</c:v>
                </c:pt>
                <c:pt idx="92">
                  <c:v>0.445779</c:v>
                </c:pt>
                <c:pt idx="93">
                  <c:v>0.321936</c:v>
                </c:pt>
                <c:pt idx="94">
                  <c:v>0.173286</c:v>
                </c:pt>
                <c:pt idx="95">
                  <c:v>0.301359</c:v>
                </c:pt>
                <c:pt idx="96">
                  <c:v>0.155606</c:v>
                </c:pt>
                <c:pt idx="97">
                  <c:v>0.154235</c:v>
                </c:pt>
                <c:pt idx="98">
                  <c:v>0.160282</c:v>
                </c:pt>
                <c:pt idx="99">
                  <c:v>0.11887</c:v>
                </c:pt>
                <c:pt idx="100">
                  <c:v>0.324469</c:v>
                </c:pt>
              </c:numCache>
            </c:numRef>
          </c:val>
        </c:ser>
        <c:ser>
          <c:idx val="21"/>
          <c:order val="21"/>
          <c:tx>
            <c:strRef>
              <c:f>Sheet1!$W$3:$W$4</c:f>
              <c:strCache>
                <c:ptCount val="1"/>
                <c:pt idx="0">
                  <c:v>-76.98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Sheet1!$W$5:$W$108</c:f>
              <c:numCache>
                <c:formatCode>General</c:formatCode>
                <c:ptCount val="103"/>
                <c:pt idx="0">
                  <c:v>0.176628</c:v>
                </c:pt>
                <c:pt idx="1">
                  <c:v>0.205752</c:v>
                </c:pt>
                <c:pt idx="2">
                  <c:v>0.307877</c:v>
                </c:pt>
                <c:pt idx="3">
                  <c:v>0.255007</c:v>
                </c:pt>
                <c:pt idx="4">
                  <c:v>0.346489</c:v>
                </c:pt>
                <c:pt idx="5">
                  <c:v>0.204815</c:v>
                </c:pt>
                <c:pt idx="6">
                  <c:v>0.199933</c:v>
                </c:pt>
                <c:pt idx="7">
                  <c:v>0.219389</c:v>
                </c:pt>
                <c:pt idx="8">
                  <c:v>0.166224</c:v>
                </c:pt>
                <c:pt idx="9">
                  <c:v>0.237495</c:v>
                </c:pt>
                <c:pt idx="10">
                  <c:v>0.360966</c:v>
                </c:pt>
                <c:pt idx="11">
                  <c:v>0.199733</c:v>
                </c:pt>
                <c:pt idx="12">
                  <c:v>0.386292</c:v>
                </c:pt>
                <c:pt idx="13">
                  <c:v>0.408999</c:v>
                </c:pt>
                <c:pt idx="14">
                  <c:v>0.284398</c:v>
                </c:pt>
                <c:pt idx="15">
                  <c:v>0.434093</c:v>
                </c:pt>
                <c:pt idx="16">
                  <c:v>0.263007</c:v>
                </c:pt>
                <c:pt idx="17">
                  <c:v>0.270197</c:v>
                </c:pt>
                <c:pt idx="18">
                  <c:v>0.195182</c:v>
                </c:pt>
                <c:pt idx="19">
                  <c:v>0.192327</c:v>
                </c:pt>
                <c:pt idx="20">
                  <c:v>0.279963</c:v>
                </c:pt>
                <c:pt idx="21">
                  <c:v>0.418184</c:v>
                </c:pt>
                <c:pt idx="22">
                  <c:v>0.370744</c:v>
                </c:pt>
                <c:pt idx="23">
                  <c:v>0.397135</c:v>
                </c:pt>
                <c:pt idx="24">
                  <c:v>0.461844</c:v>
                </c:pt>
                <c:pt idx="25">
                  <c:v>0.541209</c:v>
                </c:pt>
                <c:pt idx="26">
                  <c:v>0.449921</c:v>
                </c:pt>
                <c:pt idx="27">
                  <c:v>0.572997</c:v>
                </c:pt>
                <c:pt idx="28">
                  <c:v>0.528491</c:v>
                </c:pt>
                <c:pt idx="29">
                  <c:v>0.928795</c:v>
                </c:pt>
                <c:pt idx="30">
                  <c:v>0.78208</c:v>
                </c:pt>
                <c:pt idx="31">
                  <c:v>0.751123</c:v>
                </c:pt>
                <c:pt idx="32">
                  <c:v>1.00879</c:v>
                </c:pt>
                <c:pt idx="33">
                  <c:v>1.218226</c:v>
                </c:pt>
                <c:pt idx="34">
                  <c:v>1.326024</c:v>
                </c:pt>
                <c:pt idx="35">
                  <c:v>1.625621</c:v>
                </c:pt>
                <c:pt idx="36">
                  <c:v>1.734645</c:v>
                </c:pt>
                <c:pt idx="37">
                  <c:v>2.086665</c:v>
                </c:pt>
                <c:pt idx="38">
                  <c:v>2.478134</c:v>
                </c:pt>
                <c:pt idx="39">
                  <c:v>2.690324</c:v>
                </c:pt>
                <c:pt idx="40">
                  <c:v>3.11305</c:v>
                </c:pt>
                <c:pt idx="41">
                  <c:v>3.014773</c:v>
                </c:pt>
                <c:pt idx="42">
                  <c:v>3.078043</c:v>
                </c:pt>
                <c:pt idx="43">
                  <c:v>2.875572</c:v>
                </c:pt>
                <c:pt idx="44">
                  <c:v>2.515442</c:v>
                </c:pt>
                <c:pt idx="45">
                  <c:v>1.930433</c:v>
                </c:pt>
                <c:pt idx="46">
                  <c:v>1.671489</c:v>
                </c:pt>
                <c:pt idx="47">
                  <c:v>1.494422</c:v>
                </c:pt>
                <c:pt idx="48">
                  <c:v>1.113303</c:v>
                </c:pt>
                <c:pt idx="49">
                  <c:v>1.26264</c:v>
                </c:pt>
                <c:pt idx="50">
                  <c:v>1.893152</c:v>
                </c:pt>
                <c:pt idx="51">
                  <c:v>1.949198</c:v>
                </c:pt>
                <c:pt idx="52">
                  <c:v>2.507501</c:v>
                </c:pt>
                <c:pt idx="53">
                  <c:v>2.66639</c:v>
                </c:pt>
                <c:pt idx="54">
                  <c:v>3.191036</c:v>
                </c:pt>
                <c:pt idx="55">
                  <c:v>3.307772</c:v>
                </c:pt>
                <c:pt idx="56">
                  <c:v>3.478901</c:v>
                </c:pt>
                <c:pt idx="57">
                  <c:v>3.195419</c:v>
                </c:pt>
                <c:pt idx="58">
                  <c:v>3.048865</c:v>
                </c:pt>
                <c:pt idx="59">
                  <c:v>2.433364</c:v>
                </c:pt>
                <c:pt idx="60">
                  <c:v>2.170948</c:v>
                </c:pt>
                <c:pt idx="61">
                  <c:v>1.631694</c:v>
                </c:pt>
                <c:pt idx="62">
                  <c:v>1.422169</c:v>
                </c:pt>
                <c:pt idx="63">
                  <c:v>1.356048</c:v>
                </c:pt>
                <c:pt idx="64">
                  <c:v>1.314166</c:v>
                </c:pt>
                <c:pt idx="65">
                  <c:v>1.750618</c:v>
                </c:pt>
                <c:pt idx="66">
                  <c:v>1.977609</c:v>
                </c:pt>
                <c:pt idx="67">
                  <c:v>2.077396</c:v>
                </c:pt>
                <c:pt idx="68">
                  <c:v>2.84359</c:v>
                </c:pt>
                <c:pt idx="69">
                  <c:v>3.278491</c:v>
                </c:pt>
                <c:pt idx="70">
                  <c:v>3.11166</c:v>
                </c:pt>
                <c:pt idx="71">
                  <c:v>2.95093</c:v>
                </c:pt>
                <c:pt idx="72">
                  <c:v>3.070748</c:v>
                </c:pt>
                <c:pt idx="73">
                  <c:v>2.900889</c:v>
                </c:pt>
                <c:pt idx="74">
                  <c:v>2.656695</c:v>
                </c:pt>
                <c:pt idx="75">
                  <c:v>2.364092</c:v>
                </c:pt>
                <c:pt idx="76">
                  <c:v>2.30117</c:v>
                </c:pt>
                <c:pt idx="77">
                  <c:v>2.04571</c:v>
                </c:pt>
                <c:pt idx="78">
                  <c:v>1.689991</c:v>
                </c:pt>
                <c:pt idx="79">
                  <c:v>1.40719</c:v>
                </c:pt>
                <c:pt idx="80">
                  <c:v>1.109129</c:v>
                </c:pt>
                <c:pt idx="81">
                  <c:v>0.878066</c:v>
                </c:pt>
                <c:pt idx="82">
                  <c:v>0.783239</c:v>
                </c:pt>
                <c:pt idx="83">
                  <c:v>0.755143</c:v>
                </c:pt>
                <c:pt idx="84">
                  <c:v>0.502848</c:v>
                </c:pt>
                <c:pt idx="85">
                  <c:v>0.500921</c:v>
                </c:pt>
                <c:pt idx="86">
                  <c:v>0.308951</c:v>
                </c:pt>
                <c:pt idx="87">
                  <c:v>0.266636</c:v>
                </c:pt>
                <c:pt idx="88">
                  <c:v>0.400937</c:v>
                </c:pt>
                <c:pt idx="89">
                  <c:v>0.251052</c:v>
                </c:pt>
                <c:pt idx="90">
                  <c:v>0.200905</c:v>
                </c:pt>
                <c:pt idx="91">
                  <c:v>0.596222</c:v>
                </c:pt>
                <c:pt idx="92">
                  <c:v>0.187131</c:v>
                </c:pt>
                <c:pt idx="93">
                  <c:v>0.143442</c:v>
                </c:pt>
                <c:pt idx="94">
                  <c:v>0.215241</c:v>
                </c:pt>
                <c:pt idx="95">
                  <c:v>0.450523</c:v>
                </c:pt>
                <c:pt idx="96">
                  <c:v>0.392429</c:v>
                </c:pt>
                <c:pt idx="97">
                  <c:v>0.184732</c:v>
                </c:pt>
                <c:pt idx="98">
                  <c:v>0.290305</c:v>
                </c:pt>
                <c:pt idx="99">
                  <c:v>0.168197</c:v>
                </c:pt>
                <c:pt idx="100">
                  <c:v>0.20599</c:v>
                </c:pt>
              </c:numCache>
            </c:numRef>
          </c:val>
        </c:ser>
        <c:ser>
          <c:idx val="22"/>
          <c:order val="22"/>
          <c:tx>
            <c:strRef>
              <c:f>Sheet1!$X$3:$X$4</c:f>
              <c:strCache>
                <c:ptCount val="1"/>
                <c:pt idx="0">
                  <c:v>-76.97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Sheet1!$X$5:$X$108</c:f>
              <c:numCache>
                <c:formatCode>General</c:formatCode>
                <c:ptCount val="103"/>
                <c:pt idx="0">
                  <c:v>0.228783</c:v>
                </c:pt>
                <c:pt idx="1">
                  <c:v>0.176023</c:v>
                </c:pt>
                <c:pt idx="2">
                  <c:v>0.137222</c:v>
                </c:pt>
                <c:pt idx="3">
                  <c:v>0.42152</c:v>
                </c:pt>
                <c:pt idx="4">
                  <c:v>0.224262</c:v>
                </c:pt>
                <c:pt idx="5">
                  <c:v>0.44777</c:v>
                </c:pt>
                <c:pt idx="6">
                  <c:v>0.243416</c:v>
                </c:pt>
                <c:pt idx="7">
                  <c:v>0.34689</c:v>
                </c:pt>
                <c:pt idx="8">
                  <c:v>0.306063</c:v>
                </c:pt>
                <c:pt idx="9">
                  <c:v>0.280416</c:v>
                </c:pt>
                <c:pt idx="10">
                  <c:v>0.255155</c:v>
                </c:pt>
                <c:pt idx="11">
                  <c:v>0.158086</c:v>
                </c:pt>
                <c:pt idx="12">
                  <c:v>0.262219</c:v>
                </c:pt>
                <c:pt idx="13">
                  <c:v>0.198776</c:v>
                </c:pt>
                <c:pt idx="14">
                  <c:v>0.207627</c:v>
                </c:pt>
                <c:pt idx="15">
                  <c:v>0.214254</c:v>
                </c:pt>
                <c:pt idx="16">
                  <c:v>0.252305</c:v>
                </c:pt>
                <c:pt idx="17">
                  <c:v>0.27697</c:v>
                </c:pt>
                <c:pt idx="18">
                  <c:v>0.34528</c:v>
                </c:pt>
                <c:pt idx="19">
                  <c:v>0.435882</c:v>
                </c:pt>
                <c:pt idx="20">
                  <c:v>0.355218</c:v>
                </c:pt>
                <c:pt idx="21">
                  <c:v>0.421467</c:v>
                </c:pt>
                <c:pt idx="22">
                  <c:v>0.382485</c:v>
                </c:pt>
                <c:pt idx="23">
                  <c:v>0.352335</c:v>
                </c:pt>
                <c:pt idx="24">
                  <c:v>0.370977</c:v>
                </c:pt>
                <c:pt idx="25">
                  <c:v>0.374151</c:v>
                </c:pt>
                <c:pt idx="26">
                  <c:v>0.459489</c:v>
                </c:pt>
                <c:pt idx="27">
                  <c:v>0.574716</c:v>
                </c:pt>
                <c:pt idx="28">
                  <c:v>0.692125</c:v>
                </c:pt>
                <c:pt idx="29">
                  <c:v>0.700235</c:v>
                </c:pt>
                <c:pt idx="30">
                  <c:v>0.770861</c:v>
                </c:pt>
                <c:pt idx="31">
                  <c:v>0.756508</c:v>
                </c:pt>
                <c:pt idx="32">
                  <c:v>0.981439</c:v>
                </c:pt>
                <c:pt idx="33">
                  <c:v>1.200757</c:v>
                </c:pt>
                <c:pt idx="34">
                  <c:v>1.525156</c:v>
                </c:pt>
                <c:pt idx="35">
                  <c:v>1.79768</c:v>
                </c:pt>
                <c:pt idx="36">
                  <c:v>2.368947</c:v>
                </c:pt>
                <c:pt idx="37">
                  <c:v>2.624482</c:v>
                </c:pt>
                <c:pt idx="38">
                  <c:v>3.166297</c:v>
                </c:pt>
                <c:pt idx="39">
                  <c:v>3.338979</c:v>
                </c:pt>
                <c:pt idx="40">
                  <c:v>3.478533</c:v>
                </c:pt>
                <c:pt idx="41">
                  <c:v>3.494394</c:v>
                </c:pt>
                <c:pt idx="42">
                  <c:v>3.568396</c:v>
                </c:pt>
                <c:pt idx="43">
                  <c:v>3.427036</c:v>
                </c:pt>
                <c:pt idx="44">
                  <c:v>3.119649</c:v>
                </c:pt>
                <c:pt idx="45">
                  <c:v>2.862375</c:v>
                </c:pt>
                <c:pt idx="46">
                  <c:v>2.392948</c:v>
                </c:pt>
                <c:pt idx="47">
                  <c:v>1.858389</c:v>
                </c:pt>
                <c:pt idx="48">
                  <c:v>1.275321</c:v>
                </c:pt>
                <c:pt idx="49">
                  <c:v>1.534407</c:v>
                </c:pt>
                <c:pt idx="50">
                  <c:v>2.069567</c:v>
                </c:pt>
                <c:pt idx="51">
                  <c:v>2.523537</c:v>
                </c:pt>
                <c:pt idx="52">
                  <c:v>3.238248</c:v>
                </c:pt>
                <c:pt idx="53">
                  <c:v>3.254785</c:v>
                </c:pt>
                <c:pt idx="54">
                  <c:v>3.675319</c:v>
                </c:pt>
                <c:pt idx="55">
                  <c:v>3.777892</c:v>
                </c:pt>
                <c:pt idx="56">
                  <c:v>3.831544</c:v>
                </c:pt>
                <c:pt idx="57">
                  <c:v>3.752705</c:v>
                </c:pt>
                <c:pt idx="58">
                  <c:v>3.725318</c:v>
                </c:pt>
                <c:pt idx="59">
                  <c:v>3.128321</c:v>
                </c:pt>
                <c:pt idx="60">
                  <c:v>2.944751</c:v>
                </c:pt>
                <c:pt idx="61">
                  <c:v>2.538111</c:v>
                </c:pt>
                <c:pt idx="62">
                  <c:v>1.736185</c:v>
                </c:pt>
                <c:pt idx="63">
                  <c:v>1.267064</c:v>
                </c:pt>
                <c:pt idx="64">
                  <c:v>1.776117</c:v>
                </c:pt>
                <c:pt idx="65">
                  <c:v>2.047361</c:v>
                </c:pt>
                <c:pt idx="66">
                  <c:v>2.61158</c:v>
                </c:pt>
                <c:pt idx="67">
                  <c:v>2.748957</c:v>
                </c:pt>
                <c:pt idx="68">
                  <c:v>3.269673</c:v>
                </c:pt>
                <c:pt idx="69">
                  <c:v>3.353388</c:v>
                </c:pt>
                <c:pt idx="70">
                  <c:v>3.485608</c:v>
                </c:pt>
                <c:pt idx="71">
                  <c:v>3.523034</c:v>
                </c:pt>
                <c:pt idx="72">
                  <c:v>3.59015</c:v>
                </c:pt>
                <c:pt idx="73">
                  <c:v>3.416153</c:v>
                </c:pt>
                <c:pt idx="74">
                  <c:v>3.318343</c:v>
                </c:pt>
                <c:pt idx="75">
                  <c:v>3.126395</c:v>
                </c:pt>
                <c:pt idx="76">
                  <c:v>2.598687</c:v>
                </c:pt>
                <c:pt idx="77">
                  <c:v>2.285791</c:v>
                </c:pt>
                <c:pt idx="78">
                  <c:v>2.03835</c:v>
                </c:pt>
                <c:pt idx="79">
                  <c:v>1.426432</c:v>
                </c:pt>
                <c:pt idx="80">
                  <c:v>1.25082</c:v>
                </c:pt>
                <c:pt idx="81">
                  <c:v>1.044825</c:v>
                </c:pt>
                <c:pt idx="82">
                  <c:v>0.830655</c:v>
                </c:pt>
                <c:pt idx="83">
                  <c:v>0.926639</c:v>
                </c:pt>
                <c:pt idx="84">
                  <c:v>0.773721</c:v>
                </c:pt>
                <c:pt idx="85">
                  <c:v>0.478829</c:v>
                </c:pt>
                <c:pt idx="86">
                  <c:v>0.686639</c:v>
                </c:pt>
                <c:pt idx="87">
                  <c:v>0.495191</c:v>
                </c:pt>
                <c:pt idx="88">
                  <c:v>0.208841</c:v>
                </c:pt>
                <c:pt idx="89">
                  <c:v>0.234103</c:v>
                </c:pt>
                <c:pt idx="90">
                  <c:v>0.358439</c:v>
                </c:pt>
                <c:pt idx="91">
                  <c:v>0.238615</c:v>
                </c:pt>
                <c:pt idx="92">
                  <c:v>0.243876</c:v>
                </c:pt>
                <c:pt idx="93">
                  <c:v>0.245882</c:v>
                </c:pt>
                <c:pt idx="94">
                  <c:v>0.344438</c:v>
                </c:pt>
                <c:pt idx="95">
                  <c:v>0.330997</c:v>
                </c:pt>
                <c:pt idx="96">
                  <c:v>0.155072</c:v>
                </c:pt>
                <c:pt idx="97">
                  <c:v>0.146517</c:v>
                </c:pt>
                <c:pt idx="98">
                  <c:v>0.394781</c:v>
                </c:pt>
                <c:pt idx="99">
                  <c:v>0.151454</c:v>
                </c:pt>
                <c:pt idx="100">
                  <c:v>0.30052</c:v>
                </c:pt>
              </c:numCache>
            </c:numRef>
          </c:val>
        </c:ser>
        <c:ser>
          <c:idx val="23"/>
          <c:order val="23"/>
          <c:tx>
            <c:strRef>
              <c:f>Sheet1!$Y$3:$Y$4</c:f>
              <c:strCache>
                <c:ptCount val="1"/>
                <c:pt idx="0">
                  <c:v>-76.96</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Sheet1!$Y$5:$Y$108</c:f>
              <c:numCache>
                <c:formatCode>General</c:formatCode>
                <c:ptCount val="103"/>
                <c:pt idx="0">
                  <c:v>0.197372</c:v>
                </c:pt>
                <c:pt idx="1">
                  <c:v>0.243054</c:v>
                </c:pt>
                <c:pt idx="2">
                  <c:v>0.191736</c:v>
                </c:pt>
                <c:pt idx="3">
                  <c:v>0.1779</c:v>
                </c:pt>
                <c:pt idx="4">
                  <c:v>0.288162</c:v>
                </c:pt>
                <c:pt idx="5">
                  <c:v>0.318416</c:v>
                </c:pt>
                <c:pt idx="6">
                  <c:v>0.381836</c:v>
                </c:pt>
                <c:pt idx="7">
                  <c:v>0.221634</c:v>
                </c:pt>
                <c:pt idx="8">
                  <c:v>0.177143</c:v>
                </c:pt>
                <c:pt idx="9">
                  <c:v>0.335124</c:v>
                </c:pt>
                <c:pt idx="10">
                  <c:v>0.207246</c:v>
                </c:pt>
                <c:pt idx="11">
                  <c:v>0.215138</c:v>
                </c:pt>
                <c:pt idx="12">
                  <c:v>0.416996</c:v>
                </c:pt>
                <c:pt idx="13">
                  <c:v>0.216836</c:v>
                </c:pt>
                <c:pt idx="14">
                  <c:v>0.163033</c:v>
                </c:pt>
                <c:pt idx="15">
                  <c:v>0.244521</c:v>
                </c:pt>
                <c:pt idx="16">
                  <c:v>0.213041</c:v>
                </c:pt>
                <c:pt idx="17">
                  <c:v>0.195519</c:v>
                </c:pt>
                <c:pt idx="18">
                  <c:v>0.210649</c:v>
                </c:pt>
                <c:pt idx="19">
                  <c:v>0.294455</c:v>
                </c:pt>
                <c:pt idx="20">
                  <c:v>0.351038</c:v>
                </c:pt>
                <c:pt idx="21">
                  <c:v>0.454936</c:v>
                </c:pt>
                <c:pt idx="22">
                  <c:v>0.535635</c:v>
                </c:pt>
                <c:pt idx="23">
                  <c:v>0.333732</c:v>
                </c:pt>
                <c:pt idx="24">
                  <c:v>0.380083</c:v>
                </c:pt>
                <c:pt idx="25">
                  <c:v>0.461624</c:v>
                </c:pt>
                <c:pt idx="26">
                  <c:v>0.682319</c:v>
                </c:pt>
                <c:pt idx="27">
                  <c:v>0.498897</c:v>
                </c:pt>
                <c:pt idx="28">
                  <c:v>0.556386</c:v>
                </c:pt>
                <c:pt idx="29">
                  <c:v>0.803033</c:v>
                </c:pt>
                <c:pt idx="30">
                  <c:v>0.829033</c:v>
                </c:pt>
                <c:pt idx="31">
                  <c:v>0.996066</c:v>
                </c:pt>
                <c:pt idx="32">
                  <c:v>1.217457</c:v>
                </c:pt>
                <c:pt idx="33">
                  <c:v>1.504491</c:v>
                </c:pt>
                <c:pt idx="34">
                  <c:v>1.923651</c:v>
                </c:pt>
                <c:pt idx="35">
                  <c:v>2.428733</c:v>
                </c:pt>
                <c:pt idx="36">
                  <c:v>2.980488</c:v>
                </c:pt>
                <c:pt idx="37">
                  <c:v>3.185637</c:v>
                </c:pt>
                <c:pt idx="38">
                  <c:v>3.589047</c:v>
                </c:pt>
                <c:pt idx="39">
                  <c:v>3.743807</c:v>
                </c:pt>
                <c:pt idx="40">
                  <c:v>3.85361</c:v>
                </c:pt>
                <c:pt idx="41">
                  <c:v>3.887169</c:v>
                </c:pt>
                <c:pt idx="42">
                  <c:v>3.891337</c:v>
                </c:pt>
                <c:pt idx="43">
                  <c:v>3.841784</c:v>
                </c:pt>
                <c:pt idx="44">
                  <c:v>3.955715</c:v>
                </c:pt>
                <c:pt idx="45">
                  <c:v>3.454779</c:v>
                </c:pt>
                <c:pt idx="46">
                  <c:v>3.054407</c:v>
                </c:pt>
                <c:pt idx="47">
                  <c:v>2.376038</c:v>
                </c:pt>
                <c:pt idx="48">
                  <c:v>1.563557</c:v>
                </c:pt>
                <c:pt idx="49">
                  <c:v>1.796674</c:v>
                </c:pt>
                <c:pt idx="50">
                  <c:v>2.686203</c:v>
                </c:pt>
                <c:pt idx="51">
                  <c:v>3.147102</c:v>
                </c:pt>
                <c:pt idx="52">
                  <c:v>3.72019</c:v>
                </c:pt>
                <c:pt idx="53">
                  <c:v>3.855623</c:v>
                </c:pt>
                <c:pt idx="54">
                  <c:v>4.121292</c:v>
                </c:pt>
                <c:pt idx="55">
                  <c:v>4.193269</c:v>
                </c:pt>
                <c:pt idx="56">
                  <c:v>4.327809</c:v>
                </c:pt>
                <c:pt idx="57">
                  <c:v>4.138919</c:v>
                </c:pt>
                <c:pt idx="58">
                  <c:v>4.122453</c:v>
                </c:pt>
                <c:pt idx="59">
                  <c:v>3.98544</c:v>
                </c:pt>
                <c:pt idx="60">
                  <c:v>3.679538</c:v>
                </c:pt>
                <c:pt idx="61">
                  <c:v>3.055394</c:v>
                </c:pt>
                <c:pt idx="62">
                  <c:v>2.402687</c:v>
                </c:pt>
                <c:pt idx="63">
                  <c:v>1.621276</c:v>
                </c:pt>
                <c:pt idx="64">
                  <c:v>2.442856</c:v>
                </c:pt>
                <c:pt idx="65">
                  <c:v>2.605113</c:v>
                </c:pt>
                <c:pt idx="66">
                  <c:v>3.052885</c:v>
                </c:pt>
                <c:pt idx="67">
                  <c:v>3.333872</c:v>
                </c:pt>
                <c:pt idx="68">
                  <c:v>3.668487</c:v>
                </c:pt>
                <c:pt idx="69">
                  <c:v>3.79115</c:v>
                </c:pt>
                <c:pt idx="70">
                  <c:v>3.979982</c:v>
                </c:pt>
                <c:pt idx="71">
                  <c:v>3.937513</c:v>
                </c:pt>
                <c:pt idx="72">
                  <c:v>4.279308</c:v>
                </c:pt>
                <c:pt idx="73">
                  <c:v>3.900495</c:v>
                </c:pt>
                <c:pt idx="74">
                  <c:v>3.927244</c:v>
                </c:pt>
                <c:pt idx="75">
                  <c:v>3.715363</c:v>
                </c:pt>
                <c:pt idx="76">
                  <c:v>3.555178</c:v>
                </c:pt>
                <c:pt idx="77">
                  <c:v>2.799089</c:v>
                </c:pt>
                <c:pt idx="78">
                  <c:v>2.016204</c:v>
                </c:pt>
                <c:pt idx="79">
                  <c:v>1.710403</c:v>
                </c:pt>
                <c:pt idx="80">
                  <c:v>1.272069</c:v>
                </c:pt>
                <c:pt idx="81">
                  <c:v>1.068228</c:v>
                </c:pt>
                <c:pt idx="82">
                  <c:v>0.954927</c:v>
                </c:pt>
                <c:pt idx="83">
                  <c:v>0.741372</c:v>
                </c:pt>
                <c:pt idx="84">
                  <c:v>0.636975</c:v>
                </c:pt>
                <c:pt idx="85">
                  <c:v>0.470292</c:v>
                </c:pt>
                <c:pt idx="86">
                  <c:v>0.339736</c:v>
                </c:pt>
                <c:pt idx="87">
                  <c:v>0.31984</c:v>
                </c:pt>
                <c:pt idx="88">
                  <c:v>0.323963</c:v>
                </c:pt>
                <c:pt idx="89">
                  <c:v>0.194161</c:v>
                </c:pt>
                <c:pt idx="90">
                  <c:v>0.234047</c:v>
                </c:pt>
                <c:pt idx="91">
                  <c:v>0.318715</c:v>
                </c:pt>
                <c:pt idx="92">
                  <c:v>0.155489</c:v>
                </c:pt>
                <c:pt idx="93">
                  <c:v>0.178701</c:v>
                </c:pt>
                <c:pt idx="94">
                  <c:v>0.16855</c:v>
                </c:pt>
                <c:pt idx="95">
                  <c:v>0.14677</c:v>
                </c:pt>
                <c:pt idx="96">
                  <c:v>0.2935</c:v>
                </c:pt>
                <c:pt idx="97">
                  <c:v>0.173767</c:v>
                </c:pt>
                <c:pt idx="98">
                  <c:v>0.220695</c:v>
                </c:pt>
                <c:pt idx="99">
                  <c:v>0.159939</c:v>
                </c:pt>
                <c:pt idx="100">
                  <c:v>0.197508</c:v>
                </c:pt>
              </c:numCache>
            </c:numRef>
          </c:val>
        </c:ser>
        <c:ser>
          <c:idx val="24"/>
          <c:order val="24"/>
          <c:tx>
            <c:strRef>
              <c:f>Sheet1!$Z$3:$Z$4</c:f>
              <c:strCache>
                <c:ptCount val="1"/>
                <c:pt idx="0">
                  <c:v>-76.95</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Sheet1!$Z$5:$Z$108</c:f>
              <c:numCache>
                <c:formatCode>General</c:formatCode>
                <c:ptCount val="103"/>
                <c:pt idx="0">
                  <c:v>0.235084</c:v>
                </c:pt>
                <c:pt idx="1">
                  <c:v>0.612771</c:v>
                </c:pt>
                <c:pt idx="2">
                  <c:v>0.194168</c:v>
                </c:pt>
                <c:pt idx="3">
                  <c:v>0.160574</c:v>
                </c:pt>
                <c:pt idx="4">
                  <c:v>0.20587</c:v>
                </c:pt>
                <c:pt idx="5">
                  <c:v>0.37165</c:v>
                </c:pt>
                <c:pt idx="6">
                  <c:v>0.188008</c:v>
                </c:pt>
                <c:pt idx="7">
                  <c:v>0.513174</c:v>
                </c:pt>
                <c:pt idx="8">
                  <c:v>0.354357</c:v>
                </c:pt>
                <c:pt idx="9">
                  <c:v>0.205671</c:v>
                </c:pt>
                <c:pt idx="10">
                  <c:v>0.353106</c:v>
                </c:pt>
                <c:pt idx="11">
                  <c:v>0.218416</c:v>
                </c:pt>
                <c:pt idx="12">
                  <c:v>0.224179</c:v>
                </c:pt>
                <c:pt idx="13">
                  <c:v>0.315649</c:v>
                </c:pt>
                <c:pt idx="14">
                  <c:v>0.250955</c:v>
                </c:pt>
                <c:pt idx="15">
                  <c:v>0.331439</c:v>
                </c:pt>
                <c:pt idx="16">
                  <c:v>0.381365</c:v>
                </c:pt>
                <c:pt idx="17">
                  <c:v>0.286334</c:v>
                </c:pt>
                <c:pt idx="18">
                  <c:v>0.177803</c:v>
                </c:pt>
                <c:pt idx="19">
                  <c:v>0.414661</c:v>
                </c:pt>
                <c:pt idx="20">
                  <c:v>0.435879</c:v>
                </c:pt>
                <c:pt idx="21">
                  <c:v>0.392731</c:v>
                </c:pt>
                <c:pt idx="22">
                  <c:v>0.332633</c:v>
                </c:pt>
                <c:pt idx="23">
                  <c:v>0.531963</c:v>
                </c:pt>
                <c:pt idx="24">
                  <c:v>0.388245</c:v>
                </c:pt>
                <c:pt idx="25">
                  <c:v>0.395908</c:v>
                </c:pt>
                <c:pt idx="26">
                  <c:v>0.679291</c:v>
                </c:pt>
                <c:pt idx="27">
                  <c:v>0.563329</c:v>
                </c:pt>
                <c:pt idx="28">
                  <c:v>0.759618</c:v>
                </c:pt>
                <c:pt idx="29">
                  <c:v>0.873501</c:v>
                </c:pt>
                <c:pt idx="30">
                  <c:v>0.858128</c:v>
                </c:pt>
                <c:pt idx="31">
                  <c:v>1.164905</c:v>
                </c:pt>
                <c:pt idx="32">
                  <c:v>1.389697</c:v>
                </c:pt>
                <c:pt idx="33">
                  <c:v>1.653133</c:v>
                </c:pt>
                <c:pt idx="34">
                  <c:v>2.313369</c:v>
                </c:pt>
                <c:pt idx="35">
                  <c:v>2.708558</c:v>
                </c:pt>
                <c:pt idx="36">
                  <c:v>3.366204</c:v>
                </c:pt>
                <c:pt idx="37">
                  <c:v>3.523153</c:v>
                </c:pt>
                <c:pt idx="38">
                  <c:v>3.98282</c:v>
                </c:pt>
                <c:pt idx="39">
                  <c:v>4.135787</c:v>
                </c:pt>
                <c:pt idx="40">
                  <c:v>4.589981</c:v>
                </c:pt>
                <c:pt idx="41">
                  <c:v>4.496334</c:v>
                </c:pt>
                <c:pt idx="42">
                  <c:v>4.490794</c:v>
                </c:pt>
                <c:pt idx="43">
                  <c:v>4.275601</c:v>
                </c:pt>
                <c:pt idx="44">
                  <c:v>4.31449</c:v>
                </c:pt>
                <c:pt idx="45">
                  <c:v>3.862939</c:v>
                </c:pt>
                <c:pt idx="46">
                  <c:v>3.353501</c:v>
                </c:pt>
                <c:pt idx="47">
                  <c:v>2.689507</c:v>
                </c:pt>
                <c:pt idx="48">
                  <c:v>1.800389</c:v>
                </c:pt>
                <c:pt idx="49">
                  <c:v>2.32041</c:v>
                </c:pt>
                <c:pt idx="50">
                  <c:v>3.094565</c:v>
                </c:pt>
                <c:pt idx="51">
                  <c:v>3.597189</c:v>
                </c:pt>
                <c:pt idx="52">
                  <c:v>4.239094</c:v>
                </c:pt>
                <c:pt idx="53">
                  <c:v>4.410704</c:v>
                </c:pt>
                <c:pt idx="54">
                  <c:v>4.672491</c:v>
                </c:pt>
                <c:pt idx="55">
                  <c:v>4.881764</c:v>
                </c:pt>
                <c:pt idx="56">
                  <c:v>4.992368</c:v>
                </c:pt>
                <c:pt idx="57">
                  <c:v>4.854312</c:v>
                </c:pt>
                <c:pt idx="58">
                  <c:v>4.790106</c:v>
                </c:pt>
                <c:pt idx="59">
                  <c:v>4.683647</c:v>
                </c:pt>
                <c:pt idx="60">
                  <c:v>4.24218</c:v>
                </c:pt>
                <c:pt idx="61">
                  <c:v>3.647026</c:v>
                </c:pt>
                <c:pt idx="62">
                  <c:v>2.639305</c:v>
                </c:pt>
                <c:pt idx="63">
                  <c:v>1.75148</c:v>
                </c:pt>
                <c:pt idx="64">
                  <c:v>2.417702</c:v>
                </c:pt>
                <c:pt idx="65">
                  <c:v>2.895044</c:v>
                </c:pt>
                <c:pt idx="66">
                  <c:v>3.323313</c:v>
                </c:pt>
                <c:pt idx="67">
                  <c:v>3.696837</c:v>
                </c:pt>
                <c:pt idx="68">
                  <c:v>4.102349</c:v>
                </c:pt>
                <c:pt idx="69">
                  <c:v>4.350292</c:v>
                </c:pt>
                <c:pt idx="70">
                  <c:v>4.876517</c:v>
                </c:pt>
                <c:pt idx="71">
                  <c:v>4.615671</c:v>
                </c:pt>
                <c:pt idx="72">
                  <c:v>4.5624</c:v>
                </c:pt>
                <c:pt idx="73">
                  <c:v>4.362957</c:v>
                </c:pt>
                <c:pt idx="74">
                  <c:v>4.435739</c:v>
                </c:pt>
                <c:pt idx="75">
                  <c:v>4.224322</c:v>
                </c:pt>
                <c:pt idx="76">
                  <c:v>3.738688</c:v>
                </c:pt>
                <c:pt idx="77">
                  <c:v>3.128135</c:v>
                </c:pt>
                <c:pt idx="78">
                  <c:v>2.163778</c:v>
                </c:pt>
                <c:pt idx="79">
                  <c:v>1.821837</c:v>
                </c:pt>
                <c:pt idx="80">
                  <c:v>1.380937</c:v>
                </c:pt>
                <c:pt idx="81">
                  <c:v>1.23115</c:v>
                </c:pt>
                <c:pt idx="82">
                  <c:v>0.938093</c:v>
                </c:pt>
                <c:pt idx="83">
                  <c:v>0.841032</c:v>
                </c:pt>
                <c:pt idx="84">
                  <c:v>0.661404</c:v>
                </c:pt>
                <c:pt idx="85">
                  <c:v>0.54221</c:v>
                </c:pt>
                <c:pt idx="86">
                  <c:v>0.34838</c:v>
                </c:pt>
                <c:pt idx="87">
                  <c:v>0.261425</c:v>
                </c:pt>
                <c:pt idx="88">
                  <c:v>0.269646</c:v>
                </c:pt>
                <c:pt idx="89">
                  <c:v>0.276844</c:v>
                </c:pt>
                <c:pt idx="90">
                  <c:v>0.233251</c:v>
                </c:pt>
                <c:pt idx="91">
                  <c:v>0.403256</c:v>
                </c:pt>
                <c:pt idx="92">
                  <c:v>0.302986</c:v>
                </c:pt>
                <c:pt idx="93">
                  <c:v>0.444363</c:v>
                </c:pt>
                <c:pt idx="94">
                  <c:v>0.305151</c:v>
                </c:pt>
                <c:pt idx="95">
                  <c:v>0.133852</c:v>
                </c:pt>
                <c:pt idx="96">
                  <c:v>0.34877</c:v>
                </c:pt>
                <c:pt idx="97">
                  <c:v>0.192137</c:v>
                </c:pt>
                <c:pt idx="98">
                  <c:v>0.169746</c:v>
                </c:pt>
                <c:pt idx="99">
                  <c:v>0.14883</c:v>
                </c:pt>
                <c:pt idx="100">
                  <c:v>0.424995</c:v>
                </c:pt>
              </c:numCache>
            </c:numRef>
          </c:val>
        </c:ser>
        <c:ser>
          <c:idx val="25"/>
          <c:order val="25"/>
          <c:tx>
            <c:strRef>
              <c:f>Sheet1!$AA$3:$AA$4</c:f>
              <c:strCache>
                <c:ptCount val="1"/>
                <c:pt idx="0">
                  <c:v>-76.94</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Sheet1!$AA$5:$AA$108</c:f>
              <c:numCache>
                <c:formatCode>General</c:formatCode>
                <c:ptCount val="103"/>
                <c:pt idx="0">
                  <c:v>0.259231</c:v>
                </c:pt>
                <c:pt idx="1">
                  <c:v>0.200635</c:v>
                </c:pt>
                <c:pt idx="2">
                  <c:v>0.272014</c:v>
                </c:pt>
                <c:pt idx="3">
                  <c:v>0.177003</c:v>
                </c:pt>
                <c:pt idx="4">
                  <c:v>0.203053</c:v>
                </c:pt>
                <c:pt idx="5">
                  <c:v>0.202242</c:v>
                </c:pt>
                <c:pt idx="6">
                  <c:v>0.445256</c:v>
                </c:pt>
                <c:pt idx="7">
                  <c:v>0.176471</c:v>
                </c:pt>
                <c:pt idx="8">
                  <c:v>0.157651</c:v>
                </c:pt>
                <c:pt idx="9">
                  <c:v>0.454856</c:v>
                </c:pt>
                <c:pt idx="10">
                  <c:v>0.177678</c:v>
                </c:pt>
                <c:pt idx="11">
                  <c:v>0.207545</c:v>
                </c:pt>
                <c:pt idx="12">
                  <c:v>0.36659</c:v>
                </c:pt>
                <c:pt idx="13">
                  <c:v>0.345943</c:v>
                </c:pt>
                <c:pt idx="14">
                  <c:v>0.434666</c:v>
                </c:pt>
                <c:pt idx="15">
                  <c:v>0.231054</c:v>
                </c:pt>
                <c:pt idx="16">
                  <c:v>0.23152</c:v>
                </c:pt>
                <c:pt idx="17">
                  <c:v>0.262222</c:v>
                </c:pt>
                <c:pt idx="18">
                  <c:v>0.194576</c:v>
                </c:pt>
                <c:pt idx="19">
                  <c:v>0.415243</c:v>
                </c:pt>
                <c:pt idx="20">
                  <c:v>0.26887</c:v>
                </c:pt>
                <c:pt idx="21">
                  <c:v>0.399566</c:v>
                </c:pt>
                <c:pt idx="22">
                  <c:v>0.400669</c:v>
                </c:pt>
                <c:pt idx="23">
                  <c:v>0.403312</c:v>
                </c:pt>
                <c:pt idx="24">
                  <c:v>0.483113</c:v>
                </c:pt>
                <c:pt idx="25">
                  <c:v>0.733273</c:v>
                </c:pt>
                <c:pt idx="26">
                  <c:v>0.694207</c:v>
                </c:pt>
                <c:pt idx="27">
                  <c:v>0.730017</c:v>
                </c:pt>
                <c:pt idx="28">
                  <c:v>0.910348</c:v>
                </c:pt>
                <c:pt idx="29">
                  <c:v>0.776135</c:v>
                </c:pt>
                <c:pt idx="30">
                  <c:v>0.981744</c:v>
                </c:pt>
                <c:pt idx="31">
                  <c:v>1.253615</c:v>
                </c:pt>
                <c:pt idx="32">
                  <c:v>1.458852</c:v>
                </c:pt>
                <c:pt idx="33">
                  <c:v>1.794617</c:v>
                </c:pt>
                <c:pt idx="34">
                  <c:v>2.483272</c:v>
                </c:pt>
                <c:pt idx="35">
                  <c:v>3.051703</c:v>
                </c:pt>
                <c:pt idx="36">
                  <c:v>3.67583</c:v>
                </c:pt>
                <c:pt idx="37">
                  <c:v>3.874278</c:v>
                </c:pt>
                <c:pt idx="38">
                  <c:v>4.509823</c:v>
                </c:pt>
                <c:pt idx="39">
                  <c:v>4.856869</c:v>
                </c:pt>
                <c:pt idx="40">
                  <c:v>5.133547</c:v>
                </c:pt>
                <c:pt idx="41">
                  <c:v>5.132842</c:v>
                </c:pt>
                <c:pt idx="42">
                  <c:v>5.15299</c:v>
                </c:pt>
                <c:pt idx="43">
                  <c:v>4.865209</c:v>
                </c:pt>
                <c:pt idx="44">
                  <c:v>4.493672</c:v>
                </c:pt>
                <c:pt idx="45">
                  <c:v>4.085539</c:v>
                </c:pt>
                <c:pt idx="46">
                  <c:v>3.329042</c:v>
                </c:pt>
                <c:pt idx="47">
                  <c:v>2.896629</c:v>
                </c:pt>
                <c:pt idx="48">
                  <c:v>1.972937</c:v>
                </c:pt>
                <c:pt idx="49">
                  <c:v>2.409785</c:v>
                </c:pt>
                <c:pt idx="50">
                  <c:v>3.414504</c:v>
                </c:pt>
                <c:pt idx="51">
                  <c:v>3.808386</c:v>
                </c:pt>
                <c:pt idx="52">
                  <c:v>4.40475</c:v>
                </c:pt>
                <c:pt idx="53">
                  <c:v>4.851198</c:v>
                </c:pt>
                <c:pt idx="54">
                  <c:v>5.465023</c:v>
                </c:pt>
                <c:pt idx="55">
                  <c:v>5.589732</c:v>
                </c:pt>
                <c:pt idx="56">
                  <c:v>5.623085</c:v>
                </c:pt>
                <c:pt idx="57">
                  <c:v>5.484837</c:v>
                </c:pt>
                <c:pt idx="58">
                  <c:v>5.427216</c:v>
                </c:pt>
                <c:pt idx="59">
                  <c:v>5.118848</c:v>
                </c:pt>
                <c:pt idx="60">
                  <c:v>4.231409</c:v>
                </c:pt>
                <c:pt idx="61">
                  <c:v>3.749177</c:v>
                </c:pt>
                <c:pt idx="62">
                  <c:v>2.748271</c:v>
                </c:pt>
                <c:pt idx="63">
                  <c:v>1.946366</c:v>
                </c:pt>
                <c:pt idx="64">
                  <c:v>2.505515</c:v>
                </c:pt>
                <c:pt idx="65">
                  <c:v>3.053537</c:v>
                </c:pt>
                <c:pt idx="66">
                  <c:v>3.691671</c:v>
                </c:pt>
                <c:pt idx="67">
                  <c:v>4.125716</c:v>
                </c:pt>
                <c:pt idx="68">
                  <c:v>4.779761</c:v>
                </c:pt>
                <c:pt idx="69">
                  <c:v>5.067058</c:v>
                </c:pt>
                <c:pt idx="70">
                  <c:v>5.350357</c:v>
                </c:pt>
                <c:pt idx="71">
                  <c:v>5.446679</c:v>
                </c:pt>
                <c:pt idx="72">
                  <c:v>5.169615</c:v>
                </c:pt>
                <c:pt idx="73">
                  <c:v>4.945678</c:v>
                </c:pt>
                <c:pt idx="74">
                  <c:v>4.757932</c:v>
                </c:pt>
                <c:pt idx="75">
                  <c:v>4.328071</c:v>
                </c:pt>
                <c:pt idx="76">
                  <c:v>3.845859</c:v>
                </c:pt>
                <c:pt idx="77">
                  <c:v>3.458124</c:v>
                </c:pt>
                <c:pt idx="78">
                  <c:v>2.302707</c:v>
                </c:pt>
                <c:pt idx="79">
                  <c:v>1.865152</c:v>
                </c:pt>
                <c:pt idx="80">
                  <c:v>1.41861</c:v>
                </c:pt>
                <c:pt idx="81">
                  <c:v>1.266217</c:v>
                </c:pt>
                <c:pt idx="82">
                  <c:v>1.028019</c:v>
                </c:pt>
                <c:pt idx="83">
                  <c:v>0.768366</c:v>
                </c:pt>
                <c:pt idx="84">
                  <c:v>0.499442</c:v>
                </c:pt>
                <c:pt idx="85">
                  <c:v>0.416034</c:v>
                </c:pt>
                <c:pt idx="86">
                  <c:v>0.446472</c:v>
                </c:pt>
                <c:pt idx="87">
                  <c:v>0.39743</c:v>
                </c:pt>
                <c:pt idx="88">
                  <c:v>0.366925</c:v>
                </c:pt>
                <c:pt idx="89">
                  <c:v>0.276485</c:v>
                </c:pt>
                <c:pt idx="90">
                  <c:v>0.300573</c:v>
                </c:pt>
                <c:pt idx="91">
                  <c:v>0.254106</c:v>
                </c:pt>
                <c:pt idx="92">
                  <c:v>0.156145</c:v>
                </c:pt>
                <c:pt idx="93">
                  <c:v>0.19544</c:v>
                </c:pt>
                <c:pt idx="94">
                  <c:v>0.150543</c:v>
                </c:pt>
                <c:pt idx="95">
                  <c:v>0.36337</c:v>
                </c:pt>
                <c:pt idx="96">
                  <c:v>0.178907</c:v>
                </c:pt>
                <c:pt idx="97">
                  <c:v>0.188954</c:v>
                </c:pt>
                <c:pt idx="98">
                  <c:v>0.12758</c:v>
                </c:pt>
                <c:pt idx="99">
                  <c:v>0.331268</c:v>
                </c:pt>
                <c:pt idx="100">
                  <c:v>0.238822</c:v>
                </c:pt>
              </c:numCache>
            </c:numRef>
          </c:val>
        </c:ser>
        <c:ser>
          <c:idx val="26"/>
          <c:order val="26"/>
          <c:tx>
            <c:strRef>
              <c:f>Sheet1!$AB$3:$AB$4</c:f>
              <c:strCache>
                <c:ptCount val="1"/>
                <c:pt idx="0">
                  <c:v>-76.93</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Sheet1!$AB$5:$AB$108</c:f>
              <c:numCache>
                <c:formatCode>General</c:formatCode>
                <c:ptCount val="103"/>
                <c:pt idx="0">
                  <c:v>0.220414</c:v>
                </c:pt>
                <c:pt idx="1">
                  <c:v>0.144687</c:v>
                </c:pt>
                <c:pt idx="2">
                  <c:v>0.182104</c:v>
                </c:pt>
                <c:pt idx="3">
                  <c:v>0.21288</c:v>
                </c:pt>
                <c:pt idx="4">
                  <c:v>0.208137</c:v>
                </c:pt>
                <c:pt idx="5">
                  <c:v>0.415882</c:v>
                </c:pt>
                <c:pt idx="6">
                  <c:v>0.358445</c:v>
                </c:pt>
                <c:pt idx="7">
                  <c:v>0.173663</c:v>
                </c:pt>
                <c:pt idx="8">
                  <c:v>0.372091</c:v>
                </c:pt>
                <c:pt idx="9">
                  <c:v>0.243673</c:v>
                </c:pt>
                <c:pt idx="10">
                  <c:v>0.179843</c:v>
                </c:pt>
                <c:pt idx="11">
                  <c:v>0.429144</c:v>
                </c:pt>
                <c:pt idx="12">
                  <c:v>0.319387</c:v>
                </c:pt>
                <c:pt idx="13">
                  <c:v>0.340147</c:v>
                </c:pt>
                <c:pt idx="14">
                  <c:v>0.229004</c:v>
                </c:pt>
                <c:pt idx="15">
                  <c:v>0.198738</c:v>
                </c:pt>
                <c:pt idx="16">
                  <c:v>0.352351</c:v>
                </c:pt>
                <c:pt idx="17">
                  <c:v>0.437493</c:v>
                </c:pt>
                <c:pt idx="18">
                  <c:v>0.42279</c:v>
                </c:pt>
                <c:pt idx="19">
                  <c:v>0.535403</c:v>
                </c:pt>
                <c:pt idx="20">
                  <c:v>0.380009</c:v>
                </c:pt>
                <c:pt idx="21">
                  <c:v>0.389437</c:v>
                </c:pt>
                <c:pt idx="22">
                  <c:v>0.445362</c:v>
                </c:pt>
                <c:pt idx="23">
                  <c:v>0.396258</c:v>
                </c:pt>
                <c:pt idx="24">
                  <c:v>0.617178</c:v>
                </c:pt>
                <c:pt idx="25">
                  <c:v>0.533318</c:v>
                </c:pt>
                <c:pt idx="26">
                  <c:v>0.640356</c:v>
                </c:pt>
                <c:pt idx="27">
                  <c:v>0.769701</c:v>
                </c:pt>
                <c:pt idx="28">
                  <c:v>0.860959</c:v>
                </c:pt>
                <c:pt idx="29">
                  <c:v>0.942862</c:v>
                </c:pt>
                <c:pt idx="30">
                  <c:v>1.120362</c:v>
                </c:pt>
                <c:pt idx="31">
                  <c:v>1.186388</c:v>
                </c:pt>
                <c:pt idx="32">
                  <c:v>1.515598</c:v>
                </c:pt>
                <c:pt idx="33">
                  <c:v>1.70773</c:v>
                </c:pt>
                <c:pt idx="34">
                  <c:v>2.590379</c:v>
                </c:pt>
                <c:pt idx="35">
                  <c:v>3.089357</c:v>
                </c:pt>
                <c:pt idx="36">
                  <c:v>3.775499</c:v>
                </c:pt>
                <c:pt idx="37">
                  <c:v>4.095405</c:v>
                </c:pt>
                <c:pt idx="38">
                  <c:v>4.947306</c:v>
                </c:pt>
                <c:pt idx="39">
                  <c:v>5.152847</c:v>
                </c:pt>
                <c:pt idx="40">
                  <c:v>5.271152</c:v>
                </c:pt>
                <c:pt idx="41">
                  <c:v>5.301025</c:v>
                </c:pt>
                <c:pt idx="42">
                  <c:v>5.30569</c:v>
                </c:pt>
                <c:pt idx="43">
                  <c:v>5.077751</c:v>
                </c:pt>
                <c:pt idx="44">
                  <c:v>4.551536</c:v>
                </c:pt>
                <c:pt idx="45">
                  <c:v>3.922786</c:v>
                </c:pt>
                <c:pt idx="46">
                  <c:v>3.434053</c:v>
                </c:pt>
                <c:pt idx="47">
                  <c:v>3.05997</c:v>
                </c:pt>
                <c:pt idx="48">
                  <c:v>1.931949</c:v>
                </c:pt>
                <c:pt idx="49">
                  <c:v>2.388867</c:v>
                </c:pt>
                <c:pt idx="50">
                  <c:v>3.677286</c:v>
                </c:pt>
                <c:pt idx="51">
                  <c:v>3.975904</c:v>
                </c:pt>
                <c:pt idx="52">
                  <c:v>4.842157</c:v>
                </c:pt>
                <c:pt idx="53">
                  <c:v>5.360862</c:v>
                </c:pt>
                <c:pt idx="54">
                  <c:v>5.71314</c:v>
                </c:pt>
                <c:pt idx="55">
                  <c:v>5.54128</c:v>
                </c:pt>
                <c:pt idx="56">
                  <c:v>5.577192</c:v>
                </c:pt>
                <c:pt idx="57">
                  <c:v>5.61989</c:v>
                </c:pt>
                <c:pt idx="58">
                  <c:v>5.445162</c:v>
                </c:pt>
                <c:pt idx="59">
                  <c:v>5.05756</c:v>
                </c:pt>
                <c:pt idx="60">
                  <c:v>4.255494</c:v>
                </c:pt>
                <c:pt idx="61">
                  <c:v>3.659715</c:v>
                </c:pt>
                <c:pt idx="62">
                  <c:v>2.769208</c:v>
                </c:pt>
                <c:pt idx="63">
                  <c:v>1.958141</c:v>
                </c:pt>
                <c:pt idx="64">
                  <c:v>2.69151</c:v>
                </c:pt>
                <c:pt idx="65">
                  <c:v>3.226201</c:v>
                </c:pt>
                <c:pt idx="66">
                  <c:v>3.884333</c:v>
                </c:pt>
                <c:pt idx="67">
                  <c:v>4.409339</c:v>
                </c:pt>
                <c:pt idx="68">
                  <c:v>5.165572</c:v>
                </c:pt>
                <c:pt idx="69">
                  <c:v>5.44571</c:v>
                </c:pt>
                <c:pt idx="70">
                  <c:v>5.240671</c:v>
                </c:pt>
                <c:pt idx="71">
                  <c:v>5.425432</c:v>
                </c:pt>
                <c:pt idx="72">
                  <c:v>5.643437</c:v>
                </c:pt>
                <c:pt idx="73">
                  <c:v>5.267953</c:v>
                </c:pt>
                <c:pt idx="74">
                  <c:v>4.748066</c:v>
                </c:pt>
                <c:pt idx="75">
                  <c:v>4.381801</c:v>
                </c:pt>
                <c:pt idx="76">
                  <c:v>3.81807</c:v>
                </c:pt>
                <c:pt idx="77">
                  <c:v>3.116781</c:v>
                </c:pt>
                <c:pt idx="78">
                  <c:v>2.240443</c:v>
                </c:pt>
                <c:pt idx="79">
                  <c:v>1.851543</c:v>
                </c:pt>
                <c:pt idx="80">
                  <c:v>1.488105</c:v>
                </c:pt>
                <c:pt idx="81">
                  <c:v>1.277927</c:v>
                </c:pt>
                <c:pt idx="82">
                  <c:v>0.994499</c:v>
                </c:pt>
                <c:pt idx="83">
                  <c:v>0.726691</c:v>
                </c:pt>
                <c:pt idx="84">
                  <c:v>0.62628</c:v>
                </c:pt>
                <c:pt idx="85">
                  <c:v>0.648962</c:v>
                </c:pt>
                <c:pt idx="86">
                  <c:v>0.300867</c:v>
                </c:pt>
                <c:pt idx="87">
                  <c:v>0.358395</c:v>
                </c:pt>
                <c:pt idx="88">
                  <c:v>0.235187</c:v>
                </c:pt>
                <c:pt idx="89">
                  <c:v>0.237389</c:v>
                </c:pt>
                <c:pt idx="90">
                  <c:v>0.200497</c:v>
                </c:pt>
                <c:pt idx="91">
                  <c:v>0.226805</c:v>
                </c:pt>
                <c:pt idx="92">
                  <c:v>0.172461</c:v>
                </c:pt>
                <c:pt idx="93">
                  <c:v>0.325508</c:v>
                </c:pt>
                <c:pt idx="94">
                  <c:v>0.157944</c:v>
                </c:pt>
                <c:pt idx="95">
                  <c:v>0.137277</c:v>
                </c:pt>
                <c:pt idx="96">
                  <c:v>0.332516</c:v>
                </c:pt>
                <c:pt idx="97">
                  <c:v>0.130583</c:v>
                </c:pt>
                <c:pt idx="98">
                  <c:v>0.204997</c:v>
                </c:pt>
                <c:pt idx="99">
                  <c:v>0.332564</c:v>
                </c:pt>
                <c:pt idx="100">
                  <c:v>0.133397</c:v>
                </c:pt>
              </c:numCache>
            </c:numRef>
          </c:val>
        </c:ser>
        <c:ser>
          <c:idx val="27"/>
          <c:order val="27"/>
          <c:tx>
            <c:strRef>
              <c:f>Sheet1!$AC$3:$AC$4</c:f>
              <c:strCache>
                <c:ptCount val="1"/>
                <c:pt idx="0">
                  <c:v>-76.92</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Sheet1!$AC$5:$AC$108</c:f>
              <c:numCache>
                <c:formatCode>General</c:formatCode>
                <c:ptCount val="103"/>
                <c:pt idx="0">
                  <c:v>0.644482</c:v>
                </c:pt>
                <c:pt idx="1">
                  <c:v>0.22671</c:v>
                </c:pt>
                <c:pt idx="2">
                  <c:v>0.174915</c:v>
                </c:pt>
                <c:pt idx="3">
                  <c:v>0.271695</c:v>
                </c:pt>
                <c:pt idx="4">
                  <c:v>0.30736</c:v>
                </c:pt>
                <c:pt idx="5">
                  <c:v>0.327334</c:v>
                </c:pt>
                <c:pt idx="6">
                  <c:v>0.191538</c:v>
                </c:pt>
                <c:pt idx="7">
                  <c:v>0.171839</c:v>
                </c:pt>
                <c:pt idx="8">
                  <c:v>0.434487</c:v>
                </c:pt>
                <c:pt idx="9">
                  <c:v>0.195351</c:v>
                </c:pt>
                <c:pt idx="10">
                  <c:v>0.380754</c:v>
                </c:pt>
                <c:pt idx="11">
                  <c:v>0.201236</c:v>
                </c:pt>
                <c:pt idx="12">
                  <c:v>0.266258</c:v>
                </c:pt>
                <c:pt idx="13">
                  <c:v>0.356264</c:v>
                </c:pt>
                <c:pt idx="14">
                  <c:v>0.203643</c:v>
                </c:pt>
                <c:pt idx="15">
                  <c:v>0.230398</c:v>
                </c:pt>
                <c:pt idx="16">
                  <c:v>0.284931</c:v>
                </c:pt>
                <c:pt idx="17">
                  <c:v>0.238673</c:v>
                </c:pt>
                <c:pt idx="18">
                  <c:v>0.264769</c:v>
                </c:pt>
                <c:pt idx="19">
                  <c:v>0.403693</c:v>
                </c:pt>
                <c:pt idx="20">
                  <c:v>0.323027</c:v>
                </c:pt>
                <c:pt idx="21">
                  <c:v>0.522842</c:v>
                </c:pt>
                <c:pt idx="22">
                  <c:v>0.383484</c:v>
                </c:pt>
                <c:pt idx="23">
                  <c:v>0.378839</c:v>
                </c:pt>
                <c:pt idx="24">
                  <c:v>0.660545</c:v>
                </c:pt>
                <c:pt idx="25">
                  <c:v>0.532174</c:v>
                </c:pt>
                <c:pt idx="26">
                  <c:v>0.588146</c:v>
                </c:pt>
                <c:pt idx="27">
                  <c:v>0.733968</c:v>
                </c:pt>
                <c:pt idx="28">
                  <c:v>0.9319</c:v>
                </c:pt>
                <c:pt idx="29">
                  <c:v>1.195716</c:v>
                </c:pt>
                <c:pt idx="30">
                  <c:v>1.217806</c:v>
                </c:pt>
                <c:pt idx="31">
                  <c:v>1.175036</c:v>
                </c:pt>
                <c:pt idx="32">
                  <c:v>1.417024</c:v>
                </c:pt>
                <c:pt idx="33">
                  <c:v>1.692252</c:v>
                </c:pt>
                <c:pt idx="34">
                  <c:v>2.508193</c:v>
                </c:pt>
                <c:pt idx="35">
                  <c:v>3.163727</c:v>
                </c:pt>
                <c:pt idx="36">
                  <c:v>3.766574</c:v>
                </c:pt>
                <c:pt idx="37">
                  <c:v>4.236886</c:v>
                </c:pt>
                <c:pt idx="38">
                  <c:v>5.09743</c:v>
                </c:pt>
                <c:pt idx="39">
                  <c:v>5.249364</c:v>
                </c:pt>
                <c:pt idx="40">
                  <c:v>4.909078</c:v>
                </c:pt>
                <c:pt idx="41">
                  <c:v>4.864336</c:v>
                </c:pt>
                <c:pt idx="42">
                  <c:v>5.004769</c:v>
                </c:pt>
                <c:pt idx="43">
                  <c:v>5.139912</c:v>
                </c:pt>
                <c:pt idx="44">
                  <c:v>4.455046</c:v>
                </c:pt>
                <c:pt idx="45">
                  <c:v>4.008593</c:v>
                </c:pt>
                <c:pt idx="46">
                  <c:v>3.504966</c:v>
                </c:pt>
                <c:pt idx="47">
                  <c:v>2.962282</c:v>
                </c:pt>
                <c:pt idx="48">
                  <c:v>1.971246</c:v>
                </c:pt>
                <c:pt idx="49">
                  <c:v>2.484035</c:v>
                </c:pt>
                <c:pt idx="50">
                  <c:v>3.435038</c:v>
                </c:pt>
                <c:pt idx="51">
                  <c:v>3.891976</c:v>
                </c:pt>
                <c:pt idx="52">
                  <c:v>4.935423</c:v>
                </c:pt>
                <c:pt idx="53">
                  <c:v>5.538027</c:v>
                </c:pt>
                <c:pt idx="54">
                  <c:v>5.712896</c:v>
                </c:pt>
                <c:pt idx="55">
                  <c:v>5.247025</c:v>
                </c:pt>
                <c:pt idx="56">
                  <c:v>5.267224</c:v>
                </c:pt>
                <c:pt idx="57">
                  <c:v>5.601414</c:v>
                </c:pt>
                <c:pt idx="58">
                  <c:v>5.455212</c:v>
                </c:pt>
                <c:pt idx="59">
                  <c:v>4.861079</c:v>
                </c:pt>
                <c:pt idx="60">
                  <c:v>4.078657</c:v>
                </c:pt>
                <c:pt idx="61">
                  <c:v>3.702745</c:v>
                </c:pt>
                <c:pt idx="62">
                  <c:v>2.910662</c:v>
                </c:pt>
                <c:pt idx="63">
                  <c:v>1.971838</c:v>
                </c:pt>
                <c:pt idx="64">
                  <c:v>2.397927</c:v>
                </c:pt>
                <c:pt idx="65">
                  <c:v>3.543639</c:v>
                </c:pt>
                <c:pt idx="66">
                  <c:v>3.883933</c:v>
                </c:pt>
                <c:pt idx="67">
                  <c:v>4.639642</c:v>
                </c:pt>
                <c:pt idx="68">
                  <c:v>5.296988</c:v>
                </c:pt>
                <c:pt idx="69">
                  <c:v>5.239813</c:v>
                </c:pt>
                <c:pt idx="70">
                  <c:v>5.000147</c:v>
                </c:pt>
                <c:pt idx="71">
                  <c:v>5.177326</c:v>
                </c:pt>
                <c:pt idx="72">
                  <c:v>5.593323</c:v>
                </c:pt>
                <c:pt idx="73">
                  <c:v>5.473326</c:v>
                </c:pt>
                <c:pt idx="74">
                  <c:v>4.73892</c:v>
                </c:pt>
                <c:pt idx="75">
                  <c:v>4.471337</c:v>
                </c:pt>
                <c:pt idx="76">
                  <c:v>3.920362</c:v>
                </c:pt>
                <c:pt idx="77">
                  <c:v>3.173502</c:v>
                </c:pt>
                <c:pt idx="78">
                  <c:v>2.343747</c:v>
                </c:pt>
                <c:pt idx="79">
                  <c:v>1.848383</c:v>
                </c:pt>
                <c:pt idx="80">
                  <c:v>1.495736</c:v>
                </c:pt>
                <c:pt idx="81">
                  <c:v>1.508615</c:v>
                </c:pt>
                <c:pt idx="82">
                  <c:v>0.864094</c:v>
                </c:pt>
                <c:pt idx="83">
                  <c:v>0.924535</c:v>
                </c:pt>
                <c:pt idx="84">
                  <c:v>0.602241</c:v>
                </c:pt>
                <c:pt idx="85">
                  <c:v>0.500406</c:v>
                </c:pt>
                <c:pt idx="86">
                  <c:v>0.448104</c:v>
                </c:pt>
                <c:pt idx="87">
                  <c:v>0.389637</c:v>
                </c:pt>
                <c:pt idx="88">
                  <c:v>0.565297</c:v>
                </c:pt>
                <c:pt idx="89">
                  <c:v>0.439003</c:v>
                </c:pt>
                <c:pt idx="90">
                  <c:v>0.477261</c:v>
                </c:pt>
                <c:pt idx="91">
                  <c:v>0.2321</c:v>
                </c:pt>
                <c:pt idx="92">
                  <c:v>0.304271</c:v>
                </c:pt>
                <c:pt idx="93">
                  <c:v>0.220622</c:v>
                </c:pt>
                <c:pt idx="94">
                  <c:v>0.147192</c:v>
                </c:pt>
                <c:pt idx="95">
                  <c:v>0.22206</c:v>
                </c:pt>
                <c:pt idx="96">
                  <c:v>0.198091</c:v>
                </c:pt>
                <c:pt idx="97">
                  <c:v>0.132277</c:v>
                </c:pt>
                <c:pt idx="98">
                  <c:v>0.215054</c:v>
                </c:pt>
                <c:pt idx="99">
                  <c:v>0.204542</c:v>
                </c:pt>
                <c:pt idx="100">
                  <c:v>0.186084</c:v>
                </c:pt>
              </c:numCache>
            </c:numRef>
          </c:val>
        </c:ser>
        <c:ser>
          <c:idx val="28"/>
          <c:order val="28"/>
          <c:tx>
            <c:strRef>
              <c:f>Sheet1!$AD$3:$AD$4</c:f>
              <c:strCache>
                <c:ptCount val="1"/>
                <c:pt idx="0">
                  <c:v>-76.91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Sheet1!$AD$5:$AD$108</c:f>
              <c:numCache>
                <c:formatCode>General</c:formatCode>
                <c:ptCount val="103"/>
                <c:pt idx="0">
                  <c:v>0.16899</c:v>
                </c:pt>
                <c:pt idx="1">
                  <c:v>0.257303</c:v>
                </c:pt>
                <c:pt idx="2">
                  <c:v>0.38073</c:v>
                </c:pt>
                <c:pt idx="3">
                  <c:v>0.211381</c:v>
                </c:pt>
                <c:pt idx="4">
                  <c:v>0.285288</c:v>
                </c:pt>
                <c:pt idx="5">
                  <c:v>0.318751</c:v>
                </c:pt>
                <c:pt idx="6">
                  <c:v>0.216964</c:v>
                </c:pt>
                <c:pt idx="7">
                  <c:v>0.330393</c:v>
                </c:pt>
                <c:pt idx="8">
                  <c:v>0.154079</c:v>
                </c:pt>
                <c:pt idx="9">
                  <c:v>0.173623</c:v>
                </c:pt>
                <c:pt idx="10">
                  <c:v>0.419627</c:v>
                </c:pt>
                <c:pt idx="11">
                  <c:v>0.259606</c:v>
                </c:pt>
                <c:pt idx="12">
                  <c:v>0.222396</c:v>
                </c:pt>
                <c:pt idx="13">
                  <c:v>0.285778</c:v>
                </c:pt>
                <c:pt idx="14">
                  <c:v>0.283544</c:v>
                </c:pt>
                <c:pt idx="15">
                  <c:v>0.586317</c:v>
                </c:pt>
                <c:pt idx="16">
                  <c:v>0.336108</c:v>
                </c:pt>
                <c:pt idx="17">
                  <c:v>0.225249</c:v>
                </c:pt>
                <c:pt idx="18">
                  <c:v>0.233196</c:v>
                </c:pt>
                <c:pt idx="19">
                  <c:v>0.288292</c:v>
                </c:pt>
                <c:pt idx="20">
                  <c:v>0.29813</c:v>
                </c:pt>
                <c:pt idx="21">
                  <c:v>0.361161</c:v>
                </c:pt>
                <c:pt idx="22">
                  <c:v>0.32408</c:v>
                </c:pt>
                <c:pt idx="23">
                  <c:v>0.542026</c:v>
                </c:pt>
                <c:pt idx="24">
                  <c:v>0.492812</c:v>
                </c:pt>
                <c:pt idx="25">
                  <c:v>0.757358</c:v>
                </c:pt>
                <c:pt idx="26">
                  <c:v>0.662268</c:v>
                </c:pt>
                <c:pt idx="27">
                  <c:v>0.691208</c:v>
                </c:pt>
                <c:pt idx="28">
                  <c:v>0.885551</c:v>
                </c:pt>
                <c:pt idx="29">
                  <c:v>1.214015</c:v>
                </c:pt>
                <c:pt idx="30">
                  <c:v>1.143671</c:v>
                </c:pt>
                <c:pt idx="31">
                  <c:v>1.186732</c:v>
                </c:pt>
                <c:pt idx="32">
                  <c:v>1.530846</c:v>
                </c:pt>
                <c:pt idx="33">
                  <c:v>1.723244</c:v>
                </c:pt>
                <c:pt idx="34">
                  <c:v>2.436678</c:v>
                </c:pt>
                <c:pt idx="35">
                  <c:v>3.14261</c:v>
                </c:pt>
                <c:pt idx="36">
                  <c:v>3.986358</c:v>
                </c:pt>
                <c:pt idx="37">
                  <c:v>4.373537</c:v>
                </c:pt>
                <c:pt idx="38">
                  <c:v>5.077708</c:v>
                </c:pt>
                <c:pt idx="39">
                  <c:v>5.405626</c:v>
                </c:pt>
                <c:pt idx="40">
                  <c:v>5.128412</c:v>
                </c:pt>
                <c:pt idx="41">
                  <c:v>4.855614</c:v>
                </c:pt>
                <c:pt idx="42">
                  <c:v>5.123776</c:v>
                </c:pt>
                <c:pt idx="43">
                  <c:v>5.19732</c:v>
                </c:pt>
                <c:pt idx="44">
                  <c:v>4.421359</c:v>
                </c:pt>
                <c:pt idx="45">
                  <c:v>4.060145</c:v>
                </c:pt>
                <c:pt idx="46">
                  <c:v>3.465076</c:v>
                </c:pt>
                <c:pt idx="47">
                  <c:v>2.96977</c:v>
                </c:pt>
                <c:pt idx="48">
                  <c:v>1.998927</c:v>
                </c:pt>
                <c:pt idx="49">
                  <c:v>2.435582</c:v>
                </c:pt>
                <c:pt idx="50">
                  <c:v>3.585595</c:v>
                </c:pt>
                <c:pt idx="51">
                  <c:v>4.113623</c:v>
                </c:pt>
                <c:pt idx="52">
                  <c:v>4.897501</c:v>
                </c:pt>
                <c:pt idx="53">
                  <c:v>5.469888</c:v>
                </c:pt>
                <c:pt idx="54">
                  <c:v>5.686747</c:v>
                </c:pt>
                <c:pt idx="55">
                  <c:v>5.376213</c:v>
                </c:pt>
                <c:pt idx="56">
                  <c:v>5.378056</c:v>
                </c:pt>
                <c:pt idx="57">
                  <c:v>5.550267</c:v>
                </c:pt>
                <c:pt idx="58">
                  <c:v>5.32396</c:v>
                </c:pt>
                <c:pt idx="59">
                  <c:v>4.670145</c:v>
                </c:pt>
                <c:pt idx="60">
                  <c:v>4.118955</c:v>
                </c:pt>
                <c:pt idx="61">
                  <c:v>3.675533</c:v>
                </c:pt>
                <c:pt idx="62">
                  <c:v>2.732142</c:v>
                </c:pt>
                <c:pt idx="63">
                  <c:v>1.834587</c:v>
                </c:pt>
                <c:pt idx="64">
                  <c:v>2.665065</c:v>
                </c:pt>
                <c:pt idx="65">
                  <c:v>3.337328</c:v>
                </c:pt>
                <c:pt idx="66">
                  <c:v>3.888042</c:v>
                </c:pt>
                <c:pt idx="67">
                  <c:v>4.484873</c:v>
                </c:pt>
                <c:pt idx="68">
                  <c:v>5.293835</c:v>
                </c:pt>
                <c:pt idx="69">
                  <c:v>5.230861</c:v>
                </c:pt>
                <c:pt idx="70">
                  <c:v>5.229861</c:v>
                </c:pt>
                <c:pt idx="71">
                  <c:v>5.309342</c:v>
                </c:pt>
                <c:pt idx="72">
                  <c:v>5.456605</c:v>
                </c:pt>
                <c:pt idx="73">
                  <c:v>5.437207</c:v>
                </c:pt>
                <c:pt idx="74">
                  <c:v>4.733444</c:v>
                </c:pt>
                <c:pt idx="75">
                  <c:v>4.362798</c:v>
                </c:pt>
                <c:pt idx="76">
                  <c:v>3.771113</c:v>
                </c:pt>
                <c:pt idx="77">
                  <c:v>3.034496</c:v>
                </c:pt>
                <c:pt idx="78">
                  <c:v>2.201219</c:v>
                </c:pt>
                <c:pt idx="79">
                  <c:v>2.105929</c:v>
                </c:pt>
                <c:pt idx="80">
                  <c:v>1.423262</c:v>
                </c:pt>
                <c:pt idx="81">
                  <c:v>1.020348</c:v>
                </c:pt>
                <c:pt idx="82">
                  <c:v>0.797961</c:v>
                </c:pt>
                <c:pt idx="83">
                  <c:v>0.518701</c:v>
                </c:pt>
                <c:pt idx="84">
                  <c:v>0.510736</c:v>
                </c:pt>
                <c:pt idx="85">
                  <c:v>0.479974</c:v>
                </c:pt>
                <c:pt idx="86">
                  <c:v>0.641343</c:v>
                </c:pt>
                <c:pt idx="87">
                  <c:v>0.380151</c:v>
                </c:pt>
                <c:pt idx="88">
                  <c:v>0.351187</c:v>
                </c:pt>
                <c:pt idx="89">
                  <c:v>0.200464</c:v>
                </c:pt>
                <c:pt idx="90">
                  <c:v>0.186599</c:v>
                </c:pt>
                <c:pt idx="91">
                  <c:v>0.213477</c:v>
                </c:pt>
                <c:pt idx="92">
                  <c:v>0.17662</c:v>
                </c:pt>
                <c:pt idx="93">
                  <c:v>0.168781</c:v>
                </c:pt>
                <c:pt idx="94">
                  <c:v>0.271286</c:v>
                </c:pt>
                <c:pt idx="95">
                  <c:v>0.133867</c:v>
                </c:pt>
                <c:pt idx="96">
                  <c:v>0.156955</c:v>
                </c:pt>
                <c:pt idx="97">
                  <c:v>0.161172</c:v>
                </c:pt>
                <c:pt idx="98">
                  <c:v>0.21199</c:v>
                </c:pt>
                <c:pt idx="99">
                  <c:v>0.26827</c:v>
                </c:pt>
                <c:pt idx="100">
                  <c:v>0.173865</c:v>
                </c:pt>
              </c:numCache>
            </c:numRef>
          </c:val>
        </c:ser>
        <c:ser>
          <c:idx val="29"/>
          <c:order val="29"/>
          <c:tx>
            <c:strRef>
              <c:f>Sheet1!$AE$3:$AE$4</c:f>
              <c:strCache>
                <c:ptCount val="1"/>
                <c:pt idx="0">
                  <c:v>-76.9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Sheet1!$AE$5:$AE$108</c:f>
              <c:numCache>
                <c:formatCode>General</c:formatCode>
                <c:ptCount val="103"/>
                <c:pt idx="0">
                  <c:v>0.211095</c:v>
                </c:pt>
                <c:pt idx="1">
                  <c:v>0.462405</c:v>
                </c:pt>
                <c:pt idx="2">
                  <c:v>0.465866</c:v>
                </c:pt>
                <c:pt idx="3">
                  <c:v>0.155956</c:v>
                </c:pt>
                <c:pt idx="4">
                  <c:v>0.233547</c:v>
                </c:pt>
                <c:pt idx="5">
                  <c:v>0.235221</c:v>
                </c:pt>
                <c:pt idx="6">
                  <c:v>0.198813</c:v>
                </c:pt>
                <c:pt idx="7">
                  <c:v>0.287336</c:v>
                </c:pt>
                <c:pt idx="8">
                  <c:v>0.199913</c:v>
                </c:pt>
                <c:pt idx="9">
                  <c:v>0.288074</c:v>
                </c:pt>
                <c:pt idx="10">
                  <c:v>0.176638</c:v>
                </c:pt>
                <c:pt idx="11">
                  <c:v>0.218506</c:v>
                </c:pt>
                <c:pt idx="12">
                  <c:v>0.463552</c:v>
                </c:pt>
                <c:pt idx="13">
                  <c:v>0.22444</c:v>
                </c:pt>
                <c:pt idx="14">
                  <c:v>0.266224</c:v>
                </c:pt>
                <c:pt idx="15">
                  <c:v>0.177165</c:v>
                </c:pt>
                <c:pt idx="16">
                  <c:v>0.246409</c:v>
                </c:pt>
                <c:pt idx="17">
                  <c:v>0.233323</c:v>
                </c:pt>
                <c:pt idx="18">
                  <c:v>0.355665</c:v>
                </c:pt>
                <c:pt idx="19">
                  <c:v>0.389517</c:v>
                </c:pt>
                <c:pt idx="20">
                  <c:v>0.32881</c:v>
                </c:pt>
                <c:pt idx="21">
                  <c:v>0.262027</c:v>
                </c:pt>
                <c:pt idx="22">
                  <c:v>0.545564</c:v>
                </c:pt>
                <c:pt idx="23">
                  <c:v>0.443724</c:v>
                </c:pt>
                <c:pt idx="24">
                  <c:v>0.649132</c:v>
                </c:pt>
                <c:pt idx="25">
                  <c:v>0.555134</c:v>
                </c:pt>
                <c:pt idx="26">
                  <c:v>0.720223</c:v>
                </c:pt>
                <c:pt idx="27">
                  <c:v>0.82919</c:v>
                </c:pt>
                <c:pt idx="28">
                  <c:v>0.848077</c:v>
                </c:pt>
                <c:pt idx="29">
                  <c:v>0.90644</c:v>
                </c:pt>
                <c:pt idx="30">
                  <c:v>0.912343</c:v>
                </c:pt>
                <c:pt idx="31">
                  <c:v>1.257416</c:v>
                </c:pt>
                <c:pt idx="32">
                  <c:v>1.355774</c:v>
                </c:pt>
                <c:pt idx="33">
                  <c:v>1.735171</c:v>
                </c:pt>
                <c:pt idx="34">
                  <c:v>2.499415</c:v>
                </c:pt>
                <c:pt idx="35">
                  <c:v>3.086706</c:v>
                </c:pt>
                <c:pt idx="36">
                  <c:v>3.813136</c:v>
                </c:pt>
                <c:pt idx="37">
                  <c:v>4.209138</c:v>
                </c:pt>
                <c:pt idx="38">
                  <c:v>4.761537</c:v>
                </c:pt>
                <c:pt idx="39">
                  <c:v>5.176419</c:v>
                </c:pt>
                <c:pt idx="40">
                  <c:v>5.335941</c:v>
                </c:pt>
                <c:pt idx="41">
                  <c:v>5.413526</c:v>
                </c:pt>
                <c:pt idx="42">
                  <c:v>5.213971</c:v>
                </c:pt>
                <c:pt idx="43">
                  <c:v>4.852758</c:v>
                </c:pt>
                <c:pt idx="44">
                  <c:v>4.199293</c:v>
                </c:pt>
                <c:pt idx="45">
                  <c:v>3.841745</c:v>
                </c:pt>
                <c:pt idx="46">
                  <c:v>3.292437</c:v>
                </c:pt>
                <c:pt idx="47">
                  <c:v>2.930516</c:v>
                </c:pt>
                <c:pt idx="48">
                  <c:v>1.876487</c:v>
                </c:pt>
                <c:pt idx="49">
                  <c:v>2.370171</c:v>
                </c:pt>
                <c:pt idx="50">
                  <c:v>3.477474</c:v>
                </c:pt>
                <c:pt idx="51">
                  <c:v>3.957755</c:v>
                </c:pt>
                <c:pt idx="52">
                  <c:v>4.567176</c:v>
                </c:pt>
                <c:pt idx="53">
                  <c:v>5.271917</c:v>
                </c:pt>
                <c:pt idx="54">
                  <c:v>5.700273</c:v>
                </c:pt>
                <c:pt idx="55">
                  <c:v>5.800777</c:v>
                </c:pt>
                <c:pt idx="56">
                  <c:v>5.879762</c:v>
                </c:pt>
                <c:pt idx="57">
                  <c:v>5.713106</c:v>
                </c:pt>
                <c:pt idx="58">
                  <c:v>4.979682</c:v>
                </c:pt>
                <c:pt idx="59">
                  <c:v>4.491188</c:v>
                </c:pt>
                <c:pt idx="60">
                  <c:v>3.922887</c:v>
                </c:pt>
                <c:pt idx="61">
                  <c:v>3.255309</c:v>
                </c:pt>
                <c:pt idx="62">
                  <c:v>2.676201</c:v>
                </c:pt>
                <c:pt idx="63">
                  <c:v>1.992205</c:v>
                </c:pt>
                <c:pt idx="64">
                  <c:v>2.596102</c:v>
                </c:pt>
                <c:pt idx="65">
                  <c:v>3.160827</c:v>
                </c:pt>
                <c:pt idx="66">
                  <c:v>3.726279</c:v>
                </c:pt>
                <c:pt idx="67">
                  <c:v>4.282487</c:v>
                </c:pt>
                <c:pt idx="68">
                  <c:v>4.931312</c:v>
                </c:pt>
                <c:pt idx="69">
                  <c:v>5.377599</c:v>
                </c:pt>
                <c:pt idx="70">
                  <c:v>5.373532</c:v>
                </c:pt>
                <c:pt idx="71">
                  <c:v>5.579339</c:v>
                </c:pt>
                <c:pt idx="72">
                  <c:v>5.407776</c:v>
                </c:pt>
                <c:pt idx="73">
                  <c:v>5.12293</c:v>
                </c:pt>
                <c:pt idx="74">
                  <c:v>4.462922</c:v>
                </c:pt>
                <c:pt idx="75">
                  <c:v>4.245826</c:v>
                </c:pt>
                <c:pt idx="76">
                  <c:v>3.467871</c:v>
                </c:pt>
                <c:pt idx="77">
                  <c:v>3.090315</c:v>
                </c:pt>
                <c:pt idx="78">
                  <c:v>2.232214</c:v>
                </c:pt>
                <c:pt idx="79">
                  <c:v>1.807327</c:v>
                </c:pt>
                <c:pt idx="80">
                  <c:v>1.408106</c:v>
                </c:pt>
                <c:pt idx="81">
                  <c:v>1.101771</c:v>
                </c:pt>
                <c:pt idx="82">
                  <c:v>0.860906</c:v>
                </c:pt>
                <c:pt idx="83">
                  <c:v>0.699524</c:v>
                </c:pt>
                <c:pt idx="84">
                  <c:v>0.595976</c:v>
                </c:pt>
                <c:pt idx="85">
                  <c:v>0.327974</c:v>
                </c:pt>
                <c:pt idx="86">
                  <c:v>0.328149</c:v>
                </c:pt>
                <c:pt idx="87">
                  <c:v>0.357645</c:v>
                </c:pt>
                <c:pt idx="88">
                  <c:v>0.2509</c:v>
                </c:pt>
                <c:pt idx="89">
                  <c:v>0.289718</c:v>
                </c:pt>
                <c:pt idx="90">
                  <c:v>0.38089</c:v>
                </c:pt>
                <c:pt idx="91">
                  <c:v>0.249179</c:v>
                </c:pt>
                <c:pt idx="92">
                  <c:v>0.270878</c:v>
                </c:pt>
                <c:pt idx="93">
                  <c:v>0.181252</c:v>
                </c:pt>
                <c:pt idx="94">
                  <c:v>0.152725</c:v>
                </c:pt>
                <c:pt idx="95">
                  <c:v>0.18999</c:v>
                </c:pt>
                <c:pt idx="96">
                  <c:v>0.188853</c:v>
                </c:pt>
                <c:pt idx="97">
                  <c:v>0.117884</c:v>
                </c:pt>
                <c:pt idx="98">
                  <c:v>0.333827</c:v>
                </c:pt>
                <c:pt idx="99">
                  <c:v>0.209026</c:v>
                </c:pt>
                <c:pt idx="100">
                  <c:v>0.219213</c:v>
                </c:pt>
              </c:numCache>
            </c:numRef>
          </c:val>
        </c:ser>
        <c:ser>
          <c:idx val="30"/>
          <c:order val="30"/>
          <c:tx>
            <c:strRef>
              <c:f>Sheet1!$AF$3:$AF$4</c:f>
              <c:strCache>
                <c:ptCount val="1"/>
                <c:pt idx="0">
                  <c:v>-76.89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Sheet1!$AF$5:$AF$108</c:f>
              <c:numCache>
                <c:formatCode>General</c:formatCode>
                <c:ptCount val="103"/>
                <c:pt idx="0">
                  <c:v>0.375265</c:v>
                </c:pt>
                <c:pt idx="1">
                  <c:v>0.306675</c:v>
                </c:pt>
                <c:pt idx="2">
                  <c:v>0.161476</c:v>
                </c:pt>
                <c:pt idx="3">
                  <c:v>0.383791</c:v>
                </c:pt>
                <c:pt idx="4">
                  <c:v>0.186205</c:v>
                </c:pt>
                <c:pt idx="5">
                  <c:v>0.410093</c:v>
                </c:pt>
                <c:pt idx="6">
                  <c:v>0.21468</c:v>
                </c:pt>
                <c:pt idx="7">
                  <c:v>0.161348</c:v>
                </c:pt>
                <c:pt idx="8">
                  <c:v>0.242873</c:v>
                </c:pt>
                <c:pt idx="9">
                  <c:v>0.275285</c:v>
                </c:pt>
                <c:pt idx="10">
                  <c:v>0.216314</c:v>
                </c:pt>
                <c:pt idx="11">
                  <c:v>0.251678</c:v>
                </c:pt>
                <c:pt idx="12">
                  <c:v>0.166976</c:v>
                </c:pt>
                <c:pt idx="13">
                  <c:v>0.337002</c:v>
                </c:pt>
                <c:pt idx="14">
                  <c:v>0.40463</c:v>
                </c:pt>
                <c:pt idx="15">
                  <c:v>0.262064</c:v>
                </c:pt>
                <c:pt idx="16">
                  <c:v>0.335362</c:v>
                </c:pt>
                <c:pt idx="17">
                  <c:v>0.368055</c:v>
                </c:pt>
                <c:pt idx="18">
                  <c:v>0.440916</c:v>
                </c:pt>
                <c:pt idx="19">
                  <c:v>0.276403</c:v>
                </c:pt>
                <c:pt idx="20">
                  <c:v>0.330395</c:v>
                </c:pt>
                <c:pt idx="21">
                  <c:v>0.280519</c:v>
                </c:pt>
                <c:pt idx="22">
                  <c:v>0.365178</c:v>
                </c:pt>
                <c:pt idx="23">
                  <c:v>0.420631</c:v>
                </c:pt>
                <c:pt idx="24">
                  <c:v>0.464772</c:v>
                </c:pt>
                <c:pt idx="25">
                  <c:v>0.647596</c:v>
                </c:pt>
                <c:pt idx="26">
                  <c:v>0.673827</c:v>
                </c:pt>
                <c:pt idx="27">
                  <c:v>0.766483</c:v>
                </c:pt>
                <c:pt idx="28">
                  <c:v>0.804783</c:v>
                </c:pt>
                <c:pt idx="29">
                  <c:v>0.878965</c:v>
                </c:pt>
                <c:pt idx="30">
                  <c:v>0.943213</c:v>
                </c:pt>
                <c:pt idx="31">
                  <c:v>1.103861</c:v>
                </c:pt>
                <c:pt idx="32">
                  <c:v>1.292874</c:v>
                </c:pt>
                <c:pt idx="33">
                  <c:v>1.665632</c:v>
                </c:pt>
                <c:pt idx="34">
                  <c:v>2.340696</c:v>
                </c:pt>
                <c:pt idx="35">
                  <c:v>2.989511</c:v>
                </c:pt>
                <c:pt idx="36">
                  <c:v>3.523037</c:v>
                </c:pt>
                <c:pt idx="37">
                  <c:v>3.995867</c:v>
                </c:pt>
                <c:pt idx="38">
                  <c:v>4.317049</c:v>
                </c:pt>
                <c:pt idx="39">
                  <c:v>4.757772</c:v>
                </c:pt>
                <c:pt idx="40">
                  <c:v>4.86398</c:v>
                </c:pt>
                <c:pt idx="41">
                  <c:v>5.10258</c:v>
                </c:pt>
                <c:pt idx="42">
                  <c:v>4.927402</c:v>
                </c:pt>
                <c:pt idx="43">
                  <c:v>4.53725</c:v>
                </c:pt>
                <c:pt idx="44">
                  <c:v>4.008895</c:v>
                </c:pt>
                <c:pt idx="45">
                  <c:v>3.629011</c:v>
                </c:pt>
                <c:pt idx="46">
                  <c:v>3.253415</c:v>
                </c:pt>
                <c:pt idx="47">
                  <c:v>2.733308</c:v>
                </c:pt>
                <c:pt idx="48">
                  <c:v>1.680853</c:v>
                </c:pt>
                <c:pt idx="49">
                  <c:v>2.316916</c:v>
                </c:pt>
                <c:pt idx="50">
                  <c:v>3.197884</c:v>
                </c:pt>
                <c:pt idx="51">
                  <c:v>3.739418</c:v>
                </c:pt>
                <c:pt idx="52">
                  <c:v>4.141658</c:v>
                </c:pt>
                <c:pt idx="53">
                  <c:v>4.83912</c:v>
                </c:pt>
                <c:pt idx="54">
                  <c:v>5.188547</c:v>
                </c:pt>
                <c:pt idx="55">
                  <c:v>5.480346</c:v>
                </c:pt>
                <c:pt idx="56">
                  <c:v>5.347612</c:v>
                </c:pt>
                <c:pt idx="57">
                  <c:v>5.17595</c:v>
                </c:pt>
                <c:pt idx="58">
                  <c:v>4.672281</c:v>
                </c:pt>
                <c:pt idx="59">
                  <c:v>4.305933</c:v>
                </c:pt>
                <c:pt idx="60">
                  <c:v>3.687191</c:v>
                </c:pt>
                <c:pt idx="61">
                  <c:v>3.36144</c:v>
                </c:pt>
                <c:pt idx="62">
                  <c:v>2.504532</c:v>
                </c:pt>
                <c:pt idx="63">
                  <c:v>1.770314</c:v>
                </c:pt>
                <c:pt idx="64">
                  <c:v>2.502835</c:v>
                </c:pt>
                <c:pt idx="65">
                  <c:v>3.299321</c:v>
                </c:pt>
                <c:pt idx="66">
                  <c:v>3.404427</c:v>
                </c:pt>
                <c:pt idx="67">
                  <c:v>4.025374</c:v>
                </c:pt>
                <c:pt idx="68">
                  <c:v>4.626126</c:v>
                </c:pt>
                <c:pt idx="69">
                  <c:v>4.952276</c:v>
                </c:pt>
                <c:pt idx="70">
                  <c:v>5.068535</c:v>
                </c:pt>
                <c:pt idx="71">
                  <c:v>5.202628</c:v>
                </c:pt>
                <c:pt idx="72">
                  <c:v>4.856535</c:v>
                </c:pt>
                <c:pt idx="73">
                  <c:v>4.590453</c:v>
                </c:pt>
                <c:pt idx="74">
                  <c:v>4.084585</c:v>
                </c:pt>
                <c:pt idx="75">
                  <c:v>3.73579</c:v>
                </c:pt>
                <c:pt idx="76">
                  <c:v>3.338193</c:v>
                </c:pt>
                <c:pt idx="77">
                  <c:v>2.79134</c:v>
                </c:pt>
                <c:pt idx="78">
                  <c:v>2.297785</c:v>
                </c:pt>
                <c:pt idx="79">
                  <c:v>1.554675</c:v>
                </c:pt>
                <c:pt idx="80">
                  <c:v>1.225763</c:v>
                </c:pt>
                <c:pt idx="81">
                  <c:v>0.880906</c:v>
                </c:pt>
                <c:pt idx="82">
                  <c:v>0.739076</c:v>
                </c:pt>
                <c:pt idx="83">
                  <c:v>0.650819</c:v>
                </c:pt>
                <c:pt idx="84">
                  <c:v>0.475641</c:v>
                </c:pt>
                <c:pt idx="85">
                  <c:v>0.501672</c:v>
                </c:pt>
                <c:pt idx="86">
                  <c:v>0.367986</c:v>
                </c:pt>
                <c:pt idx="87">
                  <c:v>0.262102</c:v>
                </c:pt>
                <c:pt idx="88">
                  <c:v>0.45954</c:v>
                </c:pt>
                <c:pt idx="89">
                  <c:v>0.423983</c:v>
                </c:pt>
                <c:pt idx="90">
                  <c:v>0.284789</c:v>
                </c:pt>
                <c:pt idx="91">
                  <c:v>0.208528</c:v>
                </c:pt>
                <c:pt idx="92">
                  <c:v>0.196566</c:v>
                </c:pt>
                <c:pt idx="93">
                  <c:v>0.484299</c:v>
                </c:pt>
                <c:pt idx="94">
                  <c:v>0.169527</c:v>
                </c:pt>
                <c:pt idx="95">
                  <c:v>0.154569</c:v>
                </c:pt>
                <c:pt idx="96">
                  <c:v>0.419909</c:v>
                </c:pt>
                <c:pt idx="97">
                  <c:v>0.38319</c:v>
                </c:pt>
                <c:pt idx="98">
                  <c:v>0.330748</c:v>
                </c:pt>
                <c:pt idx="99">
                  <c:v>0.143917</c:v>
                </c:pt>
                <c:pt idx="100">
                  <c:v>0.163944</c:v>
                </c:pt>
              </c:numCache>
            </c:numRef>
          </c:val>
        </c:ser>
        <c:ser>
          <c:idx val="31"/>
          <c:order val="31"/>
          <c:tx>
            <c:strRef>
              <c:f>Sheet1!$AG$3:$AG$4</c:f>
              <c:strCache>
                <c:ptCount val="1"/>
                <c:pt idx="0">
                  <c:v>-76.88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Sheet1!$AG$5:$AG$108</c:f>
              <c:numCache>
                <c:formatCode>General</c:formatCode>
                <c:ptCount val="103"/>
                <c:pt idx="0">
                  <c:v>0.264657</c:v>
                </c:pt>
                <c:pt idx="1">
                  <c:v>0.256757</c:v>
                </c:pt>
                <c:pt idx="2">
                  <c:v>0.176174</c:v>
                </c:pt>
                <c:pt idx="3">
                  <c:v>0.168867</c:v>
                </c:pt>
                <c:pt idx="4">
                  <c:v>0.329611</c:v>
                </c:pt>
                <c:pt idx="5">
                  <c:v>0.297598</c:v>
                </c:pt>
                <c:pt idx="6">
                  <c:v>0.145486</c:v>
                </c:pt>
                <c:pt idx="7">
                  <c:v>0.16879</c:v>
                </c:pt>
                <c:pt idx="8">
                  <c:v>0.158942</c:v>
                </c:pt>
                <c:pt idx="9">
                  <c:v>0.174796</c:v>
                </c:pt>
                <c:pt idx="10">
                  <c:v>0.182626</c:v>
                </c:pt>
                <c:pt idx="11">
                  <c:v>0.250391</c:v>
                </c:pt>
                <c:pt idx="12">
                  <c:v>0.30119</c:v>
                </c:pt>
                <c:pt idx="13">
                  <c:v>0.218796</c:v>
                </c:pt>
                <c:pt idx="14">
                  <c:v>0.280783</c:v>
                </c:pt>
                <c:pt idx="15">
                  <c:v>0.336237</c:v>
                </c:pt>
                <c:pt idx="16">
                  <c:v>0.385383</c:v>
                </c:pt>
                <c:pt idx="17">
                  <c:v>0.271433</c:v>
                </c:pt>
                <c:pt idx="18">
                  <c:v>0.245078</c:v>
                </c:pt>
                <c:pt idx="19">
                  <c:v>0.276354</c:v>
                </c:pt>
                <c:pt idx="20">
                  <c:v>0.401393</c:v>
                </c:pt>
                <c:pt idx="21">
                  <c:v>0.26238</c:v>
                </c:pt>
                <c:pt idx="22">
                  <c:v>0.372155</c:v>
                </c:pt>
                <c:pt idx="23">
                  <c:v>0.457666</c:v>
                </c:pt>
                <c:pt idx="24">
                  <c:v>0.397707</c:v>
                </c:pt>
                <c:pt idx="25">
                  <c:v>0.998735</c:v>
                </c:pt>
                <c:pt idx="26">
                  <c:v>0.41317</c:v>
                </c:pt>
                <c:pt idx="27">
                  <c:v>0.610178</c:v>
                </c:pt>
                <c:pt idx="28">
                  <c:v>0.716877</c:v>
                </c:pt>
                <c:pt idx="29">
                  <c:v>0.788428</c:v>
                </c:pt>
                <c:pt idx="30">
                  <c:v>0.93692</c:v>
                </c:pt>
                <c:pt idx="31">
                  <c:v>1.094843</c:v>
                </c:pt>
                <c:pt idx="32">
                  <c:v>1.222348</c:v>
                </c:pt>
                <c:pt idx="33">
                  <c:v>1.491136</c:v>
                </c:pt>
                <c:pt idx="34">
                  <c:v>2.217307</c:v>
                </c:pt>
                <c:pt idx="35">
                  <c:v>2.746264</c:v>
                </c:pt>
                <c:pt idx="36">
                  <c:v>3.226278</c:v>
                </c:pt>
                <c:pt idx="37">
                  <c:v>3.616551</c:v>
                </c:pt>
                <c:pt idx="38">
                  <c:v>3.834487</c:v>
                </c:pt>
                <c:pt idx="39">
                  <c:v>4.184373</c:v>
                </c:pt>
                <c:pt idx="40">
                  <c:v>4.240281</c:v>
                </c:pt>
                <c:pt idx="41">
                  <c:v>4.439713</c:v>
                </c:pt>
                <c:pt idx="42">
                  <c:v>4.241736</c:v>
                </c:pt>
                <c:pt idx="43">
                  <c:v>4.048704</c:v>
                </c:pt>
                <c:pt idx="44">
                  <c:v>3.581767</c:v>
                </c:pt>
                <c:pt idx="45">
                  <c:v>3.357456</c:v>
                </c:pt>
                <c:pt idx="46">
                  <c:v>2.990165</c:v>
                </c:pt>
                <c:pt idx="47">
                  <c:v>2.353092</c:v>
                </c:pt>
                <c:pt idx="48">
                  <c:v>1.611783</c:v>
                </c:pt>
                <c:pt idx="49">
                  <c:v>2.111303</c:v>
                </c:pt>
                <c:pt idx="50">
                  <c:v>2.914504</c:v>
                </c:pt>
                <c:pt idx="51">
                  <c:v>3.390363</c:v>
                </c:pt>
                <c:pt idx="52">
                  <c:v>3.765852</c:v>
                </c:pt>
                <c:pt idx="53">
                  <c:v>4.251375</c:v>
                </c:pt>
                <c:pt idx="54">
                  <c:v>4.418476</c:v>
                </c:pt>
                <c:pt idx="55">
                  <c:v>4.887653</c:v>
                </c:pt>
                <c:pt idx="56">
                  <c:v>4.569406</c:v>
                </c:pt>
                <c:pt idx="57">
                  <c:v>4.473299</c:v>
                </c:pt>
                <c:pt idx="58">
                  <c:v>4.050911</c:v>
                </c:pt>
                <c:pt idx="59">
                  <c:v>3.76033</c:v>
                </c:pt>
                <c:pt idx="60">
                  <c:v>3.384504</c:v>
                </c:pt>
                <c:pt idx="61">
                  <c:v>3.090887</c:v>
                </c:pt>
                <c:pt idx="62">
                  <c:v>2.207284</c:v>
                </c:pt>
                <c:pt idx="63">
                  <c:v>1.923011</c:v>
                </c:pt>
                <c:pt idx="64">
                  <c:v>2.271882</c:v>
                </c:pt>
                <c:pt idx="65">
                  <c:v>2.844899</c:v>
                </c:pt>
                <c:pt idx="66">
                  <c:v>3.382061</c:v>
                </c:pt>
                <c:pt idx="67">
                  <c:v>3.650911</c:v>
                </c:pt>
                <c:pt idx="68">
                  <c:v>3.981456</c:v>
                </c:pt>
                <c:pt idx="69">
                  <c:v>4.38605</c:v>
                </c:pt>
                <c:pt idx="70">
                  <c:v>4.352938</c:v>
                </c:pt>
                <c:pt idx="71">
                  <c:v>4.466448</c:v>
                </c:pt>
                <c:pt idx="72">
                  <c:v>4.164205</c:v>
                </c:pt>
                <c:pt idx="73">
                  <c:v>4.103342</c:v>
                </c:pt>
                <c:pt idx="74">
                  <c:v>3.432074</c:v>
                </c:pt>
                <c:pt idx="75">
                  <c:v>3.304002</c:v>
                </c:pt>
                <c:pt idx="76">
                  <c:v>2.814376</c:v>
                </c:pt>
                <c:pt idx="77">
                  <c:v>2.451945</c:v>
                </c:pt>
                <c:pt idx="78">
                  <c:v>1.830065</c:v>
                </c:pt>
                <c:pt idx="79">
                  <c:v>1.426978</c:v>
                </c:pt>
                <c:pt idx="80">
                  <c:v>1.017095</c:v>
                </c:pt>
                <c:pt idx="81">
                  <c:v>0.868418</c:v>
                </c:pt>
                <c:pt idx="82">
                  <c:v>0.751462</c:v>
                </c:pt>
                <c:pt idx="83">
                  <c:v>0.520929</c:v>
                </c:pt>
                <c:pt idx="84">
                  <c:v>0.499062</c:v>
                </c:pt>
                <c:pt idx="85">
                  <c:v>0.351022</c:v>
                </c:pt>
                <c:pt idx="86">
                  <c:v>0.374097</c:v>
                </c:pt>
                <c:pt idx="87">
                  <c:v>0.26736</c:v>
                </c:pt>
                <c:pt idx="88">
                  <c:v>0.271768</c:v>
                </c:pt>
                <c:pt idx="89">
                  <c:v>0.427574</c:v>
                </c:pt>
                <c:pt idx="90">
                  <c:v>0.348662</c:v>
                </c:pt>
                <c:pt idx="91">
                  <c:v>0.22021</c:v>
                </c:pt>
                <c:pt idx="92">
                  <c:v>0.131292</c:v>
                </c:pt>
                <c:pt idx="93">
                  <c:v>0.304672</c:v>
                </c:pt>
                <c:pt idx="94">
                  <c:v>0.282356</c:v>
                </c:pt>
                <c:pt idx="95">
                  <c:v>0.41583</c:v>
                </c:pt>
                <c:pt idx="96">
                  <c:v>0.403225</c:v>
                </c:pt>
                <c:pt idx="97">
                  <c:v>0.159052</c:v>
                </c:pt>
                <c:pt idx="98">
                  <c:v>0.179627</c:v>
                </c:pt>
                <c:pt idx="99">
                  <c:v>0.238792</c:v>
                </c:pt>
                <c:pt idx="100">
                  <c:v>0.332405</c:v>
                </c:pt>
              </c:numCache>
            </c:numRef>
          </c:val>
        </c:ser>
        <c:ser>
          <c:idx val="32"/>
          <c:order val="32"/>
          <c:tx>
            <c:strRef>
              <c:f>Sheet1!$AH$3:$AH$4</c:f>
              <c:strCache>
                <c:ptCount val="1"/>
                <c:pt idx="0">
                  <c:v>-76.87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Sheet1!$AH$5:$AH$108</c:f>
              <c:numCache>
                <c:formatCode>General</c:formatCode>
                <c:ptCount val="103"/>
                <c:pt idx="0">
                  <c:v>0.170535</c:v>
                </c:pt>
                <c:pt idx="1">
                  <c:v>0.129622</c:v>
                </c:pt>
                <c:pt idx="2">
                  <c:v>0.387557</c:v>
                </c:pt>
                <c:pt idx="3">
                  <c:v>0.482652</c:v>
                </c:pt>
                <c:pt idx="4">
                  <c:v>0.262724</c:v>
                </c:pt>
                <c:pt idx="5">
                  <c:v>0.284604</c:v>
                </c:pt>
                <c:pt idx="6">
                  <c:v>0.409872</c:v>
                </c:pt>
                <c:pt idx="7">
                  <c:v>0.40543</c:v>
                </c:pt>
                <c:pt idx="8">
                  <c:v>0.210441</c:v>
                </c:pt>
                <c:pt idx="9">
                  <c:v>0.1314</c:v>
                </c:pt>
                <c:pt idx="10">
                  <c:v>0.148225</c:v>
                </c:pt>
                <c:pt idx="11">
                  <c:v>0.429012</c:v>
                </c:pt>
                <c:pt idx="12">
                  <c:v>0.157464</c:v>
                </c:pt>
                <c:pt idx="13">
                  <c:v>0.461108</c:v>
                </c:pt>
                <c:pt idx="14">
                  <c:v>0.177921</c:v>
                </c:pt>
                <c:pt idx="15">
                  <c:v>0.250059</c:v>
                </c:pt>
                <c:pt idx="16">
                  <c:v>0.129638</c:v>
                </c:pt>
                <c:pt idx="17">
                  <c:v>0.315052</c:v>
                </c:pt>
                <c:pt idx="18">
                  <c:v>0.350996</c:v>
                </c:pt>
                <c:pt idx="19">
                  <c:v>0.480434</c:v>
                </c:pt>
                <c:pt idx="20">
                  <c:v>0.439738</c:v>
                </c:pt>
                <c:pt idx="21">
                  <c:v>0.424815</c:v>
                </c:pt>
                <c:pt idx="22">
                  <c:v>0.304639</c:v>
                </c:pt>
                <c:pt idx="23">
                  <c:v>0.358016</c:v>
                </c:pt>
                <c:pt idx="24">
                  <c:v>0.388095</c:v>
                </c:pt>
                <c:pt idx="25">
                  <c:v>0.420152</c:v>
                </c:pt>
                <c:pt idx="26">
                  <c:v>0.578671</c:v>
                </c:pt>
                <c:pt idx="27">
                  <c:v>0.531426</c:v>
                </c:pt>
                <c:pt idx="28">
                  <c:v>0.651502</c:v>
                </c:pt>
                <c:pt idx="29">
                  <c:v>0.600819</c:v>
                </c:pt>
                <c:pt idx="30">
                  <c:v>0.849295</c:v>
                </c:pt>
                <c:pt idx="31">
                  <c:v>0.968405</c:v>
                </c:pt>
                <c:pt idx="32">
                  <c:v>0.957015</c:v>
                </c:pt>
                <c:pt idx="33">
                  <c:v>1.322652</c:v>
                </c:pt>
                <c:pt idx="34">
                  <c:v>1.722998</c:v>
                </c:pt>
                <c:pt idx="35">
                  <c:v>2.255507</c:v>
                </c:pt>
                <c:pt idx="36">
                  <c:v>2.597155</c:v>
                </c:pt>
                <c:pt idx="37">
                  <c:v>3.095739</c:v>
                </c:pt>
                <c:pt idx="38">
                  <c:v>3.44691</c:v>
                </c:pt>
                <c:pt idx="39">
                  <c:v>3.651534</c:v>
                </c:pt>
                <c:pt idx="40">
                  <c:v>3.604445</c:v>
                </c:pt>
                <c:pt idx="41">
                  <c:v>3.7979</c:v>
                </c:pt>
                <c:pt idx="42">
                  <c:v>3.672245</c:v>
                </c:pt>
                <c:pt idx="43">
                  <c:v>3.601268</c:v>
                </c:pt>
                <c:pt idx="44">
                  <c:v>3.183457</c:v>
                </c:pt>
                <c:pt idx="45">
                  <c:v>2.996568</c:v>
                </c:pt>
                <c:pt idx="46">
                  <c:v>2.307887</c:v>
                </c:pt>
                <c:pt idx="47">
                  <c:v>1.952138</c:v>
                </c:pt>
                <c:pt idx="48">
                  <c:v>1.456505</c:v>
                </c:pt>
                <c:pt idx="49">
                  <c:v>1.526501</c:v>
                </c:pt>
                <c:pt idx="50">
                  <c:v>2.237271</c:v>
                </c:pt>
                <c:pt idx="51">
                  <c:v>3.001934</c:v>
                </c:pt>
                <c:pt idx="52">
                  <c:v>3.309973</c:v>
                </c:pt>
                <c:pt idx="53">
                  <c:v>3.623598</c:v>
                </c:pt>
                <c:pt idx="54">
                  <c:v>3.863233</c:v>
                </c:pt>
                <c:pt idx="55">
                  <c:v>3.942157</c:v>
                </c:pt>
                <c:pt idx="56">
                  <c:v>4.015929</c:v>
                </c:pt>
                <c:pt idx="57">
                  <c:v>3.977455</c:v>
                </c:pt>
                <c:pt idx="58">
                  <c:v>3.589292</c:v>
                </c:pt>
                <c:pt idx="59">
                  <c:v>3.480877</c:v>
                </c:pt>
                <c:pt idx="60">
                  <c:v>2.68518</c:v>
                </c:pt>
                <c:pt idx="61">
                  <c:v>2.475762</c:v>
                </c:pt>
                <c:pt idx="62">
                  <c:v>1.891922</c:v>
                </c:pt>
                <c:pt idx="63">
                  <c:v>1.355519</c:v>
                </c:pt>
                <c:pt idx="64">
                  <c:v>1.813303</c:v>
                </c:pt>
                <c:pt idx="65">
                  <c:v>2.285051</c:v>
                </c:pt>
                <c:pt idx="66">
                  <c:v>2.918667</c:v>
                </c:pt>
                <c:pt idx="67">
                  <c:v>3.364173</c:v>
                </c:pt>
                <c:pt idx="68">
                  <c:v>3.55808</c:v>
                </c:pt>
                <c:pt idx="69">
                  <c:v>3.848269</c:v>
                </c:pt>
                <c:pt idx="70">
                  <c:v>3.829628</c:v>
                </c:pt>
                <c:pt idx="71">
                  <c:v>3.756207</c:v>
                </c:pt>
                <c:pt idx="72">
                  <c:v>3.483821</c:v>
                </c:pt>
                <c:pt idx="73">
                  <c:v>3.859507</c:v>
                </c:pt>
                <c:pt idx="74">
                  <c:v>2.901235</c:v>
                </c:pt>
                <c:pt idx="75">
                  <c:v>2.809093</c:v>
                </c:pt>
                <c:pt idx="76">
                  <c:v>2.255818</c:v>
                </c:pt>
                <c:pt idx="77">
                  <c:v>2.022601</c:v>
                </c:pt>
                <c:pt idx="78">
                  <c:v>1.399466</c:v>
                </c:pt>
                <c:pt idx="79">
                  <c:v>1.154805</c:v>
                </c:pt>
                <c:pt idx="80">
                  <c:v>1.100826</c:v>
                </c:pt>
                <c:pt idx="81">
                  <c:v>0.81272</c:v>
                </c:pt>
                <c:pt idx="82">
                  <c:v>0.590378</c:v>
                </c:pt>
                <c:pt idx="83">
                  <c:v>0.54535</c:v>
                </c:pt>
                <c:pt idx="84">
                  <c:v>0.491121</c:v>
                </c:pt>
                <c:pt idx="85">
                  <c:v>0.32692</c:v>
                </c:pt>
                <c:pt idx="86">
                  <c:v>0.318228</c:v>
                </c:pt>
                <c:pt idx="87">
                  <c:v>0.520522</c:v>
                </c:pt>
                <c:pt idx="88">
                  <c:v>0.404768</c:v>
                </c:pt>
                <c:pt idx="89">
                  <c:v>0.148653</c:v>
                </c:pt>
                <c:pt idx="90">
                  <c:v>0.188861</c:v>
                </c:pt>
                <c:pt idx="91">
                  <c:v>0.432842</c:v>
                </c:pt>
                <c:pt idx="92">
                  <c:v>0.151495</c:v>
                </c:pt>
                <c:pt idx="93">
                  <c:v>0.331755</c:v>
                </c:pt>
                <c:pt idx="94">
                  <c:v>0.316983</c:v>
                </c:pt>
                <c:pt idx="95">
                  <c:v>0.310631</c:v>
                </c:pt>
                <c:pt idx="96">
                  <c:v>0.163819</c:v>
                </c:pt>
                <c:pt idx="97">
                  <c:v>0.289787</c:v>
                </c:pt>
                <c:pt idx="98">
                  <c:v>0.186884</c:v>
                </c:pt>
                <c:pt idx="99">
                  <c:v>0.255892</c:v>
                </c:pt>
                <c:pt idx="100">
                  <c:v>0.335629</c:v>
                </c:pt>
              </c:numCache>
            </c:numRef>
          </c:val>
        </c:ser>
        <c:ser>
          <c:idx val="33"/>
          <c:order val="33"/>
          <c:tx>
            <c:strRef>
              <c:f>Sheet1!$AI$3:$AI$4</c:f>
              <c:strCache>
                <c:ptCount val="1"/>
                <c:pt idx="0">
                  <c:v>-76.86</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Sheet1!$AI$5:$AI$108</c:f>
              <c:numCache>
                <c:formatCode>General</c:formatCode>
                <c:ptCount val="103"/>
                <c:pt idx="0">
                  <c:v>0.222924</c:v>
                </c:pt>
                <c:pt idx="1">
                  <c:v>0.337107</c:v>
                </c:pt>
                <c:pt idx="2">
                  <c:v>0.294963</c:v>
                </c:pt>
                <c:pt idx="3">
                  <c:v>0.196513</c:v>
                </c:pt>
                <c:pt idx="4">
                  <c:v>0.237764</c:v>
                </c:pt>
                <c:pt idx="5">
                  <c:v>0.296976</c:v>
                </c:pt>
                <c:pt idx="6">
                  <c:v>0.285836</c:v>
                </c:pt>
                <c:pt idx="7">
                  <c:v>0.401853</c:v>
                </c:pt>
                <c:pt idx="8">
                  <c:v>0.154289</c:v>
                </c:pt>
                <c:pt idx="9">
                  <c:v>0.230143</c:v>
                </c:pt>
                <c:pt idx="10">
                  <c:v>0.574047</c:v>
                </c:pt>
                <c:pt idx="11">
                  <c:v>0.161521</c:v>
                </c:pt>
                <c:pt idx="12">
                  <c:v>0.145994</c:v>
                </c:pt>
                <c:pt idx="13">
                  <c:v>0.170407</c:v>
                </c:pt>
                <c:pt idx="14">
                  <c:v>0.208907</c:v>
                </c:pt>
                <c:pt idx="15">
                  <c:v>0.181678</c:v>
                </c:pt>
                <c:pt idx="16">
                  <c:v>0.30496</c:v>
                </c:pt>
                <c:pt idx="17">
                  <c:v>0.319793</c:v>
                </c:pt>
                <c:pt idx="18">
                  <c:v>0.477667</c:v>
                </c:pt>
                <c:pt idx="19">
                  <c:v>0.460537</c:v>
                </c:pt>
                <c:pt idx="20">
                  <c:v>0.631715</c:v>
                </c:pt>
                <c:pt idx="21">
                  <c:v>0.56475</c:v>
                </c:pt>
                <c:pt idx="22">
                  <c:v>0.575321</c:v>
                </c:pt>
                <c:pt idx="23">
                  <c:v>0.304803</c:v>
                </c:pt>
                <c:pt idx="24">
                  <c:v>0.33984</c:v>
                </c:pt>
                <c:pt idx="25">
                  <c:v>0.398243</c:v>
                </c:pt>
                <c:pt idx="26">
                  <c:v>0.437084</c:v>
                </c:pt>
                <c:pt idx="27">
                  <c:v>0.490584</c:v>
                </c:pt>
                <c:pt idx="28">
                  <c:v>0.612697</c:v>
                </c:pt>
                <c:pt idx="29">
                  <c:v>0.581574</c:v>
                </c:pt>
                <c:pt idx="30">
                  <c:v>0.706969</c:v>
                </c:pt>
                <c:pt idx="31">
                  <c:v>0.816993</c:v>
                </c:pt>
                <c:pt idx="32">
                  <c:v>0.975057</c:v>
                </c:pt>
                <c:pt idx="33">
                  <c:v>1.249351</c:v>
                </c:pt>
                <c:pt idx="34">
                  <c:v>1.372111</c:v>
                </c:pt>
                <c:pt idx="35">
                  <c:v>1.891795</c:v>
                </c:pt>
                <c:pt idx="36">
                  <c:v>2.102871</c:v>
                </c:pt>
                <c:pt idx="37">
                  <c:v>2.49679</c:v>
                </c:pt>
                <c:pt idx="38">
                  <c:v>2.820381</c:v>
                </c:pt>
                <c:pt idx="39">
                  <c:v>3.09798</c:v>
                </c:pt>
                <c:pt idx="40">
                  <c:v>3.312365</c:v>
                </c:pt>
                <c:pt idx="41">
                  <c:v>3.355379</c:v>
                </c:pt>
                <c:pt idx="42">
                  <c:v>3.223945</c:v>
                </c:pt>
                <c:pt idx="43">
                  <c:v>3.198999</c:v>
                </c:pt>
                <c:pt idx="44">
                  <c:v>2.623262</c:v>
                </c:pt>
                <c:pt idx="45">
                  <c:v>2.327335</c:v>
                </c:pt>
                <c:pt idx="46">
                  <c:v>1.797799</c:v>
                </c:pt>
                <c:pt idx="47">
                  <c:v>1.546797</c:v>
                </c:pt>
                <c:pt idx="48">
                  <c:v>0.995597</c:v>
                </c:pt>
                <c:pt idx="49">
                  <c:v>1.331267</c:v>
                </c:pt>
                <c:pt idx="50">
                  <c:v>1.603477</c:v>
                </c:pt>
                <c:pt idx="51">
                  <c:v>2.054336</c:v>
                </c:pt>
                <c:pt idx="52">
                  <c:v>2.533268</c:v>
                </c:pt>
                <c:pt idx="53">
                  <c:v>3.072122</c:v>
                </c:pt>
                <c:pt idx="54">
                  <c:v>3.260713</c:v>
                </c:pt>
                <c:pt idx="55">
                  <c:v>3.471761</c:v>
                </c:pt>
                <c:pt idx="56">
                  <c:v>3.456675</c:v>
                </c:pt>
                <c:pt idx="57">
                  <c:v>3.444082</c:v>
                </c:pt>
                <c:pt idx="58">
                  <c:v>2.898829</c:v>
                </c:pt>
                <c:pt idx="59">
                  <c:v>2.746789</c:v>
                </c:pt>
                <c:pt idx="60">
                  <c:v>2.177865</c:v>
                </c:pt>
                <c:pt idx="61">
                  <c:v>1.878217</c:v>
                </c:pt>
                <c:pt idx="62">
                  <c:v>1.392408</c:v>
                </c:pt>
                <c:pt idx="63">
                  <c:v>1.164715</c:v>
                </c:pt>
                <c:pt idx="64">
                  <c:v>1.405002</c:v>
                </c:pt>
                <c:pt idx="65">
                  <c:v>1.806527</c:v>
                </c:pt>
                <c:pt idx="66">
                  <c:v>2.086282</c:v>
                </c:pt>
                <c:pt idx="67">
                  <c:v>2.639938</c:v>
                </c:pt>
                <c:pt idx="68">
                  <c:v>2.888504</c:v>
                </c:pt>
                <c:pt idx="69">
                  <c:v>3.219374</c:v>
                </c:pt>
                <c:pt idx="70">
                  <c:v>3.189225</c:v>
                </c:pt>
                <c:pt idx="71">
                  <c:v>3.410423</c:v>
                </c:pt>
                <c:pt idx="72">
                  <c:v>3.174775</c:v>
                </c:pt>
                <c:pt idx="73">
                  <c:v>3.003585</c:v>
                </c:pt>
                <c:pt idx="74">
                  <c:v>2.451511</c:v>
                </c:pt>
                <c:pt idx="75">
                  <c:v>2.212333</c:v>
                </c:pt>
                <c:pt idx="76">
                  <c:v>1.771778</c:v>
                </c:pt>
                <c:pt idx="77">
                  <c:v>1.521406</c:v>
                </c:pt>
                <c:pt idx="78">
                  <c:v>1.195978</c:v>
                </c:pt>
                <c:pt idx="79">
                  <c:v>1.057895</c:v>
                </c:pt>
                <c:pt idx="80">
                  <c:v>0.893424</c:v>
                </c:pt>
                <c:pt idx="81">
                  <c:v>0.793521</c:v>
                </c:pt>
                <c:pt idx="82">
                  <c:v>0.748661</c:v>
                </c:pt>
                <c:pt idx="83">
                  <c:v>0.6</c:v>
                </c:pt>
                <c:pt idx="84">
                  <c:v>0.658452</c:v>
                </c:pt>
                <c:pt idx="85">
                  <c:v>0.387965</c:v>
                </c:pt>
                <c:pt idx="86">
                  <c:v>0.280704</c:v>
                </c:pt>
                <c:pt idx="87">
                  <c:v>0.255549</c:v>
                </c:pt>
                <c:pt idx="88">
                  <c:v>0.194184</c:v>
                </c:pt>
                <c:pt idx="89">
                  <c:v>0.215936</c:v>
                </c:pt>
                <c:pt idx="90">
                  <c:v>0.46296</c:v>
                </c:pt>
                <c:pt idx="91">
                  <c:v>0.161201</c:v>
                </c:pt>
                <c:pt idx="92">
                  <c:v>0.343347</c:v>
                </c:pt>
                <c:pt idx="93">
                  <c:v>0.15579</c:v>
                </c:pt>
                <c:pt idx="94">
                  <c:v>0.151964</c:v>
                </c:pt>
                <c:pt idx="95">
                  <c:v>0.162262</c:v>
                </c:pt>
                <c:pt idx="96">
                  <c:v>0.191681</c:v>
                </c:pt>
                <c:pt idx="97">
                  <c:v>0.160097</c:v>
                </c:pt>
                <c:pt idx="98">
                  <c:v>0.33274</c:v>
                </c:pt>
                <c:pt idx="99">
                  <c:v>0.13448</c:v>
                </c:pt>
                <c:pt idx="100">
                  <c:v>0.120314</c:v>
                </c:pt>
              </c:numCache>
            </c:numRef>
          </c:val>
        </c:ser>
        <c:ser>
          <c:idx val="34"/>
          <c:order val="34"/>
          <c:tx>
            <c:strRef>
              <c:f>Sheet1!$AJ$3:$AJ$4</c:f>
              <c:strCache>
                <c:ptCount val="1"/>
                <c:pt idx="0">
                  <c:v>-76.85</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Sheet1!$AJ$5:$AJ$108</c:f>
              <c:numCache>
                <c:formatCode>General</c:formatCode>
                <c:ptCount val="103"/>
                <c:pt idx="0">
                  <c:v>0.15012</c:v>
                </c:pt>
                <c:pt idx="1">
                  <c:v>0.193696</c:v>
                </c:pt>
                <c:pt idx="2">
                  <c:v>0.207763</c:v>
                </c:pt>
                <c:pt idx="3">
                  <c:v>0.206227</c:v>
                </c:pt>
                <c:pt idx="4">
                  <c:v>0.173774</c:v>
                </c:pt>
                <c:pt idx="5">
                  <c:v>0.293752</c:v>
                </c:pt>
                <c:pt idx="6">
                  <c:v>0.196364</c:v>
                </c:pt>
                <c:pt idx="7">
                  <c:v>0.423728</c:v>
                </c:pt>
                <c:pt idx="8">
                  <c:v>0.181489</c:v>
                </c:pt>
                <c:pt idx="9">
                  <c:v>0.303445</c:v>
                </c:pt>
                <c:pt idx="10">
                  <c:v>0.250799</c:v>
                </c:pt>
                <c:pt idx="11">
                  <c:v>0.433923</c:v>
                </c:pt>
                <c:pt idx="12">
                  <c:v>0.154726</c:v>
                </c:pt>
                <c:pt idx="13">
                  <c:v>0.459032</c:v>
                </c:pt>
                <c:pt idx="14">
                  <c:v>0.25336</c:v>
                </c:pt>
                <c:pt idx="15">
                  <c:v>0.357286</c:v>
                </c:pt>
                <c:pt idx="16">
                  <c:v>0.576624</c:v>
                </c:pt>
                <c:pt idx="17">
                  <c:v>0.175372</c:v>
                </c:pt>
                <c:pt idx="18">
                  <c:v>0.198121</c:v>
                </c:pt>
                <c:pt idx="19">
                  <c:v>0.169048</c:v>
                </c:pt>
                <c:pt idx="20">
                  <c:v>0.27265</c:v>
                </c:pt>
                <c:pt idx="21">
                  <c:v>0.374142</c:v>
                </c:pt>
                <c:pt idx="22">
                  <c:v>0.331848</c:v>
                </c:pt>
                <c:pt idx="23">
                  <c:v>0.573212</c:v>
                </c:pt>
                <c:pt idx="24">
                  <c:v>0.362684</c:v>
                </c:pt>
                <c:pt idx="25">
                  <c:v>0.329013</c:v>
                </c:pt>
                <c:pt idx="26">
                  <c:v>0.407487</c:v>
                </c:pt>
                <c:pt idx="27">
                  <c:v>0.60016</c:v>
                </c:pt>
                <c:pt idx="28">
                  <c:v>0.63126</c:v>
                </c:pt>
                <c:pt idx="29">
                  <c:v>0.680298</c:v>
                </c:pt>
                <c:pt idx="30">
                  <c:v>0.717907</c:v>
                </c:pt>
                <c:pt idx="31">
                  <c:v>0.65465</c:v>
                </c:pt>
                <c:pt idx="32">
                  <c:v>0.800821</c:v>
                </c:pt>
                <c:pt idx="33">
                  <c:v>0.958842</c:v>
                </c:pt>
                <c:pt idx="34">
                  <c:v>1.153421</c:v>
                </c:pt>
                <c:pt idx="35">
                  <c:v>1.446245</c:v>
                </c:pt>
                <c:pt idx="36">
                  <c:v>1.540759</c:v>
                </c:pt>
                <c:pt idx="37">
                  <c:v>1.678796</c:v>
                </c:pt>
                <c:pt idx="38">
                  <c:v>2.255226</c:v>
                </c:pt>
                <c:pt idx="39">
                  <c:v>2.434462</c:v>
                </c:pt>
                <c:pt idx="40">
                  <c:v>2.657614</c:v>
                </c:pt>
                <c:pt idx="41">
                  <c:v>3.057446</c:v>
                </c:pt>
                <c:pt idx="42">
                  <c:v>2.597343</c:v>
                </c:pt>
                <c:pt idx="43">
                  <c:v>2.445818</c:v>
                </c:pt>
                <c:pt idx="44">
                  <c:v>2.0526</c:v>
                </c:pt>
                <c:pt idx="45">
                  <c:v>1.866045</c:v>
                </c:pt>
                <c:pt idx="46">
                  <c:v>1.36398</c:v>
                </c:pt>
                <c:pt idx="47">
                  <c:v>1.274068</c:v>
                </c:pt>
                <c:pt idx="48">
                  <c:v>1.03519</c:v>
                </c:pt>
                <c:pt idx="49">
                  <c:v>1.161688</c:v>
                </c:pt>
                <c:pt idx="50">
                  <c:v>1.339593</c:v>
                </c:pt>
                <c:pt idx="51">
                  <c:v>1.599751</c:v>
                </c:pt>
                <c:pt idx="52">
                  <c:v>1.857255</c:v>
                </c:pt>
                <c:pt idx="53">
                  <c:v>2.228772</c:v>
                </c:pt>
                <c:pt idx="54">
                  <c:v>2.683473</c:v>
                </c:pt>
                <c:pt idx="55">
                  <c:v>2.921955</c:v>
                </c:pt>
                <c:pt idx="56">
                  <c:v>2.847742</c:v>
                </c:pt>
                <c:pt idx="57">
                  <c:v>2.727712</c:v>
                </c:pt>
                <c:pt idx="58">
                  <c:v>2.277428</c:v>
                </c:pt>
                <c:pt idx="59">
                  <c:v>2.187713</c:v>
                </c:pt>
                <c:pt idx="60">
                  <c:v>1.618848</c:v>
                </c:pt>
                <c:pt idx="61">
                  <c:v>1.684079</c:v>
                </c:pt>
                <c:pt idx="62">
                  <c:v>1.130346</c:v>
                </c:pt>
                <c:pt idx="63">
                  <c:v>1.082958</c:v>
                </c:pt>
                <c:pt idx="64">
                  <c:v>1.195101</c:v>
                </c:pt>
                <c:pt idx="65">
                  <c:v>1.460407</c:v>
                </c:pt>
                <c:pt idx="66">
                  <c:v>1.580612</c:v>
                </c:pt>
                <c:pt idx="67">
                  <c:v>1.917813</c:v>
                </c:pt>
                <c:pt idx="68">
                  <c:v>2.338867</c:v>
                </c:pt>
                <c:pt idx="69">
                  <c:v>2.469813</c:v>
                </c:pt>
                <c:pt idx="70">
                  <c:v>2.649913</c:v>
                </c:pt>
                <c:pt idx="71">
                  <c:v>2.919845</c:v>
                </c:pt>
                <c:pt idx="72">
                  <c:v>2.634141</c:v>
                </c:pt>
                <c:pt idx="73">
                  <c:v>2.466913</c:v>
                </c:pt>
                <c:pt idx="74">
                  <c:v>1.769967</c:v>
                </c:pt>
                <c:pt idx="75">
                  <c:v>1.70468</c:v>
                </c:pt>
                <c:pt idx="76">
                  <c:v>1.25475</c:v>
                </c:pt>
                <c:pt idx="77">
                  <c:v>1.134591</c:v>
                </c:pt>
                <c:pt idx="78">
                  <c:v>1.056309</c:v>
                </c:pt>
                <c:pt idx="79">
                  <c:v>1.149018</c:v>
                </c:pt>
                <c:pt idx="80">
                  <c:v>0.817467</c:v>
                </c:pt>
                <c:pt idx="81">
                  <c:v>0.635203</c:v>
                </c:pt>
                <c:pt idx="82">
                  <c:v>0.462446</c:v>
                </c:pt>
                <c:pt idx="83">
                  <c:v>0.458589</c:v>
                </c:pt>
                <c:pt idx="84">
                  <c:v>0.427372</c:v>
                </c:pt>
                <c:pt idx="85">
                  <c:v>0.398501</c:v>
                </c:pt>
                <c:pt idx="86">
                  <c:v>0.264601</c:v>
                </c:pt>
                <c:pt idx="87">
                  <c:v>0.223924</c:v>
                </c:pt>
                <c:pt idx="88">
                  <c:v>0.23083</c:v>
                </c:pt>
                <c:pt idx="89">
                  <c:v>0.363802</c:v>
                </c:pt>
                <c:pt idx="90">
                  <c:v>0.201132</c:v>
                </c:pt>
                <c:pt idx="91">
                  <c:v>0.132528</c:v>
                </c:pt>
                <c:pt idx="92">
                  <c:v>0.260122</c:v>
                </c:pt>
                <c:pt idx="93">
                  <c:v>0.284544</c:v>
                </c:pt>
                <c:pt idx="94">
                  <c:v>0.310944</c:v>
                </c:pt>
                <c:pt idx="95">
                  <c:v>0.450636</c:v>
                </c:pt>
                <c:pt idx="96">
                  <c:v>0.352056</c:v>
                </c:pt>
                <c:pt idx="97">
                  <c:v>0.195767</c:v>
                </c:pt>
                <c:pt idx="98">
                  <c:v>0.143475</c:v>
                </c:pt>
                <c:pt idx="99">
                  <c:v>0.329273</c:v>
                </c:pt>
                <c:pt idx="100">
                  <c:v>0.220745</c:v>
                </c:pt>
              </c:numCache>
            </c:numRef>
          </c:val>
        </c:ser>
        <c:ser>
          <c:idx val="35"/>
          <c:order val="35"/>
          <c:tx>
            <c:strRef>
              <c:f>Sheet1!$AK$3:$AK$4</c:f>
              <c:strCache>
                <c:ptCount val="1"/>
                <c:pt idx="0">
                  <c:v>-76.84</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Sheet1!$AK$5:$AK$108</c:f>
              <c:numCache>
                <c:formatCode>General</c:formatCode>
                <c:ptCount val="103"/>
                <c:pt idx="0">
                  <c:v>0.164708</c:v>
                </c:pt>
                <c:pt idx="1">
                  <c:v>0.403543</c:v>
                </c:pt>
                <c:pt idx="2">
                  <c:v>0.231904</c:v>
                </c:pt>
                <c:pt idx="3">
                  <c:v>0.195908</c:v>
                </c:pt>
                <c:pt idx="4">
                  <c:v>0.218647</c:v>
                </c:pt>
                <c:pt idx="5">
                  <c:v>0.223706</c:v>
                </c:pt>
                <c:pt idx="6">
                  <c:v>0.174803</c:v>
                </c:pt>
                <c:pt idx="7">
                  <c:v>0.210345</c:v>
                </c:pt>
                <c:pt idx="8">
                  <c:v>0.545437</c:v>
                </c:pt>
                <c:pt idx="9">
                  <c:v>0.146893</c:v>
                </c:pt>
                <c:pt idx="10">
                  <c:v>0.200553</c:v>
                </c:pt>
                <c:pt idx="11">
                  <c:v>0.194646</c:v>
                </c:pt>
                <c:pt idx="12">
                  <c:v>0.418093</c:v>
                </c:pt>
                <c:pt idx="13">
                  <c:v>0.407575</c:v>
                </c:pt>
                <c:pt idx="14">
                  <c:v>0.381827</c:v>
                </c:pt>
                <c:pt idx="15">
                  <c:v>0.16873</c:v>
                </c:pt>
                <c:pt idx="16">
                  <c:v>0.13852</c:v>
                </c:pt>
                <c:pt idx="17">
                  <c:v>0.250895</c:v>
                </c:pt>
                <c:pt idx="18">
                  <c:v>0.262028</c:v>
                </c:pt>
                <c:pt idx="19">
                  <c:v>0.424577</c:v>
                </c:pt>
                <c:pt idx="20">
                  <c:v>0.23322</c:v>
                </c:pt>
                <c:pt idx="21">
                  <c:v>0.392728</c:v>
                </c:pt>
                <c:pt idx="22">
                  <c:v>0.525026</c:v>
                </c:pt>
                <c:pt idx="23">
                  <c:v>0.232707</c:v>
                </c:pt>
                <c:pt idx="24">
                  <c:v>0.404435</c:v>
                </c:pt>
                <c:pt idx="25">
                  <c:v>0.299358</c:v>
                </c:pt>
                <c:pt idx="26">
                  <c:v>0.450067</c:v>
                </c:pt>
                <c:pt idx="27">
                  <c:v>0.564213</c:v>
                </c:pt>
                <c:pt idx="28">
                  <c:v>0.646132</c:v>
                </c:pt>
                <c:pt idx="29">
                  <c:v>0.685493</c:v>
                </c:pt>
                <c:pt idx="30">
                  <c:v>0.702423</c:v>
                </c:pt>
                <c:pt idx="31">
                  <c:v>0.891679</c:v>
                </c:pt>
                <c:pt idx="32">
                  <c:v>0.811038</c:v>
                </c:pt>
                <c:pt idx="33">
                  <c:v>1.116504</c:v>
                </c:pt>
                <c:pt idx="34">
                  <c:v>1.146566</c:v>
                </c:pt>
                <c:pt idx="35">
                  <c:v>1.174853</c:v>
                </c:pt>
                <c:pt idx="36">
                  <c:v>1.319025</c:v>
                </c:pt>
                <c:pt idx="37">
                  <c:v>1.469766</c:v>
                </c:pt>
                <c:pt idx="38">
                  <c:v>1.665187</c:v>
                </c:pt>
                <c:pt idx="39">
                  <c:v>1.803544</c:v>
                </c:pt>
                <c:pt idx="40">
                  <c:v>1.932918</c:v>
                </c:pt>
                <c:pt idx="41">
                  <c:v>2.182786</c:v>
                </c:pt>
                <c:pt idx="42">
                  <c:v>2.14092</c:v>
                </c:pt>
                <c:pt idx="43">
                  <c:v>1.671074</c:v>
                </c:pt>
                <c:pt idx="44">
                  <c:v>1.424509</c:v>
                </c:pt>
                <c:pt idx="45">
                  <c:v>1.453511</c:v>
                </c:pt>
                <c:pt idx="46">
                  <c:v>1.144578</c:v>
                </c:pt>
                <c:pt idx="47">
                  <c:v>1.13069</c:v>
                </c:pt>
                <c:pt idx="48">
                  <c:v>0.959859</c:v>
                </c:pt>
                <c:pt idx="49">
                  <c:v>1.08394</c:v>
                </c:pt>
                <c:pt idx="50">
                  <c:v>1.167076</c:v>
                </c:pt>
                <c:pt idx="51">
                  <c:v>1.236546</c:v>
                </c:pt>
                <c:pt idx="52">
                  <c:v>1.438844</c:v>
                </c:pt>
                <c:pt idx="53">
                  <c:v>1.692981</c:v>
                </c:pt>
                <c:pt idx="54">
                  <c:v>1.921353</c:v>
                </c:pt>
                <c:pt idx="55">
                  <c:v>2.064687</c:v>
                </c:pt>
                <c:pt idx="56">
                  <c:v>2.063744</c:v>
                </c:pt>
                <c:pt idx="57">
                  <c:v>1.981758</c:v>
                </c:pt>
                <c:pt idx="58">
                  <c:v>1.665731</c:v>
                </c:pt>
                <c:pt idx="59">
                  <c:v>1.513653</c:v>
                </c:pt>
                <c:pt idx="60">
                  <c:v>1.548918</c:v>
                </c:pt>
                <c:pt idx="61">
                  <c:v>1.343765</c:v>
                </c:pt>
                <c:pt idx="62">
                  <c:v>1.141577</c:v>
                </c:pt>
                <c:pt idx="63">
                  <c:v>0.978732</c:v>
                </c:pt>
                <c:pt idx="64">
                  <c:v>0.970213</c:v>
                </c:pt>
                <c:pt idx="65">
                  <c:v>1.302526</c:v>
                </c:pt>
                <c:pt idx="66">
                  <c:v>1.284718</c:v>
                </c:pt>
                <c:pt idx="67">
                  <c:v>1.499271</c:v>
                </c:pt>
                <c:pt idx="68">
                  <c:v>1.588383</c:v>
                </c:pt>
                <c:pt idx="69">
                  <c:v>1.892451</c:v>
                </c:pt>
                <c:pt idx="70">
                  <c:v>2.055585</c:v>
                </c:pt>
                <c:pt idx="71">
                  <c:v>2.154415</c:v>
                </c:pt>
                <c:pt idx="72">
                  <c:v>2.043075</c:v>
                </c:pt>
                <c:pt idx="73">
                  <c:v>1.945322</c:v>
                </c:pt>
                <c:pt idx="74">
                  <c:v>1.630272</c:v>
                </c:pt>
                <c:pt idx="75">
                  <c:v>1.354523</c:v>
                </c:pt>
                <c:pt idx="76">
                  <c:v>1.07733</c:v>
                </c:pt>
                <c:pt idx="77">
                  <c:v>1.007405</c:v>
                </c:pt>
                <c:pt idx="78">
                  <c:v>0.995203</c:v>
                </c:pt>
                <c:pt idx="79">
                  <c:v>0.857367</c:v>
                </c:pt>
                <c:pt idx="80">
                  <c:v>0.680335</c:v>
                </c:pt>
                <c:pt idx="81">
                  <c:v>0.462497</c:v>
                </c:pt>
                <c:pt idx="82">
                  <c:v>0.47603</c:v>
                </c:pt>
                <c:pt idx="83">
                  <c:v>0.738699</c:v>
                </c:pt>
                <c:pt idx="84">
                  <c:v>0.295841</c:v>
                </c:pt>
                <c:pt idx="85">
                  <c:v>0.342301</c:v>
                </c:pt>
                <c:pt idx="86">
                  <c:v>0.303001</c:v>
                </c:pt>
                <c:pt idx="87">
                  <c:v>0.252704</c:v>
                </c:pt>
                <c:pt idx="88">
                  <c:v>0.221053</c:v>
                </c:pt>
                <c:pt idx="89">
                  <c:v>0.27587</c:v>
                </c:pt>
                <c:pt idx="90">
                  <c:v>0.426725</c:v>
                </c:pt>
                <c:pt idx="91">
                  <c:v>0.190038</c:v>
                </c:pt>
                <c:pt idx="92">
                  <c:v>0.177561</c:v>
                </c:pt>
                <c:pt idx="93">
                  <c:v>0.235525</c:v>
                </c:pt>
                <c:pt idx="94">
                  <c:v>0.436421</c:v>
                </c:pt>
                <c:pt idx="95">
                  <c:v>0.134402</c:v>
                </c:pt>
                <c:pt idx="96">
                  <c:v>0.38589</c:v>
                </c:pt>
                <c:pt idx="97">
                  <c:v>0.115264</c:v>
                </c:pt>
                <c:pt idx="98">
                  <c:v>0.185982</c:v>
                </c:pt>
                <c:pt idx="99">
                  <c:v>0.276635</c:v>
                </c:pt>
                <c:pt idx="100">
                  <c:v>0.163328</c:v>
                </c:pt>
              </c:numCache>
            </c:numRef>
          </c:val>
        </c:ser>
        <c:ser>
          <c:idx val="36"/>
          <c:order val="36"/>
          <c:tx>
            <c:strRef>
              <c:f>Sheet1!$AL$3:$AL$4</c:f>
              <c:strCache>
                <c:ptCount val="1"/>
                <c:pt idx="0">
                  <c:v>-76.83</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Sheet1!$AL$5:$AL$108</c:f>
              <c:numCache>
                <c:formatCode>General</c:formatCode>
                <c:ptCount val="103"/>
                <c:pt idx="0">
                  <c:v>0.1777</c:v>
                </c:pt>
                <c:pt idx="1">
                  <c:v>0.199566</c:v>
                </c:pt>
                <c:pt idx="2">
                  <c:v>0.251793</c:v>
                </c:pt>
                <c:pt idx="3">
                  <c:v>0.319166</c:v>
                </c:pt>
                <c:pt idx="4">
                  <c:v>0.186716</c:v>
                </c:pt>
                <c:pt idx="5">
                  <c:v>0.15335</c:v>
                </c:pt>
                <c:pt idx="6">
                  <c:v>0.166897</c:v>
                </c:pt>
                <c:pt idx="7">
                  <c:v>0.343076</c:v>
                </c:pt>
                <c:pt idx="8">
                  <c:v>0.150615</c:v>
                </c:pt>
                <c:pt idx="9">
                  <c:v>0.249388</c:v>
                </c:pt>
                <c:pt idx="10">
                  <c:v>0.123776</c:v>
                </c:pt>
                <c:pt idx="11">
                  <c:v>0.307841</c:v>
                </c:pt>
                <c:pt idx="12">
                  <c:v>0.269789</c:v>
                </c:pt>
                <c:pt idx="13">
                  <c:v>0.24829</c:v>
                </c:pt>
                <c:pt idx="14">
                  <c:v>0.247326</c:v>
                </c:pt>
                <c:pt idx="15">
                  <c:v>0.26452</c:v>
                </c:pt>
                <c:pt idx="16">
                  <c:v>0.371784</c:v>
                </c:pt>
                <c:pt idx="17">
                  <c:v>0.420765</c:v>
                </c:pt>
                <c:pt idx="18">
                  <c:v>0.323148</c:v>
                </c:pt>
                <c:pt idx="19">
                  <c:v>0.333281</c:v>
                </c:pt>
                <c:pt idx="20">
                  <c:v>0.20708</c:v>
                </c:pt>
                <c:pt idx="21">
                  <c:v>0.440988</c:v>
                </c:pt>
                <c:pt idx="22">
                  <c:v>0.241624</c:v>
                </c:pt>
                <c:pt idx="23">
                  <c:v>0.212656</c:v>
                </c:pt>
                <c:pt idx="24">
                  <c:v>0.251568</c:v>
                </c:pt>
                <c:pt idx="25">
                  <c:v>0.429844</c:v>
                </c:pt>
                <c:pt idx="26">
                  <c:v>0.385656</c:v>
                </c:pt>
                <c:pt idx="27">
                  <c:v>0.580276</c:v>
                </c:pt>
                <c:pt idx="28">
                  <c:v>0.5659</c:v>
                </c:pt>
                <c:pt idx="29">
                  <c:v>0.582451</c:v>
                </c:pt>
                <c:pt idx="30">
                  <c:v>0.549534</c:v>
                </c:pt>
                <c:pt idx="31">
                  <c:v>0.672599</c:v>
                </c:pt>
                <c:pt idx="32">
                  <c:v>0.814204</c:v>
                </c:pt>
                <c:pt idx="33">
                  <c:v>0.911198</c:v>
                </c:pt>
                <c:pt idx="34">
                  <c:v>1.183794</c:v>
                </c:pt>
                <c:pt idx="35">
                  <c:v>1.040124</c:v>
                </c:pt>
                <c:pt idx="36">
                  <c:v>1.281613</c:v>
                </c:pt>
                <c:pt idx="37">
                  <c:v>1.268255</c:v>
                </c:pt>
                <c:pt idx="38">
                  <c:v>1.23216</c:v>
                </c:pt>
                <c:pt idx="39">
                  <c:v>1.402237</c:v>
                </c:pt>
                <c:pt idx="40">
                  <c:v>1.406361</c:v>
                </c:pt>
                <c:pt idx="41">
                  <c:v>1.425879</c:v>
                </c:pt>
                <c:pt idx="42">
                  <c:v>1.582295</c:v>
                </c:pt>
                <c:pt idx="43">
                  <c:v>1.312133</c:v>
                </c:pt>
                <c:pt idx="44">
                  <c:v>1.176208</c:v>
                </c:pt>
                <c:pt idx="45">
                  <c:v>1.120914</c:v>
                </c:pt>
                <c:pt idx="46">
                  <c:v>0.957266</c:v>
                </c:pt>
                <c:pt idx="47">
                  <c:v>1.157173</c:v>
                </c:pt>
                <c:pt idx="48">
                  <c:v>1.092036</c:v>
                </c:pt>
                <c:pt idx="49">
                  <c:v>0.75641</c:v>
                </c:pt>
                <c:pt idx="50">
                  <c:v>1.075345</c:v>
                </c:pt>
                <c:pt idx="51">
                  <c:v>1.187806</c:v>
                </c:pt>
                <c:pt idx="52">
                  <c:v>1.354704</c:v>
                </c:pt>
                <c:pt idx="53">
                  <c:v>1.366979</c:v>
                </c:pt>
                <c:pt idx="54">
                  <c:v>1.494345</c:v>
                </c:pt>
                <c:pt idx="55">
                  <c:v>1.490456</c:v>
                </c:pt>
                <c:pt idx="56">
                  <c:v>1.478185</c:v>
                </c:pt>
                <c:pt idx="57">
                  <c:v>1.562017</c:v>
                </c:pt>
                <c:pt idx="58">
                  <c:v>1.464723</c:v>
                </c:pt>
                <c:pt idx="59">
                  <c:v>1.281006</c:v>
                </c:pt>
                <c:pt idx="60">
                  <c:v>1.163093</c:v>
                </c:pt>
                <c:pt idx="61">
                  <c:v>1.211231</c:v>
                </c:pt>
                <c:pt idx="62">
                  <c:v>1.034204</c:v>
                </c:pt>
                <c:pt idx="63">
                  <c:v>0.892397</c:v>
                </c:pt>
                <c:pt idx="64">
                  <c:v>0.879497</c:v>
                </c:pt>
                <c:pt idx="65">
                  <c:v>1.119213</c:v>
                </c:pt>
                <c:pt idx="66">
                  <c:v>1.089017</c:v>
                </c:pt>
                <c:pt idx="67">
                  <c:v>1.470256</c:v>
                </c:pt>
                <c:pt idx="68">
                  <c:v>1.266937</c:v>
                </c:pt>
                <c:pt idx="69">
                  <c:v>1.385737</c:v>
                </c:pt>
                <c:pt idx="70">
                  <c:v>1.374398</c:v>
                </c:pt>
                <c:pt idx="71">
                  <c:v>1.610303</c:v>
                </c:pt>
                <c:pt idx="72">
                  <c:v>1.763748</c:v>
                </c:pt>
                <c:pt idx="73">
                  <c:v>1.703241</c:v>
                </c:pt>
                <c:pt idx="74">
                  <c:v>1.70141</c:v>
                </c:pt>
                <c:pt idx="75">
                  <c:v>1.091384</c:v>
                </c:pt>
                <c:pt idx="76">
                  <c:v>0.855706</c:v>
                </c:pt>
                <c:pt idx="77">
                  <c:v>0.904739</c:v>
                </c:pt>
                <c:pt idx="78">
                  <c:v>0.774385</c:v>
                </c:pt>
                <c:pt idx="79">
                  <c:v>0.884822</c:v>
                </c:pt>
                <c:pt idx="80">
                  <c:v>0.539688</c:v>
                </c:pt>
                <c:pt idx="81">
                  <c:v>0.48697</c:v>
                </c:pt>
                <c:pt idx="82">
                  <c:v>0.384434</c:v>
                </c:pt>
                <c:pt idx="83">
                  <c:v>0.522451</c:v>
                </c:pt>
                <c:pt idx="84">
                  <c:v>0.360592</c:v>
                </c:pt>
                <c:pt idx="85">
                  <c:v>0.222408</c:v>
                </c:pt>
                <c:pt idx="86">
                  <c:v>0.345715</c:v>
                </c:pt>
                <c:pt idx="87">
                  <c:v>0.205248</c:v>
                </c:pt>
                <c:pt idx="88">
                  <c:v>0.272328</c:v>
                </c:pt>
                <c:pt idx="89">
                  <c:v>0.172064</c:v>
                </c:pt>
                <c:pt idx="90">
                  <c:v>0.211614</c:v>
                </c:pt>
                <c:pt idx="91">
                  <c:v>0.325011</c:v>
                </c:pt>
                <c:pt idx="92">
                  <c:v>0.383195</c:v>
                </c:pt>
                <c:pt idx="93">
                  <c:v>0.378496</c:v>
                </c:pt>
                <c:pt idx="94">
                  <c:v>0.199398</c:v>
                </c:pt>
                <c:pt idx="95">
                  <c:v>0.12507</c:v>
                </c:pt>
                <c:pt idx="96">
                  <c:v>0.191838</c:v>
                </c:pt>
                <c:pt idx="97">
                  <c:v>0.144318</c:v>
                </c:pt>
                <c:pt idx="98">
                  <c:v>0.491292</c:v>
                </c:pt>
                <c:pt idx="99">
                  <c:v>0.184961</c:v>
                </c:pt>
                <c:pt idx="100">
                  <c:v>0.17873</c:v>
                </c:pt>
              </c:numCache>
            </c:numRef>
          </c:val>
        </c:ser>
        <c:ser>
          <c:idx val="37"/>
          <c:order val="37"/>
          <c:tx>
            <c:strRef>
              <c:f>Sheet1!$AM$3:$AM$4</c:f>
              <c:strCache>
                <c:ptCount val="1"/>
                <c:pt idx="0">
                  <c:v>-76.82</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Sheet1!$AM$5:$AM$108</c:f>
              <c:numCache>
                <c:formatCode>General</c:formatCode>
                <c:ptCount val="103"/>
                <c:pt idx="0">
                  <c:v>0.277346</c:v>
                </c:pt>
                <c:pt idx="1">
                  <c:v>0.14815</c:v>
                </c:pt>
                <c:pt idx="2">
                  <c:v>0.192518</c:v>
                </c:pt>
                <c:pt idx="3">
                  <c:v>0.199454</c:v>
                </c:pt>
                <c:pt idx="4">
                  <c:v>0.211302</c:v>
                </c:pt>
                <c:pt idx="5">
                  <c:v>0.270004</c:v>
                </c:pt>
                <c:pt idx="6">
                  <c:v>0.175807</c:v>
                </c:pt>
                <c:pt idx="7">
                  <c:v>0.257732</c:v>
                </c:pt>
                <c:pt idx="8">
                  <c:v>0.121931</c:v>
                </c:pt>
                <c:pt idx="9">
                  <c:v>0.309666</c:v>
                </c:pt>
                <c:pt idx="10">
                  <c:v>0.266174</c:v>
                </c:pt>
                <c:pt idx="11">
                  <c:v>0.24347</c:v>
                </c:pt>
                <c:pt idx="12">
                  <c:v>0.342416</c:v>
                </c:pt>
                <c:pt idx="13">
                  <c:v>0.249139</c:v>
                </c:pt>
                <c:pt idx="14">
                  <c:v>0.262233</c:v>
                </c:pt>
                <c:pt idx="15">
                  <c:v>0.47173</c:v>
                </c:pt>
                <c:pt idx="16">
                  <c:v>0.205677</c:v>
                </c:pt>
                <c:pt idx="17">
                  <c:v>0.28888</c:v>
                </c:pt>
                <c:pt idx="18">
                  <c:v>0.246636</c:v>
                </c:pt>
                <c:pt idx="19">
                  <c:v>0.182274</c:v>
                </c:pt>
                <c:pt idx="20">
                  <c:v>0.488273</c:v>
                </c:pt>
                <c:pt idx="21">
                  <c:v>0.26354</c:v>
                </c:pt>
                <c:pt idx="22">
                  <c:v>0.183672</c:v>
                </c:pt>
                <c:pt idx="23">
                  <c:v>0.374149</c:v>
                </c:pt>
                <c:pt idx="24">
                  <c:v>0.212134</c:v>
                </c:pt>
                <c:pt idx="25">
                  <c:v>0.326896</c:v>
                </c:pt>
                <c:pt idx="26">
                  <c:v>0.492023</c:v>
                </c:pt>
                <c:pt idx="27">
                  <c:v>0.381229</c:v>
                </c:pt>
                <c:pt idx="28">
                  <c:v>0.437168</c:v>
                </c:pt>
                <c:pt idx="29">
                  <c:v>0.5252</c:v>
                </c:pt>
                <c:pt idx="30">
                  <c:v>0.467711</c:v>
                </c:pt>
                <c:pt idx="31">
                  <c:v>0.587273</c:v>
                </c:pt>
                <c:pt idx="32">
                  <c:v>0.722357</c:v>
                </c:pt>
                <c:pt idx="33">
                  <c:v>0.791482</c:v>
                </c:pt>
                <c:pt idx="34">
                  <c:v>1.038544</c:v>
                </c:pt>
                <c:pt idx="35">
                  <c:v>1.043724</c:v>
                </c:pt>
                <c:pt idx="36">
                  <c:v>1.167979</c:v>
                </c:pt>
                <c:pt idx="37">
                  <c:v>1.179126</c:v>
                </c:pt>
                <c:pt idx="38">
                  <c:v>1.160524</c:v>
                </c:pt>
                <c:pt idx="39">
                  <c:v>1.320319</c:v>
                </c:pt>
                <c:pt idx="40">
                  <c:v>1.041425</c:v>
                </c:pt>
                <c:pt idx="41">
                  <c:v>1.045643</c:v>
                </c:pt>
                <c:pt idx="42">
                  <c:v>0.976438</c:v>
                </c:pt>
                <c:pt idx="43">
                  <c:v>1.064831</c:v>
                </c:pt>
                <c:pt idx="44">
                  <c:v>0.95409</c:v>
                </c:pt>
                <c:pt idx="45">
                  <c:v>0.856888</c:v>
                </c:pt>
                <c:pt idx="46">
                  <c:v>0.96906</c:v>
                </c:pt>
                <c:pt idx="47">
                  <c:v>1.023246</c:v>
                </c:pt>
                <c:pt idx="48">
                  <c:v>0.841924</c:v>
                </c:pt>
                <c:pt idx="49">
                  <c:v>0.827658</c:v>
                </c:pt>
                <c:pt idx="50">
                  <c:v>1.041987</c:v>
                </c:pt>
                <c:pt idx="51">
                  <c:v>1.046641</c:v>
                </c:pt>
                <c:pt idx="52">
                  <c:v>1.278808</c:v>
                </c:pt>
                <c:pt idx="53">
                  <c:v>1.250545</c:v>
                </c:pt>
                <c:pt idx="54">
                  <c:v>1.127495</c:v>
                </c:pt>
                <c:pt idx="55">
                  <c:v>1.167593</c:v>
                </c:pt>
                <c:pt idx="56">
                  <c:v>1.103322</c:v>
                </c:pt>
                <c:pt idx="57">
                  <c:v>1.114314</c:v>
                </c:pt>
                <c:pt idx="58">
                  <c:v>1.125952</c:v>
                </c:pt>
                <c:pt idx="59">
                  <c:v>1.288054</c:v>
                </c:pt>
                <c:pt idx="60">
                  <c:v>1.040354</c:v>
                </c:pt>
                <c:pt idx="61">
                  <c:v>1.101816</c:v>
                </c:pt>
                <c:pt idx="62">
                  <c:v>0.954339</c:v>
                </c:pt>
                <c:pt idx="63">
                  <c:v>0.917976</c:v>
                </c:pt>
                <c:pt idx="64">
                  <c:v>0.829413</c:v>
                </c:pt>
                <c:pt idx="65">
                  <c:v>0.991993</c:v>
                </c:pt>
                <c:pt idx="66">
                  <c:v>1.414316</c:v>
                </c:pt>
                <c:pt idx="67">
                  <c:v>1.044109</c:v>
                </c:pt>
                <c:pt idx="68">
                  <c:v>1.148345</c:v>
                </c:pt>
                <c:pt idx="69">
                  <c:v>1.354441</c:v>
                </c:pt>
                <c:pt idx="70">
                  <c:v>1.056446</c:v>
                </c:pt>
                <c:pt idx="71">
                  <c:v>1.229498</c:v>
                </c:pt>
                <c:pt idx="72">
                  <c:v>1.357833</c:v>
                </c:pt>
                <c:pt idx="73">
                  <c:v>1.448487</c:v>
                </c:pt>
                <c:pt idx="74">
                  <c:v>1.288127</c:v>
                </c:pt>
                <c:pt idx="75">
                  <c:v>1.218141</c:v>
                </c:pt>
                <c:pt idx="76">
                  <c:v>0.919863</c:v>
                </c:pt>
                <c:pt idx="77">
                  <c:v>0.855441</c:v>
                </c:pt>
                <c:pt idx="78">
                  <c:v>0.788024</c:v>
                </c:pt>
                <c:pt idx="79">
                  <c:v>0.741216</c:v>
                </c:pt>
                <c:pt idx="80">
                  <c:v>0.460839</c:v>
                </c:pt>
                <c:pt idx="81">
                  <c:v>0.529664</c:v>
                </c:pt>
                <c:pt idx="82">
                  <c:v>0.558473</c:v>
                </c:pt>
                <c:pt idx="83">
                  <c:v>0.315412</c:v>
                </c:pt>
                <c:pt idx="84">
                  <c:v>0.204608</c:v>
                </c:pt>
                <c:pt idx="85">
                  <c:v>0.249036</c:v>
                </c:pt>
                <c:pt idx="86">
                  <c:v>0.294669</c:v>
                </c:pt>
                <c:pt idx="87">
                  <c:v>0.269623</c:v>
                </c:pt>
                <c:pt idx="88">
                  <c:v>0.206807</c:v>
                </c:pt>
                <c:pt idx="89">
                  <c:v>0.212715</c:v>
                </c:pt>
                <c:pt idx="90">
                  <c:v>0.137883</c:v>
                </c:pt>
                <c:pt idx="91">
                  <c:v>0.245065</c:v>
                </c:pt>
                <c:pt idx="92">
                  <c:v>0.138366</c:v>
                </c:pt>
                <c:pt idx="93">
                  <c:v>0.16407</c:v>
                </c:pt>
                <c:pt idx="94">
                  <c:v>0.156792</c:v>
                </c:pt>
                <c:pt idx="95">
                  <c:v>0.119869</c:v>
                </c:pt>
                <c:pt idx="96">
                  <c:v>0.254647</c:v>
                </c:pt>
                <c:pt idx="97">
                  <c:v>0.316209</c:v>
                </c:pt>
                <c:pt idx="98">
                  <c:v>0.153522</c:v>
                </c:pt>
                <c:pt idx="99">
                  <c:v>0.251573</c:v>
                </c:pt>
                <c:pt idx="100">
                  <c:v>0.2869</c:v>
                </c:pt>
              </c:numCache>
            </c:numRef>
          </c:val>
        </c:ser>
        <c:ser>
          <c:idx val="38"/>
          <c:order val="38"/>
          <c:tx>
            <c:strRef>
              <c:f>Sheet1!$AN$3:$AN$4</c:f>
              <c:strCache>
                <c:ptCount val="1"/>
                <c:pt idx="0">
                  <c:v>-76.81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Sheet1!$AN$5:$AN$108</c:f>
              <c:numCache>
                <c:formatCode>General</c:formatCode>
                <c:ptCount val="103"/>
                <c:pt idx="0">
                  <c:v>0.31503</c:v>
                </c:pt>
                <c:pt idx="1">
                  <c:v>0.379489</c:v>
                </c:pt>
                <c:pt idx="2">
                  <c:v>0.414013</c:v>
                </c:pt>
                <c:pt idx="3">
                  <c:v>0.234369</c:v>
                </c:pt>
                <c:pt idx="4">
                  <c:v>0.229252</c:v>
                </c:pt>
                <c:pt idx="5">
                  <c:v>0.167356</c:v>
                </c:pt>
                <c:pt idx="6">
                  <c:v>0.508503</c:v>
                </c:pt>
                <c:pt idx="7">
                  <c:v>0.316403</c:v>
                </c:pt>
                <c:pt idx="8">
                  <c:v>0.134622</c:v>
                </c:pt>
                <c:pt idx="9">
                  <c:v>0.282958</c:v>
                </c:pt>
                <c:pt idx="10">
                  <c:v>0.313815</c:v>
                </c:pt>
                <c:pt idx="11">
                  <c:v>0.348555</c:v>
                </c:pt>
                <c:pt idx="12">
                  <c:v>0.220855</c:v>
                </c:pt>
                <c:pt idx="13">
                  <c:v>0.317217</c:v>
                </c:pt>
                <c:pt idx="14">
                  <c:v>0.299237</c:v>
                </c:pt>
                <c:pt idx="15">
                  <c:v>0.265603</c:v>
                </c:pt>
                <c:pt idx="16">
                  <c:v>0.200152</c:v>
                </c:pt>
                <c:pt idx="17">
                  <c:v>0.229359</c:v>
                </c:pt>
                <c:pt idx="18">
                  <c:v>0.334849</c:v>
                </c:pt>
                <c:pt idx="19">
                  <c:v>0.359015</c:v>
                </c:pt>
                <c:pt idx="20">
                  <c:v>0.247975</c:v>
                </c:pt>
                <c:pt idx="21">
                  <c:v>0.412315</c:v>
                </c:pt>
                <c:pt idx="22">
                  <c:v>0.208082</c:v>
                </c:pt>
                <c:pt idx="23">
                  <c:v>0.251045</c:v>
                </c:pt>
                <c:pt idx="24">
                  <c:v>0.28841</c:v>
                </c:pt>
                <c:pt idx="25">
                  <c:v>0.283407</c:v>
                </c:pt>
                <c:pt idx="26">
                  <c:v>0.24315</c:v>
                </c:pt>
                <c:pt idx="27">
                  <c:v>0.343442</c:v>
                </c:pt>
                <c:pt idx="28">
                  <c:v>0.426452</c:v>
                </c:pt>
                <c:pt idx="29">
                  <c:v>0.560397</c:v>
                </c:pt>
                <c:pt idx="30">
                  <c:v>0.536311</c:v>
                </c:pt>
                <c:pt idx="31">
                  <c:v>0.710385</c:v>
                </c:pt>
                <c:pt idx="32">
                  <c:v>0.659428</c:v>
                </c:pt>
                <c:pt idx="33">
                  <c:v>0.991075</c:v>
                </c:pt>
                <c:pt idx="34">
                  <c:v>0.888856</c:v>
                </c:pt>
                <c:pt idx="35">
                  <c:v>1.011445</c:v>
                </c:pt>
                <c:pt idx="36">
                  <c:v>0.889657</c:v>
                </c:pt>
                <c:pt idx="37">
                  <c:v>1.064877</c:v>
                </c:pt>
                <c:pt idx="38">
                  <c:v>0.956974</c:v>
                </c:pt>
                <c:pt idx="39">
                  <c:v>0.97377</c:v>
                </c:pt>
                <c:pt idx="40">
                  <c:v>1.063971</c:v>
                </c:pt>
                <c:pt idx="41">
                  <c:v>0.905362</c:v>
                </c:pt>
                <c:pt idx="42">
                  <c:v>0.811315</c:v>
                </c:pt>
                <c:pt idx="43">
                  <c:v>1.070819</c:v>
                </c:pt>
                <c:pt idx="44">
                  <c:v>0.834926</c:v>
                </c:pt>
                <c:pt idx="45">
                  <c:v>0.950786</c:v>
                </c:pt>
                <c:pt idx="46">
                  <c:v>0.922518</c:v>
                </c:pt>
                <c:pt idx="47">
                  <c:v>0.850459</c:v>
                </c:pt>
                <c:pt idx="48">
                  <c:v>0.806596</c:v>
                </c:pt>
                <c:pt idx="49">
                  <c:v>0.829076</c:v>
                </c:pt>
                <c:pt idx="50">
                  <c:v>0.870375</c:v>
                </c:pt>
                <c:pt idx="51">
                  <c:v>0.950889</c:v>
                </c:pt>
                <c:pt idx="52">
                  <c:v>0.918396</c:v>
                </c:pt>
                <c:pt idx="53">
                  <c:v>0.923046</c:v>
                </c:pt>
                <c:pt idx="54">
                  <c:v>0.954734</c:v>
                </c:pt>
                <c:pt idx="55">
                  <c:v>0.893924</c:v>
                </c:pt>
                <c:pt idx="56">
                  <c:v>0.847003</c:v>
                </c:pt>
                <c:pt idx="57">
                  <c:v>0.961041</c:v>
                </c:pt>
                <c:pt idx="58">
                  <c:v>0.819953</c:v>
                </c:pt>
                <c:pt idx="59">
                  <c:v>0.890342</c:v>
                </c:pt>
                <c:pt idx="60">
                  <c:v>1.0517</c:v>
                </c:pt>
                <c:pt idx="61">
                  <c:v>1.062952</c:v>
                </c:pt>
                <c:pt idx="62">
                  <c:v>0.938566</c:v>
                </c:pt>
                <c:pt idx="63">
                  <c:v>0.844691</c:v>
                </c:pt>
                <c:pt idx="64">
                  <c:v>0.913464</c:v>
                </c:pt>
                <c:pt idx="65">
                  <c:v>0.892433</c:v>
                </c:pt>
                <c:pt idx="66">
                  <c:v>0.914001</c:v>
                </c:pt>
                <c:pt idx="67">
                  <c:v>0.935036</c:v>
                </c:pt>
                <c:pt idx="68">
                  <c:v>1.002639</c:v>
                </c:pt>
                <c:pt idx="69">
                  <c:v>0.939997</c:v>
                </c:pt>
                <c:pt idx="70">
                  <c:v>0.791679</c:v>
                </c:pt>
                <c:pt idx="71">
                  <c:v>1.029074</c:v>
                </c:pt>
                <c:pt idx="72">
                  <c:v>1.090764</c:v>
                </c:pt>
                <c:pt idx="73">
                  <c:v>1.161505</c:v>
                </c:pt>
                <c:pt idx="74">
                  <c:v>1.101376</c:v>
                </c:pt>
                <c:pt idx="75">
                  <c:v>0.964133</c:v>
                </c:pt>
                <c:pt idx="76">
                  <c:v>0.75026</c:v>
                </c:pt>
                <c:pt idx="77">
                  <c:v>0.556769</c:v>
                </c:pt>
                <c:pt idx="78">
                  <c:v>0.645607</c:v>
                </c:pt>
                <c:pt idx="79">
                  <c:v>0.67327</c:v>
                </c:pt>
                <c:pt idx="80">
                  <c:v>0.454717</c:v>
                </c:pt>
                <c:pt idx="81">
                  <c:v>0.440129</c:v>
                </c:pt>
                <c:pt idx="82">
                  <c:v>0.324881</c:v>
                </c:pt>
                <c:pt idx="83">
                  <c:v>0.360201</c:v>
                </c:pt>
                <c:pt idx="84">
                  <c:v>0.325661</c:v>
                </c:pt>
                <c:pt idx="85">
                  <c:v>0.192226</c:v>
                </c:pt>
                <c:pt idx="86">
                  <c:v>0.204732</c:v>
                </c:pt>
                <c:pt idx="87">
                  <c:v>0.209452</c:v>
                </c:pt>
                <c:pt idx="88">
                  <c:v>0.662394</c:v>
                </c:pt>
                <c:pt idx="89">
                  <c:v>0.244204</c:v>
                </c:pt>
                <c:pt idx="90">
                  <c:v>0.182491</c:v>
                </c:pt>
                <c:pt idx="91">
                  <c:v>0.181132</c:v>
                </c:pt>
                <c:pt idx="92">
                  <c:v>0.305399</c:v>
                </c:pt>
                <c:pt idx="93">
                  <c:v>0.157701</c:v>
                </c:pt>
                <c:pt idx="94">
                  <c:v>0.172764</c:v>
                </c:pt>
                <c:pt idx="95">
                  <c:v>0.340093</c:v>
                </c:pt>
                <c:pt idx="96">
                  <c:v>0.265841</c:v>
                </c:pt>
                <c:pt idx="97">
                  <c:v>0.13182</c:v>
                </c:pt>
                <c:pt idx="98">
                  <c:v>0.151344</c:v>
                </c:pt>
                <c:pt idx="99">
                  <c:v>0.303836</c:v>
                </c:pt>
                <c:pt idx="100">
                  <c:v>0.315663</c:v>
                </c:pt>
              </c:numCache>
            </c:numRef>
          </c:val>
        </c:ser>
        <c:ser>
          <c:idx val="39"/>
          <c:order val="39"/>
          <c:tx>
            <c:strRef>
              <c:f>Sheet1!$AO$3:$AO$4</c:f>
              <c:strCache>
                <c:ptCount val="1"/>
                <c:pt idx="0">
                  <c:v>-76.8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Sheet1!$AO$5:$AO$108</c:f>
              <c:numCache>
                <c:formatCode>General</c:formatCode>
                <c:ptCount val="103"/>
                <c:pt idx="0">
                  <c:v>0.306728</c:v>
                </c:pt>
                <c:pt idx="1">
                  <c:v>0.271256</c:v>
                </c:pt>
                <c:pt idx="2">
                  <c:v>0.169764</c:v>
                </c:pt>
                <c:pt idx="3">
                  <c:v>0.117659</c:v>
                </c:pt>
                <c:pt idx="4">
                  <c:v>0.36814</c:v>
                </c:pt>
                <c:pt idx="5">
                  <c:v>0.209466</c:v>
                </c:pt>
                <c:pt idx="6">
                  <c:v>0.293492</c:v>
                </c:pt>
                <c:pt idx="7">
                  <c:v>0.221005</c:v>
                </c:pt>
                <c:pt idx="8">
                  <c:v>0.14642</c:v>
                </c:pt>
                <c:pt idx="9">
                  <c:v>0.380547</c:v>
                </c:pt>
                <c:pt idx="10">
                  <c:v>0.290088</c:v>
                </c:pt>
                <c:pt idx="11">
                  <c:v>0.280516</c:v>
                </c:pt>
                <c:pt idx="12">
                  <c:v>0.348636</c:v>
                </c:pt>
                <c:pt idx="13">
                  <c:v>0.250924</c:v>
                </c:pt>
                <c:pt idx="14">
                  <c:v>0.193783</c:v>
                </c:pt>
                <c:pt idx="15">
                  <c:v>0.465979</c:v>
                </c:pt>
                <c:pt idx="16">
                  <c:v>0.238468</c:v>
                </c:pt>
                <c:pt idx="17">
                  <c:v>0.231442</c:v>
                </c:pt>
                <c:pt idx="18">
                  <c:v>0.370793</c:v>
                </c:pt>
                <c:pt idx="19">
                  <c:v>0.220989</c:v>
                </c:pt>
                <c:pt idx="20">
                  <c:v>0.282018</c:v>
                </c:pt>
                <c:pt idx="21">
                  <c:v>0.29958</c:v>
                </c:pt>
                <c:pt idx="22">
                  <c:v>0.32652</c:v>
                </c:pt>
                <c:pt idx="23">
                  <c:v>0.254512</c:v>
                </c:pt>
                <c:pt idx="24">
                  <c:v>0.181052</c:v>
                </c:pt>
                <c:pt idx="25">
                  <c:v>0.31715</c:v>
                </c:pt>
                <c:pt idx="26">
                  <c:v>0.505128</c:v>
                </c:pt>
                <c:pt idx="27">
                  <c:v>0.530216</c:v>
                </c:pt>
                <c:pt idx="28">
                  <c:v>0.42834</c:v>
                </c:pt>
                <c:pt idx="29">
                  <c:v>0.379074</c:v>
                </c:pt>
                <c:pt idx="30">
                  <c:v>0.553195</c:v>
                </c:pt>
                <c:pt idx="31">
                  <c:v>0.601471</c:v>
                </c:pt>
                <c:pt idx="32">
                  <c:v>0.677755</c:v>
                </c:pt>
                <c:pt idx="33">
                  <c:v>0.794438</c:v>
                </c:pt>
                <c:pt idx="34">
                  <c:v>0.802355</c:v>
                </c:pt>
                <c:pt idx="35">
                  <c:v>1.153057</c:v>
                </c:pt>
                <c:pt idx="36">
                  <c:v>0.979059</c:v>
                </c:pt>
                <c:pt idx="37">
                  <c:v>0.795452</c:v>
                </c:pt>
                <c:pt idx="38">
                  <c:v>0.781806</c:v>
                </c:pt>
                <c:pt idx="39">
                  <c:v>0.853237</c:v>
                </c:pt>
                <c:pt idx="40">
                  <c:v>0.930572</c:v>
                </c:pt>
                <c:pt idx="41">
                  <c:v>0.760287</c:v>
                </c:pt>
                <c:pt idx="42">
                  <c:v>0.801717</c:v>
                </c:pt>
                <c:pt idx="43">
                  <c:v>0.706691</c:v>
                </c:pt>
                <c:pt idx="44">
                  <c:v>0.738577</c:v>
                </c:pt>
                <c:pt idx="45">
                  <c:v>0.786069</c:v>
                </c:pt>
                <c:pt idx="46">
                  <c:v>0.707585</c:v>
                </c:pt>
                <c:pt idx="47">
                  <c:v>0.885302</c:v>
                </c:pt>
                <c:pt idx="48">
                  <c:v>0.650524</c:v>
                </c:pt>
                <c:pt idx="49">
                  <c:v>0.727014</c:v>
                </c:pt>
                <c:pt idx="50">
                  <c:v>0.748009</c:v>
                </c:pt>
                <c:pt idx="51">
                  <c:v>0.794328</c:v>
                </c:pt>
                <c:pt idx="52">
                  <c:v>0.786104</c:v>
                </c:pt>
                <c:pt idx="53">
                  <c:v>0.752513</c:v>
                </c:pt>
                <c:pt idx="54">
                  <c:v>0.788684</c:v>
                </c:pt>
                <c:pt idx="55">
                  <c:v>0.775695</c:v>
                </c:pt>
                <c:pt idx="56">
                  <c:v>0.676708</c:v>
                </c:pt>
                <c:pt idx="57">
                  <c:v>0.761311</c:v>
                </c:pt>
                <c:pt idx="58">
                  <c:v>0.70082</c:v>
                </c:pt>
                <c:pt idx="59">
                  <c:v>0.873854</c:v>
                </c:pt>
                <c:pt idx="60">
                  <c:v>0.831422</c:v>
                </c:pt>
                <c:pt idx="61">
                  <c:v>0.736405</c:v>
                </c:pt>
                <c:pt idx="62">
                  <c:v>0.902874</c:v>
                </c:pt>
                <c:pt idx="63">
                  <c:v>0.829329</c:v>
                </c:pt>
                <c:pt idx="64">
                  <c:v>0.666246</c:v>
                </c:pt>
                <c:pt idx="65">
                  <c:v>0.760278</c:v>
                </c:pt>
                <c:pt idx="66">
                  <c:v>0.702761</c:v>
                </c:pt>
                <c:pt idx="67">
                  <c:v>0.773464</c:v>
                </c:pt>
                <c:pt idx="68">
                  <c:v>0.733567</c:v>
                </c:pt>
                <c:pt idx="69">
                  <c:v>0.704058</c:v>
                </c:pt>
                <c:pt idx="70">
                  <c:v>0.833647</c:v>
                </c:pt>
                <c:pt idx="71">
                  <c:v>0.753424</c:v>
                </c:pt>
                <c:pt idx="72">
                  <c:v>1.060713</c:v>
                </c:pt>
                <c:pt idx="73">
                  <c:v>1.00925</c:v>
                </c:pt>
                <c:pt idx="74">
                  <c:v>0.837032</c:v>
                </c:pt>
                <c:pt idx="75">
                  <c:v>0.740746</c:v>
                </c:pt>
                <c:pt idx="76">
                  <c:v>0.544588</c:v>
                </c:pt>
                <c:pt idx="77">
                  <c:v>0.561839</c:v>
                </c:pt>
                <c:pt idx="78">
                  <c:v>0.482303</c:v>
                </c:pt>
                <c:pt idx="79">
                  <c:v>0.273365</c:v>
                </c:pt>
                <c:pt idx="80">
                  <c:v>0.371186</c:v>
                </c:pt>
                <c:pt idx="81">
                  <c:v>0.472835</c:v>
                </c:pt>
                <c:pt idx="82">
                  <c:v>0.333944</c:v>
                </c:pt>
                <c:pt idx="83">
                  <c:v>0.409623</c:v>
                </c:pt>
                <c:pt idx="84">
                  <c:v>0.164492</c:v>
                </c:pt>
                <c:pt idx="85">
                  <c:v>0.254316</c:v>
                </c:pt>
                <c:pt idx="86">
                  <c:v>0.469301</c:v>
                </c:pt>
                <c:pt idx="87">
                  <c:v>0.476748</c:v>
                </c:pt>
                <c:pt idx="88">
                  <c:v>0.15807</c:v>
                </c:pt>
                <c:pt idx="89">
                  <c:v>0.428346</c:v>
                </c:pt>
                <c:pt idx="90">
                  <c:v>0.192791</c:v>
                </c:pt>
                <c:pt idx="91">
                  <c:v>0.186648</c:v>
                </c:pt>
                <c:pt idx="92">
                  <c:v>0.261525</c:v>
                </c:pt>
                <c:pt idx="93">
                  <c:v>0.147483</c:v>
                </c:pt>
                <c:pt idx="94">
                  <c:v>0.304508</c:v>
                </c:pt>
                <c:pt idx="95">
                  <c:v>0.201063</c:v>
                </c:pt>
                <c:pt idx="96">
                  <c:v>0.134351</c:v>
                </c:pt>
                <c:pt idx="97">
                  <c:v>0.255858</c:v>
                </c:pt>
                <c:pt idx="98">
                  <c:v>0.32743</c:v>
                </c:pt>
                <c:pt idx="99">
                  <c:v>0.24302</c:v>
                </c:pt>
                <c:pt idx="100">
                  <c:v>0.397775</c:v>
                </c:pt>
              </c:numCache>
            </c:numRef>
          </c:val>
        </c:ser>
        <c:ser>
          <c:idx val="40"/>
          <c:order val="40"/>
          <c:tx>
            <c:strRef>
              <c:f>Sheet1!$AP$3:$AP$4</c:f>
              <c:strCache>
                <c:ptCount val="1"/>
                <c:pt idx="0">
                  <c:v>-76.79</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Sheet1!$AP$5:$AP$108</c:f>
              <c:numCache>
                <c:formatCode>General</c:formatCode>
                <c:ptCount val="103"/>
                <c:pt idx="0">
                  <c:v>0.294068</c:v>
                </c:pt>
                <c:pt idx="1">
                  <c:v>0.257303</c:v>
                </c:pt>
                <c:pt idx="2">
                  <c:v>0.137895</c:v>
                </c:pt>
                <c:pt idx="3">
                  <c:v>0.228794</c:v>
                </c:pt>
                <c:pt idx="4">
                  <c:v>0.243413</c:v>
                </c:pt>
                <c:pt idx="5">
                  <c:v>0.205363</c:v>
                </c:pt>
                <c:pt idx="6">
                  <c:v>0.174576</c:v>
                </c:pt>
                <c:pt idx="7">
                  <c:v>0.191541</c:v>
                </c:pt>
                <c:pt idx="8">
                  <c:v>0.156753</c:v>
                </c:pt>
                <c:pt idx="9">
                  <c:v>0.200626</c:v>
                </c:pt>
                <c:pt idx="10">
                  <c:v>0.323645</c:v>
                </c:pt>
                <c:pt idx="11">
                  <c:v>0.183534</c:v>
                </c:pt>
                <c:pt idx="12">
                  <c:v>0.164544</c:v>
                </c:pt>
                <c:pt idx="13">
                  <c:v>0.210449</c:v>
                </c:pt>
                <c:pt idx="14">
                  <c:v>0.317002</c:v>
                </c:pt>
                <c:pt idx="15">
                  <c:v>0.207084</c:v>
                </c:pt>
                <c:pt idx="16">
                  <c:v>0.23841</c:v>
                </c:pt>
                <c:pt idx="17">
                  <c:v>0.307658</c:v>
                </c:pt>
                <c:pt idx="18">
                  <c:v>0.287041</c:v>
                </c:pt>
                <c:pt idx="19">
                  <c:v>0.286958</c:v>
                </c:pt>
                <c:pt idx="20">
                  <c:v>0.314984</c:v>
                </c:pt>
                <c:pt idx="21">
                  <c:v>0.545351</c:v>
                </c:pt>
                <c:pt idx="22">
                  <c:v>0.217738</c:v>
                </c:pt>
                <c:pt idx="23">
                  <c:v>0.17657</c:v>
                </c:pt>
                <c:pt idx="24">
                  <c:v>0.20523</c:v>
                </c:pt>
                <c:pt idx="25">
                  <c:v>0.373752</c:v>
                </c:pt>
                <c:pt idx="26">
                  <c:v>0.232108</c:v>
                </c:pt>
                <c:pt idx="27">
                  <c:v>0.354963</c:v>
                </c:pt>
                <c:pt idx="28">
                  <c:v>0.359553</c:v>
                </c:pt>
                <c:pt idx="29">
                  <c:v>0.544102</c:v>
                </c:pt>
                <c:pt idx="30">
                  <c:v>0.490241</c:v>
                </c:pt>
                <c:pt idx="31">
                  <c:v>0.674785</c:v>
                </c:pt>
                <c:pt idx="32">
                  <c:v>0.558273</c:v>
                </c:pt>
                <c:pt idx="33">
                  <c:v>0.5041</c:v>
                </c:pt>
                <c:pt idx="34">
                  <c:v>0.614799</c:v>
                </c:pt>
                <c:pt idx="35">
                  <c:v>0.847293</c:v>
                </c:pt>
                <c:pt idx="36">
                  <c:v>0.880633</c:v>
                </c:pt>
                <c:pt idx="37">
                  <c:v>0.759428</c:v>
                </c:pt>
                <c:pt idx="38">
                  <c:v>0.645324</c:v>
                </c:pt>
                <c:pt idx="39">
                  <c:v>0.780203</c:v>
                </c:pt>
                <c:pt idx="40">
                  <c:v>0.6206</c:v>
                </c:pt>
                <c:pt idx="41">
                  <c:v>0.599171</c:v>
                </c:pt>
                <c:pt idx="42">
                  <c:v>0.596188</c:v>
                </c:pt>
                <c:pt idx="43">
                  <c:v>0.768245</c:v>
                </c:pt>
                <c:pt idx="44">
                  <c:v>0.811514</c:v>
                </c:pt>
                <c:pt idx="45">
                  <c:v>0.861536</c:v>
                </c:pt>
                <c:pt idx="46">
                  <c:v>0.672402</c:v>
                </c:pt>
                <c:pt idx="47">
                  <c:v>0.681638</c:v>
                </c:pt>
                <c:pt idx="48">
                  <c:v>0.522667</c:v>
                </c:pt>
                <c:pt idx="49">
                  <c:v>0.620932</c:v>
                </c:pt>
                <c:pt idx="50">
                  <c:v>0.646414</c:v>
                </c:pt>
                <c:pt idx="51">
                  <c:v>0.735838</c:v>
                </c:pt>
                <c:pt idx="52">
                  <c:v>0.822063</c:v>
                </c:pt>
                <c:pt idx="53">
                  <c:v>0.628011</c:v>
                </c:pt>
                <c:pt idx="54">
                  <c:v>0.848119</c:v>
                </c:pt>
                <c:pt idx="55">
                  <c:v>0.875259</c:v>
                </c:pt>
                <c:pt idx="56">
                  <c:v>0.555196</c:v>
                </c:pt>
                <c:pt idx="57">
                  <c:v>0.560573</c:v>
                </c:pt>
                <c:pt idx="58">
                  <c:v>0.689625</c:v>
                </c:pt>
                <c:pt idx="59">
                  <c:v>0.775267</c:v>
                </c:pt>
                <c:pt idx="60">
                  <c:v>0.686448</c:v>
                </c:pt>
                <c:pt idx="61">
                  <c:v>0.736825</c:v>
                </c:pt>
                <c:pt idx="62">
                  <c:v>0.581765</c:v>
                </c:pt>
                <c:pt idx="63">
                  <c:v>0.55741</c:v>
                </c:pt>
                <c:pt idx="64">
                  <c:v>0.54218</c:v>
                </c:pt>
                <c:pt idx="65">
                  <c:v>0.585646</c:v>
                </c:pt>
                <c:pt idx="66">
                  <c:v>0.392976</c:v>
                </c:pt>
                <c:pt idx="67">
                  <c:v>0.886296</c:v>
                </c:pt>
                <c:pt idx="68">
                  <c:v>0.484254</c:v>
                </c:pt>
                <c:pt idx="69">
                  <c:v>0.449764</c:v>
                </c:pt>
                <c:pt idx="70">
                  <c:v>0.559175</c:v>
                </c:pt>
                <c:pt idx="71">
                  <c:v>0.589855</c:v>
                </c:pt>
                <c:pt idx="72">
                  <c:v>0.763198</c:v>
                </c:pt>
                <c:pt idx="73">
                  <c:v>0.818174</c:v>
                </c:pt>
                <c:pt idx="74">
                  <c:v>0.778439</c:v>
                </c:pt>
                <c:pt idx="75">
                  <c:v>0.632205</c:v>
                </c:pt>
                <c:pt idx="76">
                  <c:v>0.728996</c:v>
                </c:pt>
                <c:pt idx="77">
                  <c:v>0.563293</c:v>
                </c:pt>
                <c:pt idx="78">
                  <c:v>0.447149</c:v>
                </c:pt>
                <c:pt idx="79">
                  <c:v>0.351451</c:v>
                </c:pt>
                <c:pt idx="80">
                  <c:v>0.259012</c:v>
                </c:pt>
                <c:pt idx="81">
                  <c:v>0.280699</c:v>
                </c:pt>
                <c:pt idx="82">
                  <c:v>0.224353</c:v>
                </c:pt>
                <c:pt idx="83">
                  <c:v>0.209974</c:v>
                </c:pt>
                <c:pt idx="84">
                  <c:v>0.242214</c:v>
                </c:pt>
                <c:pt idx="85">
                  <c:v>0.447102</c:v>
                </c:pt>
                <c:pt idx="86">
                  <c:v>0.229058</c:v>
                </c:pt>
                <c:pt idx="87">
                  <c:v>0.178123</c:v>
                </c:pt>
                <c:pt idx="88">
                  <c:v>0.191343</c:v>
                </c:pt>
                <c:pt idx="89">
                  <c:v>0.167866</c:v>
                </c:pt>
                <c:pt idx="90">
                  <c:v>0.16293</c:v>
                </c:pt>
                <c:pt idx="91">
                  <c:v>0.164413</c:v>
                </c:pt>
                <c:pt idx="92">
                  <c:v>0.305569</c:v>
                </c:pt>
                <c:pt idx="93">
                  <c:v>0.203933</c:v>
                </c:pt>
                <c:pt idx="94">
                  <c:v>0.160236</c:v>
                </c:pt>
                <c:pt idx="95">
                  <c:v>0.288727</c:v>
                </c:pt>
                <c:pt idx="96">
                  <c:v>0.346254</c:v>
                </c:pt>
                <c:pt idx="97">
                  <c:v>0.215776</c:v>
                </c:pt>
                <c:pt idx="98">
                  <c:v>0.342552</c:v>
                </c:pt>
                <c:pt idx="99">
                  <c:v>0.182075</c:v>
                </c:pt>
                <c:pt idx="100">
                  <c:v>0.170609</c:v>
                </c:pt>
              </c:numCache>
            </c:numRef>
          </c:val>
        </c:ser>
        <c:ser>
          <c:idx val="41"/>
          <c:order val="41"/>
          <c:tx>
            <c:strRef>
              <c:f>Sheet1!$AQ$3:$AQ$4</c:f>
              <c:strCache>
                <c:ptCount val="1"/>
                <c:pt idx="0">
                  <c:v>-76.78</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Sheet1!$AQ$5:$AQ$108</c:f>
              <c:numCache>
                <c:formatCode>General</c:formatCode>
                <c:ptCount val="103"/>
                <c:pt idx="0">
                  <c:v>0.204383</c:v>
                </c:pt>
                <c:pt idx="1">
                  <c:v>0.219724</c:v>
                </c:pt>
                <c:pt idx="2">
                  <c:v>0.482794</c:v>
                </c:pt>
                <c:pt idx="3">
                  <c:v>0.306052</c:v>
                </c:pt>
                <c:pt idx="4">
                  <c:v>0.17263</c:v>
                </c:pt>
                <c:pt idx="5">
                  <c:v>0.350333</c:v>
                </c:pt>
                <c:pt idx="6">
                  <c:v>0.130823</c:v>
                </c:pt>
                <c:pt idx="7">
                  <c:v>0.498732</c:v>
                </c:pt>
                <c:pt idx="8">
                  <c:v>0.146677</c:v>
                </c:pt>
                <c:pt idx="9">
                  <c:v>0.319691</c:v>
                </c:pt>
                <c:pt idx="10">
                  <c:v>0.355306</c:v>
                </c:pt>
                <c:pt idx="11">
                  <c:v>0.366296</c:v>
                </c:pt>
                <c:pt idx="12">
                  <c:v>0.138177</c:v>
                </c:pt>
                <c:pt idx="13">
                  <c:v>0.465515</c:v>
                </c:pt>
                <c:pt idx="14">
                  <c:v>0.187326</c:v>
                </c:pt>
                <c:pt idx="15">
                  <c:v>0.304762</c:v>
                </c:pt>
                <c:pt idx="16">
                  <c:v>0.314215</c:v>
                </c:pt>
                <c:pt idx="17">
                  <c:v>0.563623</c:v>
                </c:pt>
                <c:pt idx="18">
                  <c:v>0.159322</c:v>
                </c:pt>
                <c:pt idx="19">
                  <c:v>0.211181</c:v>
                </c:pt>
                <c:pt idx="20">
                  <c:v>0.358542</c:v>
                </c:pt>
                <c:pt idx="21">
                  <c:v>0.251613</c:v>
                </c:pt>
                <c:pt idx="22">
                  <c:v>0.355034</c:v>
                </c:pt>
                <c:pt idx="23">
                  <c:v>0.199699</c:v>
                </c:pt>
                <c:pt idx="24">
                  <c:v>0.242899</c:v>
                </c:pt>
                <c:pt idx="25">
                  <c:v>0.318292</c:v>
                </c:pt>
                <c:pt idx="26">
                  <c:v>0.371866</c:v>
                </c:pt>
                <c:pt idx="27">
                  <c:v>0.376792</c:v>
                </c:pt>
                <c:pt idx="28">
                  <c:v>0.408594</c:v>
                </c:pt>
                <c:pt idx="29">
                  <c:v>0.402994</c:v>
                </c:pt>
                <c:pt idx="30">
                  <c:v>0.390084</c:v>
                </c:pt>
                <c:pt idx="31">
                  <c:v>0.553564</c:v>
                </c:pt>
                <c:pt idx="32">
                  <c:v>0.587916</c:v>
                </c:pt>
                <c:pt idx="33">
                  <c:v>0.597944</c:v>
                </c:pt>
                <c:pt idx="34">
                  <c:v>0.714452</c:v>
                </c:pt>
                <c:pt idx="35">
                  <c:v>0.677025</c:v>
                </c:pt>
                <c:pt idx="36">
                  <c:v>0.728655</c:v>
                </c:pt>
                <c:pt idx="37">
                  <c:v>0.70568</c:v>
                </c:pt>
                <c:pt idx="38">
                  <c:v>0.490155</c:v>
                </c:pt>
                <c:pt idx="39">
                  <c:v>0.600731</c:v>
                </c:pt>
                <c:pt idx="40">
                  <c:v>0.589124</c:v>
                </c:pt>
                <c:pt idx="41">
                  <c:v>0.597159</c:v>
                </c:pt>
                <c:pt idx="42">
                  <c:v>0.510833</c:v>
                </c:pt>
                <c:pt idx="43">
                  <c:v>0.595133</c:v>
                </c:pt>
                <c:pt idx="44">
                  <c:v>0.664474</c:v>
                </c:pt>
                <c:pt idx="45">
                  <c:v>0.610654</c:v>
                </c:pt>
                <c:pt idx="46">
                  <c:v>0.627522</c:v>
                </c:pt>
                <c:pt idx="47">
                  <c:v>0.711612</c:v>
                </c:pt>
                <c:pt idx="48">
                  <c:v>0.50599</c:v>
                </c:pt>
                <c:pt idx="49">
                  <c:v>0.612662</c:v>
                </c:pt>
                <c:pt idx="50">
                  <c:v>0.706454</c:v>
                </c:pt>
                <c:pt idx="51">
                  <c:v>0.530307</c:v>
                </c:pt>
                <c:pt idx="52">
                  <c:v>0.488203</c:v>
                </c:pt>
                <c:pt idx="53">
                  <c:v>0.541</c:v>
                </c:pt>
                <c:pt idx="54">
                  <c:v>0.559852</c:v>
                </c:pt>
                <c:pt idx="55">
                  <c:v>0.539475</c:v>
                </c:pt>
                <c:pt idx="56">
                  <c:v>0.667366</c:v>
                </c:pt>
                <c:pt idx="57">
                  <c:v>0.46311</c:v>
                </c:pt>
                <c:pt idx="58">
                  <c:v>0.436256</c:v>
                </c:pt>
                <c:pt idx="59">
                  <c:v>0.555415</c:v>
                </c:pt>
                <c:pt idx="60">
                  <c:v>0.519278</c:v>
                </c:pt>
                <c:pt idx="61">
                  <c:v>0.477801</c:v>
                </c:pt>
                <c:pt idx="62">
                  <c:v>0.467676</c:v>
                </c:pt>
                <c:pt idx="63">
                  <c:v>0.65007</c:v>
                </c:pt>
                <c:pt idx="64">
                  <c:v>0.666285</c:v>
                </c:pt>
                <c:pt idx="65">
                  <c:v>0.486774</c:v>
                </c:pt>
                <c:pt idx="66">
                  <c:v>0.374613</c:v>
                </c:pt>
                <c:pt idx="67">
                  <c:v>0.372925</c:v>
                </c:pt>
                <c:pt idx="68">
                  <c:v>0.36156</c:v>
                </c:pt>
                <c:pt idx="69">
                  <c:v>0.398526</c:v>
                </c:pt>
                <c:pt idx="70">
                  <c:v>0.537222</c:v>
                </c:pt>
                <c:pt idx="71">
                  <c:v>0.712118</c:v>
                </c:pt>
                <c:pt idx="72">
                  <c:v>0.594384</c:v>
                </c:pt>
                <c:pt idx="73">
                  <c:v>0.92653</c:v>
                </c:pt>
                <c:pt idx="74">
                  <c:v>0.545058</c:v>
                </c:pt>
                <c:pt idx="75">
                  <c:v>0.504065</c:v>
                </c:pt>
                <c:pt idx="76">
                  <c:v>0.400791</c:v>
                </c:pt>
                <c:pt idx="77">
                  <c:v>0.451497</c:v>
                </c:pt>
                <c:pt idx="78">
                  <c:v>0.2866</c:v>
                </c:pt>
                <c:pt idx="79">
                  <c:v>0.32306</c:v>
                </c:pt>
                <c:pt idx="80">
                  <c:v>0.282144</c:v>
                </c:pt>
                <c:pt idx="81">
                  <c:v>0.31699</c:v>
                </c:pt>
                <c:pt idx="82">
                  <c:v>0.353231</c:v>
                </c:pt>
                <c:pt idx="83">
                  <c:v>0.314988</c:v>
                </c:pt>
                <c:pt idx="84">
                  <c:v>0.175842</c:v>
                </c:pt>
                <c:pt idx="85">
                  <c:v>0.167986</c:v>
                </c:pt>
                <c:pt idx="86">
                  <c:v>0.167368</c:v>
                </c:pt>
                <c:pt idx="87">
                  <c:v>0.406364</c:v>
                </c:pt>
                <c:pt idx="88">
                  <c:v>0.117349</c:v>
                </c:pt>
                <c:pt idx="89">
                  <c:v>0.204383</c:v>
                </c:pt>
                <c:pt idx="90">
                  <c:v>0.230218</c:v>
                </c:pt>
                <c:pt idx="91">
                  <c:v>0.187127</c:v>
                </c:pt>
                <c:pt idx="92">
                  <c:v>0.221449</c:v>
                </c:pt>
                <c:pt idx="93">
                  <c:v>0.133908</c:v>
                </c:pt>
                <c:pt idx="94">
                  <c:v>0.183514</c:v>
                </c:pt>
                <c:pt idx="95">
                  <c:v>0.147739</c:v>
                </c:pt>
                <c:pt idx="96">
                  <c:v>0.15245</c:v>
                </c:pt>
                <c:pt idx="97">
                  <c:v>0.257952</c:v>
                </c:pt>
                <c:pt idx="98">
                  <c:v>0.126494</c:v>
                </c:pt>
                <c:pt idx="99">
                  <c:v>0.342316</c:v>
                </c:pt>
                <c:pt idx="100">
                  <c:v>0.348859</c:v>
                </c:pt>
              </c:numCache>
            </c:numRef>
          </c:val>
        </c:ser>
        <c:ser>
          <c:idx val="42"/>
          <c:order val="42"/>
          <c:tx>
            <c:strRef>
              <c:f>Sheet1!$AR$3:$AR$4</c:f>
              <c:strCache>
                <c:ptCount val="1"/>
                <c:pt idx="0">
                  <c:v>-76.77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Sheet1!$AR$5:$AR$108</c:f>
              <c:numCache>
                <c:formatCode>General</c:formatCode>
                <c:ptCount val="103"/>
                <c:pt idx="0">
                  <c:v>0.234008</c:v>
                </c:pt>
                <c:pt idx="1">
                  <c:v>0.366706</c:v>
                </c:pt>
                <c:pt idx="2">
                  <c:v>0.200563</c:v>
                </c:pt>
                <c:pt idx="3">
                  <c:v>0.483981</c:v>
                </c:pt>
                <c:pt idx="4">
                  <c:v>0.330965</c:v>
                </c:pt>
                <c:pt idx="5">
                  <c:v>0.27141</c:v>
                </c:pt>
                <c:pt idx="6">
                  <c:v>0.542422</c:v>
                </c:pt>
                <c:pt idx="7">
                  <c:v>0.28212</c:v>
                </c:pt>
                <c:pt idx="8">
                  <c:v>0.209603</c:v>
                </c:pt>
                <c:pt idx="9">
                  <c:v>0.418374</c:v>
                </c:pt>
                <c:pt idx="10">
                  <c:v>0.194117</c:v>
                </c:pt>
                <c:pt idx="11">
                  <c:v>0.269125</c:v>
                </c:pt>
                <c:pt idx="12">
                  <c:v>0.39469</c:v>
                </c:pt>
                <c:pt idx="13">
                  <c:v>0.321398</c:v>
                </c:pt>
                <c:pt idx="14">
                  <c:v>0.368644</c:v>
                </c:pt>
                <c:pt idx="15">
                  <c:v>0.189927</c:v>
                </c:pt>
                <c:pt idx="16">
                  <c:v>0.352038</c:v>
                </c:pt>
                <c:pt idx="17">
                  <c:v>0.174226</c:v>
                </c:pt>
                <c:pt idx="18">
                  <c:v>0.399519</c:v>
                </c:pt>
                <c:pt idx="19">
                  <c:v>0.287496</c:v>
                </c:pt>
                <c:pt idx="20">
                  <c:v>0.200839</c:v>
                </c:pt>
                <c:pt idx="21">
                  <c:v>0.327929</c:v>
                </c:pt>
                <c:pt idx="22">
                  <c:v>0.265916</c:v>
                </c:pt>
                <c:pt idx="23">
                  <c:v>0.412023</c:v>
                </c:pt>
                <c:pt idx="24">
                  <c:v>0.277826</c:v>
                </c:pt>
                <c:pt idx="25">
                  <c:v>0.218855</c:v>
                </c:pt>
                <c:pt idx="26">
                  <c:v>0.359971</c:v>
                </c:pt>
                <c:pt idx="27">
                  <c:v>0.584635</c:v>
                </c:pt>
                <c:pt idx="28">
                  <c:v>0.420724</c:v>
                </c:pt>
                <c:pt idx="29">
                  <c:v>0.377626</c:v>
                </c:pt>
                <c:pt idx="30">
                  <c:v>0.291059</c:v>
                </c:pt>
                <c:pt idx="31">
                  <c:v>0.485465</c:v>
                </c:pt>
                <c:pt idx="32">
                  <c:v>0.500743</c:v>
                </c:pt>
                <c:pt idx="33">
                  <c:v>0.506806</c:v>
                </c:pt>
                <c:pt idx="34">
                  <c:v>0.432795</c:v>
                </c:pt>
                <c:pt idx="35">
                  <c:v>0.479553</c:v>
                </c:pt>
                <c:pt idx="36">
                  <c:v>0.595205</c:v>
                </c:pt>
                <c:pt idx="37">
                  <c:v>0.534315</c:v>
                </c:pt>
                <c:pt idx="38">
                  <c:v>0.648473</c:v>
                </c:pt>
                <c:pt idx="39">
                  <c:v>0.49684</c:v>
                </c:pt>
                <c:pt idx="40">
                  <c:v>0.710175</c:v>
                </c:pt>
                <c:pt idx="41">
                  <c:v>0.678878</c:v>
                </c:pt>
                <c:pt idx="42">
                  <c:v>0.559569</c:v>
                </c:pt>
                <c:pt idx="43">
                  <c:v>0.483844</c:v>
                </c:pt>
                <c:pt idx="44">
                  <c:v>0.477332</c:v>
                </c:pt>
                <c:pt idx="45">
                  <c:v>0.564786</c:v>
                </c:pt>
                <c:pt idx="46">
                  <c:v>0.557292</c:v>
                </c:pt>
                <c:pt idx="47">
                  <c:v>0.535901</c:v>
                </c:pt>
                <c:pt idx="48">
                  <c:v>0.582111</c:v>
                </c:pt>
                <c:pt idx="49">
                  <c:v>0.594079</c:v>
                </c:pt>
                <c:pt idx="50">
                  <c:v>0.458396</c:v>
                </c:pt>
                <c:pt idx="51">
                  <c:v>0.688094</c:v>
                </c:pt>
                <c:pt idx="52">
                  <c:v>0.434904</c:v>
                </c:pt>
                <c:pt idx="53">
                  <c:v>0.410565</c:v>
                </c:pt>
                <c:pt idx="54">
                  <c:v>0.41738</c:v>
                </c:pt>
                <c:pt idx="55">
                  <c:v>0.495777</c:v>
                </c:pt>
                <c:pt idx="56">
                  <c:v>0.598628</c:v>
                </c:pt>
                <c:pt idx="57">
                  <c:v>0.429189</c:v>
                </c:pt>
                <c:pt idx="58">
                  <c:v>0.362703</c:v>
                </c:pt>
                <c:pt idx="59">
                  <c:v>0.380022</c:v>
                </c:pt>
                <c:pt idx="60">
                  <c:v>0.45603</c:v>
                </c:pt>
                <c:pt idx="61">
                  <c:v>0.344486</c:v>
                </c:pt>
                <c:pt idx="62">
                  <c:v>0.360485</c:v>
                </c:pt>
                <c:pt idx="63">
                  <c:v>0.391808</c:v>
                </c:pt>
                <c:pt idx="64">
                  <c:v>0.455989</c:v>
                </c:pt>
                <c:pt idx="65">
                  <c:v>0.396972</c:v>
                </c:pt>
                <c:pt idx="66">
                  <c:v>0.289704</c:v>
                </c:pt>
                <c:pt idx="67">
                  <c:v>0.647217</c:v>
                </c:pt>
                <c:pt idx="68">
                  <c:v>0.338571</c:v>
                </c:pt>
                <c:pt idx="69">
                  <c:v>0.337604</c:v>
                </c:pt>
                <c:pt idx="70">
                  <c:v>0.404778</c:v>
                </c:pt>
                <c:pt idx="71">
                  <c:v>0.66296</c:v>
                </c:pt>
                <c:pt idx="72">
                  <c:v>0.436499</c:v>
                </c:pt>
                <c:pt idx="73">
                  <c:v>0.578128</c:v>
                </c:pt>
                <c:pt idx="74">
                  <c:v>0.398924</c:v>
                </c:pt>
                <c:pt idx="75">
                  <c:v>0.408535</c:v>
                </c:pt>
                <c:pt idx="76">
                  <c:v>0.530531</c:v>
                </c:pt>
                <c:pt idx="77">
                  <c:v>0.495942</c:v>
                </c:pt>
                <c:pt idx="78">
                  <c:v>0.392097</c:v>
                </c:pt>
                <c:pt idx="79">
                  <c:v>0.34297</c:v>
                </c:pt>
                <c:pt idx="80">
                  <c:v>0.268882</c:v>
                </c:pt>
                <c:pt idx="81">
                  <c:v>0.222136</c:v>
                </c:pt>
                <c:pt idx="82">
                  <c:v>0.206434</c:v>
                </c:pt>
                <c:pt idx="83">
                  <c:v>0.225152</c:v>
                </c:pt>
                <c:pt idx="84">
                  <c:v>0.172064</c:v>
                </c:pt>
                <c:pt idx="85">
                  <c:v>0.163208</c:v>
                </c:pt>
                <c:pt idx="86">
                  <c:v>0.230653</c:v>
                </c:pt>
                <c:pt idx="87">
                  <c:v>0.157763</c:v>
                </c:pt>
                <c:pt idx="88">
                  <c:v>0.357272</c:v>
                </c:pt>
                <c:pt idx="89">
                  <c:v>0.14383</c:v>
                </c:pt>
                <c:pt idx="90">
                  <c:v>0.121586</c:v>
                </c:pt>
                <c:pt idx="91">
                  <c:v>0.271947</c:v>
                </c:pt>
                <c:pt idx="92">
                  <c:v>0.169422</c:v>
                </c:pt>
                <c:pt idx="93">
                  <c:v>0.290681</c:v>
                </c:pt>
                <c:pt idx="94">
                  <c:v>0.293607</c:v>
                </c:pt>
                <c:pt idx="95">
                  <c:v>0.177218</c:v>
                </c:pt>
                <c:pt idx="96">
                  <c:v>0.130348</c:v>
                </c:pt>
                <c:pt idx="97">
                  <c:v>0.238205</c:v>
                </c:pt>
                <c:pt idx="98">
                  <c:v>0.430105</c:v>
                </c:pt>
                <c:pt idx="99">
                  <c:v>0.224653</c:v>
                </c:pt>
                <c:pt idx="100">
                  <c:v>0.158313</c:v>
                </c:pt>
              </c:numCache>
            </c:numRef>
          </c:val>
        </c:ser>
        <c:ser>
          <c:idx val="43"/>
          <c:order val="43"/>
          <c:tx>
            <c:strRef>
              <c:f>Sheet1!$AS$3:$AS$4</c:f>
              <c:strCache>
                <c:ptCount val="1"/>
                <c:pt idx="0">
                  <c:v>-76.76</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Sheet1!$AS$5:$AS$108</c:f>
              <c:numCache>
                <c:formatCode>General</c:formatCode>
                <c:ptCount val="103"/>
                <c:pt idx="0">
                  <c:v>0.334156</c:v>
                </c:pt>
                <c:pt idx="1">
                  <c:v>0.275539</c:v>
                </c:pt>
                <c:pt idx="2">
                  <c:v>0.189944</c:v>
                </c:pt>
                <c:pt idx="3">
                  <c:v>0.391104</c:v>
                </c:pt>
                <c:pt idx="4">
                  <c:v>0.206859</c:v>
                </c:pt>
                <c:pt idx="5">
                  <c:v>0.330238</c:v>
                </c:pt>
                <c:pt idx="6">
                  <c:v>0.152637</c:v>
                </c:pt>
                <c:pt idx="7">
                  <c:v>0.23403</c:v>
                </c:pt>
                <c:pt idx="8">
                  <c:v>0.172573</c:v>
                </c:pt>
                <c:pt idx="9">
                  <c:v>0.213287</c:v>
                </c:pt>
                <c:pt idx="10">
                  <c:v>0.211019</c:v>
                </c:pt>
                <c:pt idx="11">
                  <c:v>0.187196</c:v>
                </c:pt>
                <c:pt idx="12">
                  <c:v>0.221184</c:v>
                </c:pt>
                <c:pt idx="13">
                  <c:v>0.496815</c:v>
                </c:pt>
                <c:pt idx="14">
                  <c:v>0.180259</c:v>
                </c:pt>
                <c:pt idx="15">
                  <c:v>0.158601</c:v>
                </c:pt>
                <c:pt idx="16">
                  <c:v>0.270377</c:v>
                </c:pt>
                <c:pt idx="17">
                  <c:v>0.263058</c:v>
                </c:pt>
                <c:pt idx="18">
                  <c:v>0.226213</c:v>
                </c:pt>
                <c:pt idx="19">
                  <c:v>0.344387</c:v>
                </c:pt>
                <c:pt idx="20">
                  <c:v>0.286633</c:v>
                </c:pt>
                <c:pt idx="21">
                  <c:v>0.216668</c:v>
                </c:pt>
                <c:pt idx="22">
                  <c:v>0.188334</c:v>
                </c:pt>
                <c:pt idx="23">
                  <c:v>0.214749</c:v>
                </c:pt>
                <c:pt idx="24">
                  <c:v>0.231915</c:v>
                </c:pt>
                <c:pt idx="25">
                  <c:v>0.231745</c:v>
                </c:pt>
                <c:pt idx="26">
                  <c:v>0.320974</c:v>
                </c:pt>
                <c:pt idx="27">
                  <c:v>0.47087</c:v>
                </c:pt>
                <c:pt idx="28">
                  <c:v>0.307261</c:v>
                </c:pt>
                <c:pt idx="29">
                  <c:v>0.305808</c:v>
                </c:pt>
                <c:pt idx="30">
                  <c:v>0.499735</c:v>
                </c:pt>
                <c:pt idx="31">
                  <c:v>0.346455</c:v>
                </c:pt>
                <c:pt idx="32">
                  <c:v>0.515604</c:v>
                </c:pt>
                <c:pt idx="33">
                  <c:v>0.464492</c:v>
                </c:pt>
                <c:pt idx="34">
                  <c:v>0.411911</c:v>
                </c:pt>
                <c:pt idx="35">
                  <c:v>0.443454</c:v>
                </c:pt>
                <c:pt idx="36">
                  <c:v>0.55309</c:v>
                </c:pt>
                <c:pt idx="37">
                  <c:v>0.43041</c:v>
                </c:pt>
                <c:pt idx="38">
                  <c:v>0.471111</c:v>
                </c:pt>
                <c:pt idx="39">
                  <c:v>0.478963</c:v>
                </c:pt>
                <c:pt idx="40">
                  <c:v>0.513405</c:v>
                </c:pt>
                <c:pt idx="41">
                  <c:v>0.603494</c:v>
                </c:pt>
                <c:pt idx="42">
                  <c:v>0.597234</c:v>
                </c:pt>
                <c:pt idx="43">
                  <c:v>0.403147</c:v>
                </c:pt>
                <c:pt idx="44">
                  <c:v>0.396201</c:v>
                </c:pt>
                <c:pt idx="45">
                  <c:v>0.566795</c:v>
                </c:pt>
                <c:pt idx="46">
                  <c:v>0.607657</c:v>
                </c:pt>
                <c:pt idx="47">
                  <c:v>0.455894</c:v>
                </c:pt>
                <c:pt idx="48">
                  <c:v>0.61346</c:v>
                </c:pt>
                <c:pt idx="49">
                  <c:v>0.561644</c:v>
                </c:pt>
                <c:pt idx="50">
                  <c:v>0.496101</c:v>
                </c:pt>
                <c:pt idx="51">
                  <c:v>0.533228</c:v>
                </c:pt>
                <c:pt idx="52">
                  <c:v>0.45611</c:v>
                </c:pt>
                <c:pt idx="53">
                  <c:v>0.491072</c:v>
                </c:pt>
                <c:pt idx="54">
                  <c:v>0.583361</c:v>
                </c:pt>
                <c:pt idx="55">
                  <c:v>0.491963</c:v>
                </c:pt>
                <c:pt idx="56">
                  <c:v>0.468904</c:v>
                </c:pt>
                <c:pt idx="57">
                  <c:v>0.473807</c:v>
                </c:pt>
                <c:pt idx="58">
                  <c:v>0.302132</c:v>
                </c:pt>
                <c:pt idx="59">
                  <c:v>0.334953</c:v>
                </c:pt>
                <c:pt idx="60">
                  <c:v>0.521163</c:v>
                </c:pt>
                <c:pt idx="61">
                  <c:v>0.37231</c:v>
                </c:pt>
                <c:pt idx="62">
                  <c:v>0.311436</c:v>
                </c:pt>
                <c:pt idx="63">
                  <c:v>0.508457</c:v>
                </c:pt>
                <c:pt idx="64">
                  <c:v>0.269222</c:v>
                </c:pt>
                <c:pt idx="65">
                  <c:v>0.289283</c:v>
                </c:pt>
                <c:pt idx="66">
                  <c:v>0.405288</c:v>
                </c:pt>
                <c:pt idx="67">
                  <c:v>0.274799</c:v>
                </c:pt>
                <c:pt idx="68">
                  <c:v>0.700037</c:v>
                </c:pt>
                <c:pt idx="69">
                  <c:v>0.466192</c:v>
                </c:pt>
                <c:pt idx="70">
                  <c:v>0.416751</c:v>
                </c:pt>
                <c:pt idx="71">
                  <c:v>0.441791</c:v>
                </c:pt>
                <c:pt idx="72">
                  <c:v>0.670147</c:v>
                </c:pt>
                <c:pt idx="73">
                  <c:v>0.408543</c:v>
                </c:pt>
                <c:pt idx="74">
                  <c:v>0.26027</c:v>
                </c:pt>
                <c:pt idx="75">
                  <c:v>0.254862</c:v>
                </c:pt>
                <c:pt idx="76">
                  <c:v>0.330031</c:v>
                </c:pt>
                <c:pt idx="77">
                  <c:v>0.310475</c:v>
                </c:pt>
                <c:pt idx="78">
                  <c:v>0.313157</c:v>
                </c:pt>
                <c:pt idx="79">
                  <c:v>0.394318</c:v>
                </c:pt>
                <c:pt idx="80">
                  <c:v>0.501046</c:v>
                </c:pt>
                <c:pt idx="81">
                  <c:v>0.185534</c:v>
                </c:pt>
                <c:pt idx="82">
                  <c:v>0.18767</c:v>
                </c:pt>
                <c:pt idx="83">
                  <c:v>0.402734</c:v>
                </c:pt>
                <c:pt idx="84">
                  <c:v>0.25715</c:v>
                </c:pt>
                <c:pt idx="85">
                  <c:v>0.141533</c:v>
                </c:pt>
                <c:pt idx="86">
                  <c:v>0.170805</c:v>
                </c:pt>
                <c:pt idx="87">
                  <c:v>0.244843</c:v>
                </c:pt>
                <c:pt idx="88">
                  <c:v>0.160991</c:v>
                </c:pt>
                <c:pt idx="89">
                  <c:v>0.170644</c:v>
                </c:pt>
                <c:pt idx="90">
                  <c:v>0.190143</c:v>
                </c:pt>
                <c:pt idx="91">
                  <c:v>0.370776</c:v>
                </c:pt>
                <c:pt idx="92">
                  <c:v>0.156112</c:v>
                </c:pt>
                <c:pt idx="93">
                  <c:v>0.158945</c:v>
                </c:pt>
                <c:pt idx="94">
                  <c:v>0.17105</c:v>
                </c:pt>
                <c:pt idx="95">
                  <c:v>0.21264</c:v>
                </c:pt>
                <c:pt idx="96">
                  <c:v>0.134673</c:v>
                </c:pt>
                <c:pt idx="97">
                  <c:v>0.182538</c:v>
                </c:pt>
                <c:pt idx="98">
                  <c:v>0.10489</c:v>
                </c:pt>
                <c:pt idx="99">
                  <c:v>0.168262</c:v>
                </c:pt>
                <c:pt idx="100">
                  <c:v>0.550456</c:v>
                </c:pt>
              </c:numCache>
            </c:numRef>
          </c:val>
        </c:ser>
        <c:ser>
          <c:idx val="44"/>
          <c:order val="44"/>
          <c:tx>
            <c:strRef>
              <c:f>Sheet1!$AT$3:$AT$4</c:f>
              <c:strCache>
                <c:ptCount val="1"/>
                <c:pt idx="0">
                  <c:v>-76.75</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Sheet1!$AT$5:$AT$108</c:f>
              <c:numCache>
                <c:formatCode>General</c:formatCode>
                <c:ptCount val="103"/>
                <c:pt idx="0">
                  <c:v>0.230677</c:v>
                </c:pt>
                <c:pt idx="1">
                  <c:v>0.241919</c:v>
                </c:pt>
                <c:pt idx="2">
                  <c:v>0.447505</c:v>
                </c:pt>
                <c:pt idx="3">
                  <c:v>0.12442</c:v>
                </c:pt>
                <c:pt idx="4">
                  <c:v>0.156405</c:v>
                </c:pt>
                <c:pt idx="5">
                  <c:v>0.25247</c:v>
                </c:pt>
                <c:pt idx="6">
                  <c:v>0.335826</c:v>
                </c:pt>
                <c:pt idx="7">
                  <c:v>0.168799</c:v>
                </c:pt>
                <c:pt idx="8">
                  <c:v>0.575906</c:v>
                </c:pt>
                <c:pt idx="9">
                  <c:v>0.279898</c:v>
                </c:pt>
                <c:pt idx="10">
                  <c:v>0.280748</c:v>
                </c:pt>
                <c:pt idx="11">
                  <c:v>0.275774</c:v>
                </c:pt>
                <c:pt idx="12">
                  <c:v>0.284911</c:v>
                </c:pt>
                <c:pt idx="13">
                  <c:v>0.216583</c:v>
                </c:pt>
                <c:pt idx="14">
                  <c:v>0.2525</c:v>
                </c:pt>
                <c:pt idx="15">
                  <c:v>0.317876</c:v>
                </c:pt>
                <c:pt idx="16">
                  <c:v>0.160814</c:v>
                </c:pt>
                <c:pt idx="17">
                  <c:v>0.250694</c:v>
                </c:pt>
                <c:pt idx="18">
                  <c:v>0.431258</c:v>
                </c:pt>
                <c:pt idx="19">
                  <c:v>0.408759</c:v>
                </c:pt>
                <c:pt idx="20">
                  <c:v>0.253186</c:v>
                </c:pt>
                <c:pt idx="21">
                  <c:v>0.32918</c:v>
                </c:pt>
                <c:pt idx="22">
                  <c:v>0.247796</c:v>
                </c:pt>
                <c:pt idx="23">
                  <c:v>0.244557</c:v>
                </c:pt>
                <c:pt idx="24">
                  <c:v>0.210024</c:v>
                </c:pt>
                <c:pt idx="25">
                  <c:v>0.432229</c:v>
                </c:pt>
                <c:pt idx="26">
                  <c:v>0.302315</c:v>
                </c:pt>
                <c:pt idx="27">
                  <c:v>0.418781</c:v>
                </c:pt>
                <c:pt idx="28">
                  <c:v>0.279345</c:v>
                </c:pt>
                <c:pt idx="29">
                  <c:v>0.352832</c:v>
                </c:pt>
                <c:pt idx="30">
                  <c:v>0.351375</c:v>
                </c:pt>
                <c:pt idx="31">
                  <c:v>0.345952</c:v>
                </c:pt>
                <c:pt idx="32">
                  <c:v>0.387058</c:v>
                </c:pt>
                <c:pt idx="33">
                  <c:v>0.39837</c:v>
                </c:pt>
                <c:pt idx="34">
                  <c:v>0.527143</c:v>
                </c:pt>
                <c:pt idx="35">
                  <c:v>0.411097</c:v>
                </c:pt>
                <c:pt idx="36">
                  <c:v>0.486721</c:v>
                </c:pt>
                <c:pt idx="37">
                  <c:v>0.6034</c:v>
                </c:pt>
                <c:pt idx="38">
                  <c:v>0.374168</c:v>
                </c:pt>
                <c:pt idx="39">
                  <c:v>0.471714</c:v>
                </c:pt>
                <c:pt idx="40">
                  <c:v>0.422059</c:v>
                </c:pt>
                <c:pt idx="41">
                  <c:v>0.447615</c:v>
                </c:pt>
                <c:pt idx="42">
                  <c:v>0.495641</c:v>
                </c:pt>
                <c:pt idx="43">
                  <c:v>0.363222</c:v>
                </c:pt>
                <c:pt idx="44">
                  <c:v>0.475195</c:v>
                </c:pt>
                <c:pt idx="45">
                  <c:v>0.443853</c:v>
                </c:pt>
                <c:pt idx="46">
                  <c:v>0.516371</c:v>
                </c:pt>
                <c:pt idx="47">
                  <c:v>0.450792</c:v>
                </c:pt>
                <c:pt idx="48">
                  <c:v>0.585526</c:v>
                </c:pt>
                <c:pt idx="49">
                  <c:v>0.459859</c:v>
                </c:pt>
                <c:pt idx="50">
                  <c:v>0.509912</c:v>
                </c:pt>
                <c:pt idx="51">
                  <c:v>0.470919</c:v>
                </c:pt>
                <c:pt idx="52">
                  <c:v>0.375641</c:v>
                </c:pt>
                <c:pt idx="53">
                  <c:v>0.353228</c:v>
                </c:pt>
                <c:pt idx="54">
                  <c:v>0.366369</c:v>
                </c:pt>
                <c:pt idx="55">
                  <c:v>0.536323</c:v>
                </c:pt>
                <c:pt idx="56">
                  <c:v>0.417818</c:v>
                </c:pt>
                <c:pt idx="57">
                  <c:v>0.323461</c:v>
                </c:pt>
                <c:pt idx="58">
                  <c:v>0.402324</c:v>
                </c:pt>
                <c:pt idx="59">
                  <c:v>0.43212</c:v>
                </c:pt>
                <c:pt idx="60">
                  <c:v>0.453194</c:v>
                </c:pt>
                <c:pt idx="61">
                  <c:v>0.280006</c:v>
                </c:pt>
                <c:pt idx="62">
                  <c:v>0.28126</c:v>
                </c:pt>
                <c:pt idx="63">
                  <c:v>0.420152</c:v>
                </c:pt>
                <c:pt idx="64">
                  <c:v>0.223032</c:v>
                </c:pt>
                <c:pt idx="65">
                  <c:v>0.360327</c:v>
                </c:pt>
                <c:pt idx="66">
                  <c:v>0.261483</c:v>
                </c:pt>
                <c:pt idx="67">
                  <c:v>0.281401</c:v>
                </c:pt>
                <c:pt idx="68">
                  <c:v>0.30973</c:v>
                </c:pt>
                <c:pt idx="69">
                  <c:v>0.430067</c:v>
                </c:pt>
                <c:pt idx="70">
                  <c:v>0.430655</c:v>
                </c:pt>
                <c:pt idx="71">
                  <c:v>0.347051</c:v>
                </c:pt>
                <c:pt idx="72">
                  <c:v>0.350958</c:v>
                </c:pt>
                <c:pt idx="73">
                  <c:v>0.387089</c:v>
                </c:pt>
                <c:pt idx="74">
                  <c:v>0.254192</c:v>
                </c:pt>
                <c:pt idx="75">
                  <c:v>0.245518</c:v>
                </c:pt>
                <c:pt idx="76">
                  <c:v>0.260865</c:v>
                </c:pt>
                <c:pt idx="77">
                  <c:v>0.252091</c:v>
                </c:pt>
                <c:pt idx="78">
                  <c:v>0.177484</c:v>
                </c:pt>
                <c:pt idx="79">
                  <c:v>0.223189</c:v>
                </c:pt>
                <c:pt idx="80">
                  <c:v>0.139264</c:v>
                </c:pt>
                <c:pt idx="81">
                  <c:v>0.186965</c:v>
                </c:pt>
                <c:pt idx="82">
                  <c:v>0.411246</c:v>
                </c:pt>
                <c:pt idx="83">
                  <c:v>0.151038</c:v>
                </c:pt>
                <c:pt idx="84">
                  <c:v>0.145015</c:v>
                </c:pt>
                <c:pt idx="85">
                  <c:v>0.177122</c:v>
                </c:pt>
                <c:pt idx="86">
                  <c:v>0.127919</c:v>
                </c:pt>
                <c:pt idx="87">
                  <c:v>0.150504</c:v>
                </c:pt>
                <c:pt idx="88">
                  <c:v>0.42032</c:v>
                </c:pt>
                <c:pt idx="89">
                  <c:v>0.20474</c:v>
                </c:pt>
                <c:pt idx="90">
                  <c:v>0.139071</c:v>
                </c:pt>
                <c:pt idx="91">
                  <c:v>0.179083</c:v>
                </c:pt>
                <c:pt idx="92">
                  <c:v>0.178167</c:v>
                </c:pt>
                <c:pt idx="93">
                  <c:v>0.173782</c:v>
                </c:pt>
                <c:pt idx="94">
                  <c:v>0.145792</c:v>
                </c:pt>
                <c:pt idx="95">
                  <c:v>0.142271</c:v>
                </c:pt>
                <c:pt idx="96">
                  <c:v>0.360086</c:v>
                </c:pt>
                <c:pt idx="97">
                  <c:v>0.186494</c:v>
                </c:pt>
                <c:pt idx="98">
                  <c:v>0.354647</c:v>
                </c:pt>
                <c:pt idx="99">
                  <c:v>0.451005</c:v>
                </c:pt>
                <c:pt idx="100">
                  <c:v>0.117613</c:v>
                </c:pt>
              </c:numCache>
            </c:numRef>
          </c:val>
        </c:ser>
        <c:ser>
          <c:idx val="45"/>
          <c:order val="45"/>
          <c:tx>
            <c:strRef>
              <c:f>Sheet1!$AU$3:$AU$4</c:f>
              <c:strCache>
                <c:ptCount val="1"/>
                <c:pt idx="0">
                  <c:v>-76.74</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Sheet1!$AU$5:$AU$108</c:f>
              <c:numCache>
                <c:formatCode>General</c:formatCode>
                <c:ptCount val="103"/>
                <c:pt idx="0">
                  <c:v>0.199918</c:v>
                </c:pt>
                <c:pt idx="1">
                  <c:v>0.697551</c:v>
                </c:pt>
                <c:pt idx="2">
                  <c:v>0.140229</c:v>
                </c:pt>
                <c:pt idx="3">
                  <c:v>0.184536</c:v>
                </c:pt>
                <c:pt idx="4">
                  <c:v>0.133478</c:v>
                </c:pt>
                <c:pt idx="5">
                  <c:v>0.292583</c:v>
                </c:pt>
                <c:pt idx="6">
                  <c:v>0.149951</c:v>
                </c:pt>
                <c:pt idx="7">
                  <c:v>0.175339</c:v>
                </c:pt>
                <c:pt idx="8">
                  <c:v>0.131016</c:v>
                </c:pt>
                <c:pt idx="9">
                  <c:v>0.355632</c:v>
                </c:pt>
                <c:pt idx="10">
                  <c:v>0.320009</c:v>
                </c:pt>
                <c:pt idx="11">
                  <c:v>0.183725</c:v>
                </c:pt>
                <c:pt idx="12">
                  <c:v>0.171203</c:v>
                </c:pt>
                <c:pt idx="13">
                  <c:v>0.2908</c:v>
                </c:pt>
                <c:pt idx="14">
                  <c:v>0.232945</c:v>
                </c:pt>
                <c:pt idx="15">
                  <c:v>0.25777</c:v>
                </c:pt>
                <c:pt idx="16">
                  <c:v>0.282039</c:v>
                </c:pt>
                <c:pt idx="17">
                  <c:v>0.1898</c:v>
                </c:pt>
                <c:pt idx="18">
                  <c:v>0.524753</c:v>
                </c:pt>
                <c:pt idx="19">
                  <c:v>0.17876</c:v>
                </c:pt>
                <c:pt idx="20">
                  <c:v>0.173277</c:v>
                </c:pt>
                <c:pt idx="21">
                  <c:v>0.320841</c:v>
                </c:pt>
                <c:pt idx="22">
                  <c:v>0.173577</c:v>
                </c:pt>
                <c:pt idx="23">
                  <c:v>0.183487</c:v>
                </c:pt>
                <c:pt idx="24">
                  <c:v>0.408848</c:v>
                </c:pt>
                <c:pt idx="25">
                  <c:v>0.251281</c:v>
                </c:pt>
                <c:pt idx="26">
                  <c:v>0.220927</c:v>
                </c:pt>
                <c:pt idx="27">
                  <c:v>0.273804</c:v>
                </c:pt>
                <c:pt idx="28">
                  <c:v>0.448943</c:v>
                </c:pt>
                <c:pt idx="29">
                  <c:v>0.528161</c:v>
                </c:pt>
                <c:pt idx="30">
                  <c:v>0.318146</c:v>
                </c:pt>
                <c:pt idx="31">
                  <c:v>0.239517</c:v>
                </c:pt>
                <c:pt idx="32">
                  <c:v>0.321786</c:v>
                </c:pt>
                <c:pt idx="33">
                  <c:v>0.469517</c:v>
                </c:pt>
                <c:pt idx="34">
                  <c:v>0.490216</c:v>
                </c:pt>
                <c:pt idx="35">
                  <c:v>0.338832</c:v>
                </c:pt>
                <c:pt idx="36">
                  <c:v>0.404237</c:v>
                </c:pt>
                <c:pt idx="37">
                  <c:v>0.430925</c:v>
                </c:pt>
                <c:pt idx="38">
                  <c:v>0.279403</c:v>
                </c:pt>
                <c:pt idx="39">
                  <c:v>0.353155</c:v>
                </c:pt>
                <c:pt idx="40">
                  <c:v>0.350288</c:v>
                </c:pt>
                <c:pt idx="41">
                  <c:v>0.254764</c:v>
                </c:pt>
                <c:pt idx="42">
                  <c:v>0.2304</c:v>
                </c:pt>
                <c:pt idx="43">
                  <c:v>0.414651</c:v>
                </c:pt>
                <c:pt idx="44">
                  <c:v>0.351682</c:v>
                </c:pt>
                <c:pt idx="45">
                  <c:v>0.34215</c:v>
                </c:pt>
                <c:pt idx="46">
                  <c:v>0.384896</c:v>
                </c:pt>
                <c:pt idx="47">
                  <c:v>0.687398</c:v>
                </c:pt>
                <c:pt idx="48">
                  <c:v>0.307359</c:v>
                </c:pt>
                <c:pt idx="49">
                  <c:v>0.433267</c:v>
                </c:pt>
                <c:pt idx="50">
                  <c:v>0.405462</c:v>
                </c:pt>
                <c:pt idx="51">
                  <c:v>0.530916</c:v>
                </c:pt>
                <c:pt idx="52">
                  <c:v>0.335972</c:v>
                </c:pt>
                <c:pt idx="53">
                  <c:v>0.318501</c:v>
                </c:pt>
                <c:pt idx="54">
                  <c:v>0.282627</c:v>
                </c:pt>
                <c:pt idx="55">
                  <c:v>0.335926</c:v>
                </c:pt>
                <c:pt idx="56">
                  <c:v>0.434217</c:v>
                </c:pt>
                <c:pt idx="57">
                  <c:v>0.208047</c:v>
                </c:pt>
                <c:pt idx="58">
                  <c:v>0.265324</c:v>
                </c:pt>
                <c:pt idx="59">
                  <c:v>0.379554</c:v>
                </c:pt>
                <c:pt idx="60">
                  <c:v>0.231384</c:v>
                </c:pt>
                <c:pt idx="61">
                  <c:v>0.365751</c:v>
                </c:pt>
                <c:pt idx="62">
                  <c:v>0.307698</c:v>
                </c:pt>
                <c:pt idx="63">
                  <c:v>0.309019</c:v>
                </c:pt>
                <c:pt idx="64">
                  <c:v>0.337212</c:v>
                </c:pt>
                <c:pt idx="65">
                  <c:v>0.278875</c:v>
                </c:pt>
                <c:pt idx="66">
                  <c:v>0.564909</c:v>
                </c:pt>
                <c:pt idx="67">
                  <c:v>0.399005</c:v>
                </c:pt>
                <c:pt idx="68">
                  <c:v>0.288272</c:v>
                </c:pt>
                <c:pt idx="69">
                  <c:v>0.273427</c:v>
                </c:pt>
                <c:pt idx="70">
                  <c:v>0.240621</c:v>
                </c:pt>
                <c:pt idx="71">
                  <c:v>0.50874</c:v>
                </c:pt>
                <c:pt idx="72">
                  <c:v>0.437815</c:v>
                </c:pt>
                <c:pt idx="73">
                  <c:v>0.419814</c:v>
                </c:pt>
                <c:pt idx="74">
                  <c:v>0.512013</c:v>
                </c:pt>
                <c:pt idx="75">
                  <c:v>0.290429</c:v>
                </c:pt>
                <c:pt idx="76">
                  <c:v>0.315994</c:v>
                </c:pt>
                <c:pt idx="77">
                  <c:v>0.365107</c:v>
                </c:pt>
                <c:pt idx="78">
                  <c:v>0.245775</c:v>
                </c:pt>
                <c:pt idx="79">
                  <c:v>0.307633</c:v>
                </c:pt>
                <c:pt idx="80">
                  <c:v>0.172227</c:v>
                </c:pt>
                <c:pt idx="81">
                  <c:v>0.22532</c:v>
                </c:pt>
                <c:pt idx="82">
                  <c:v>0.150213</c:v>
                </c:pt>
                <c:pt idx="83">
                  <c:v>0.556304</c:v>
                </c:pt>
                <c:pt idx="84">
                  <c:v>0.439693</c:v>
                </c:pt>
                <c:pt idx="85">
                  <c:v>0.372222</c:v>
                </c:pt>
                <c:pt idx="86">
                  <c:v>0.124025</c:v>
                </c:pt>
                <c:pt idx="87">
                  <c:v>0.525704</c:v>
                </c:pt>
                <c:pt idx="88">
                  <c:v>0.174255</c:v>
                </c:pt>
                <c:pt idx="89">
                  <c:v>0.143859</c:v>
                </c:pt>
                <c:pt idx="90">
                  <c:v>0.142332</c:v>
                </c:pt>
                <c:pt idx="91">
                  <c:v>0.159314</c:v>
                </c:pt>
                <c:pt idx="92">
                  <c:v>0.185631</c:v>
                </c:pt>
                <c:pt idx="93">
                  <c:v>0.268256</c:v>
                </c:pt>
                <c:pt idx="94">
                  <c:v>0.20759</c:v>
                </c:pt>
                <c:pt idx="95">
                  <c:v>0.168126</c:v>
                </c:pt>
                <c:pt idx="96">
                  <c:v>0.427475</c:v>
                </c:pt>
                <c:pt idx="97">
                  <c:v>0.248966</c:v>
                </c:pt>
                <c:pt idx="98">
                  <c:v>0.272271</c:v>
                </c:pt>
                <c:pt idx="99">
                  <c:v>0.188417</c:v>
                </c:pt>
                <c:pt idx="100">
                  <c:v>0.198239</c:v>
                </c:pt>
              </c:numCache>
            </c:numRef>
          </c:val>
        </c:ser>
        <c:ser>
          <c:idx val="46"/>
          <c:order val="46"/>
          <c:tx>
            <c:strRef>
              <c:f>Sheet1!$AV$3:$AV$4</c:f>
              <c:strCache>
                <c:ptCount val="1"/>
                <c:pt idx="0">
                  <c:v>-76.73</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Sheet1!$AV$5:$AV$108</c:f>
              <c:numCache>
                <c:formatCode>General</c:formatCode>
                <c:ptCount val="103"/>
                <c:pt idx="0">
                  <c:v>0.211352</c:v>
                </c:pt>
                <c:pt idx="1">
                  <c:v>0.242636</c:v>
                </c:pt>
                <c:pt idx="2">
                  <c:v>0.328793</c:v>
                </c:pt>
                <c:pt idx="3">
                  <c:v>0.35644</c:v>
                </c:pt>
                <c:pt idx="4">
                  <c:v>0.333242</c:v>
                </c:pt>
                <c:pt idx="5">
                  <c:v>0.317792</c:v>
                </c:pt>
                <c:pt idx="6">
                  <c:v>0.165518</c:v>
                </c:pt>
                <c:pt idx="7">
                  <c:v>0.158852</c:v>
                </c:pt>
                <c:pt idx="8">
                  <c:v>0.439435</c:v>
                </c:pt>
                <c:pt idx="9">
                  <c:v>0.269392</c:v>
                </c:pt>
                <c:pt idx="10">
                  <c:v>0.157482</c:v>
                </c:pt>
                <c:pt idx="11">
                  <c:v>0.306294</c:v>
                </c:pt>
                <c:pt idx="12">
                  <c:v>0.13488</c:v>
                </c:pt>
                <c:pt idx="13">
                  <c:v>0.19473</c:v>
                </c:pt>
                <c:pt idx="14">
                  <c:v>0.383879</c:v>
                </c:pt>
                <c:pt idx="15">
                  <c:v>0.268837</c:v>
                </c:pt>
                <c:pt idx="16">
                  <c:v>0.18179</c:v>
                </c:pt>
                <c:pt idx="17">
                  <c:v>0.350881</c:v>
                </c:pt>
                <c:pt idx="18">
                  <c:v>0.25231</c:v>
                </c:pt>
                <c:pt idx="19">
                  <c:v>0.280567</c:v>
                </c:pt>
                <c:pt idx="20">
                  <c:v>0.36065</c:v>
                </c:pt>
                <c:pt idx="21">
                  <c:v>0.270854</c:v>
                </c:pt>
                <c:pt idx="22">
                  <c:v>0.204386</c:v>
                </c:pt>
                <c:pt idx="23">
                  <c:v>0.194579</c:v>
                </c:pt>
                <c:pt idx="24">
                  <c:v>0.372332</c:v>
                </c:pt>
                <c:pt idx="25">
                  <c:v>0.181003</c:v>
                </c:pt>
                <c:pt idx="26">
                  <c:v>0.368317</c:v>
                </c:pt>
                <c:pt idx="27">
                  <c:v>0.172624</c:v>
                </c:pt>
                <c:pt idx="28">
                  <c:v>0.380804</c:v>
                </c:pt>
                <c:pt idx="29">
                  <c:v>0.304567</c:v>
                </c:pt>
                <c:pt idx="30">
                  <c:v>0.42771</c:v>
                </c:pt>
                <c:pt idx="31">
                  <c:v>0.453183</c:v>
                </c:pt>
                <c:pt idx="32">
                  <c:v>0.39686</c:v>
                </c:pt>
                <c:pt idx="33">
                  <c:v>0.367183</c:v>
                </c:pt>
                <c:pt idx="34">
                  <c:v>0.368177</c:v>
                </c:pt>
                <c:pt idx="35">
                  <c:v>0.35045</c:v>
                </c:pt>
                <c:pt idx="36">
                  <c:v>0.42736</c:v>
                </c:pt>
                <c:pt idx="37">
                  <c:v>0.326124</c:v>
                </c:pt>
                <c:pt idx="38">
                  <c:v>0.18646</c:v>
                </c:pt>
                <c:pt idx="39">
                  <c:v>0.262014</c:v>
                </c:pt>
                <c:pt idx="40">
                  <c:v>0.25916</c:v>
                </c:pt>
                <c:pt idx="41">
                  <c:v>0.270182</c:v>
                </c:pt>
                <c:pt idx="42">
                  <c:v>0.321691</c:v>
                </c:pt>
                <c:pt idx="43">
                  <c:v>0.26993</c:v>
                </c:pt>
                <c:pt idx="44">
                  <c:v>0.41797</c:v>
                </c:pt>
                <c:pt idx="45">
                  <c:v>0.358114</c:v>
                </c:pt>
                <c:pt idx="46">
                  <c:v>0.390901</c:v>
                </c:pt>
                <c:pt idx="47">
                  <c:v>0.359794</c:v>
                </c:pt>
                <c:pt idx="48">
                  <c:v>0.399148</c:v>
                </c:pt>
                <c:pt idx="49">
                  <c:v>0.343489</c:v>
                </c:pt>
                <c:pt idx="50">
                  <c:v>0.344061</c:v>
                </c:pt>
                <c:pt idx="51">
                  <c:v>0.343738</c:v>
                </c:pt>
                <c:pt idx="52">
                  <c:v>0.350164</c:v>
                </c:pt>
                <c:pt idx="53">
                  <c:v>0.290231</c:v>
                </c:pt>
                <c:pt idx="54">
                  <c:v>0.165559</c:v>
                </c:pt>
                <c:pt idx="55">
                  <c:v>0.261974</c:v>
                </c:pt>
                <c:pt idx="56">
                  <c:v>0.165978</c:v>
                </c:pt>
                <c:pt idx="57">
                  <c:v>0.168012</c:v>
                </c:pt>
                <c:pt idx="58">
                  <c:v>0.303502</c:v>
                </c:pt>
                <c:pt idx="59">
                  <c:v>0.513956</c:v>
                </c:pt>
                <c:pt idx="60">
                  <c:v>0.264079</c:v>
                </c:pt>
                <c:pt idx="61">
                  <c:v>0.334032</c:v>
                </c:pt>
                <c:pt idx="62">
                  <c:v>0.36893</c:v>
                </c:pt>
                <c:pt idx="63">
                  <c:v>0.267019</c:v>
                </c:pt>
                <c:pt idx="64">
                  <c:v>0.346483</c:v>
                </c:pt>
                <c:pt idx="65">
                  <c:v>0.338907</c:v>
                </c:pt>
                <c:pt idx="66">
                  <c:v>0.404236</c:v>
                </c:pt>
                <c:pt idx="67">
                  <c:v>0.314642</c:v>
                </c:pt>
                <c:pt idx="68">
                  <c:v>0.202665</c:v>
                </c:pt>
                <c:pt idx="69">
                  <c:v>0.252001</c:v>
                </c:pt>
                <c:pt idx="70">
                  <c:v>0.22413</c:v>
                </c:pt>
                <c:pt idx="71">
                  <c:v>0.332483</c:v>
                </c:pt>
                <c:pt idx="72">
                  <c:v>0.241593</c:v>
                </c:pt>
                <c:pt idx="73">
                  <c:v>0.228534</c:v>
                </c:pt>
                <c:pt idx="74">
                  <c:v>0.346222</c:v>
                </c:pt>
                <c:pt idx="75">
                  <c:v>0.219098</c:v>
                </c:pt>
                <c:pt idx="76">
                  <c:v>0.40685</c:v>
                </c:pt>
                <c:pt idx="77">
                  <c:v>0.175378</c:v>
                </c:pt>
                <c:pt idx="78">
                  <c:v>0.26856</c:v>
                </c:pt>
                <c:pt idx="79">
                  <c:v>0.154209</c:v>
                </c:pt>
                <c:pt idx="80">
                  <c:v>0.17944</c:v>
                </c:pt>
                <c:pt idx="81">
                  <c:v>0.223791</c:v>
                </c:pt>
                <c:pt idx="82">
                  <c:v>0.201516</c:v>
                </c:pt>
                <c:pt idx="83">
                  <c:v>0.220033</c:v>
                </c:pt>
                <c:pt idx="84">
                  <c:v>0.126242</c:v>
                </c:pt>
                <c:pt idx="85">
                  <c:v>0.204148</c:v>
                </c:pt>
                <c:pt idx="86">
                  <c:v>0.150552</c:v>
                </c:pt>
                <c:pt idx="87">
                  <c:v>0.171163</c:v>
                </c:pt>
                <c:pt idx="88">
                  <c:v>0.142135</c:v>
                </c:pt>
                <c:pt idx="89">
                  <c:v>0.136542</c:v>
                </c:pt>
                <c:pt idx="90">
                  <c:v>0.167361</c:v>
                </c:pt>
                <c:pt idx="91">
                  <c:v>0.17833</c:v>
                </c:pt>
                <c:pt idx="92">
                  <c:v>0.194018</c:v>
                </c:pt>
                <c:pt idx="93">
                  <c:v>0.311313</c:v>
                </c:pt>
                <c:pt idx="94">
                  <c:v>0.16066</c:v>
                </c:pt>
                <c:pt idx="95">
                  <c:v>0.216152</c:v>
                </c:pt>
                <c:pt idx="96">
                  <c:v>0.124751</c:v>
                </c:pt>
                <c:pt idx="97">
                  <c:v>0.174331</c:v>
                </c:pt>
                <c:pt idx="98">
                  <c:v>0.163255</c:v>
                </c:pt>
                <c:pt idx="99">
                  <c:v>0.173431</c:v>
                </c:pt>
                <c:pt idx="100">
                  <c:v>0.400781</c:v>
                </c:pt>
              </c:numCache>
            </c:numRef>
          </c:val>
        </c:ser>
        <c:ser>
          <c:idx val="47"/>
          <c:order val="47"/>
          <c:tx>
            <c:strRef>
              <c:f>Sheet1!$AW$3:$AW$4</c:f>
              <c:strCache>
                <c:ptCount val="1"/>
                <c:pt idx="0">
                  <c:v>-76.72</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Sheet1!$AW$5:$AW$108</c:f>
              <c:numCache>
                <c:formatCode>General</c:formatCode>
                <c:ptCount val="103"/>
                <c:pt idx="0">
                  <c:v>0.227614</c:v>
                </c:pt>
                <c:pt idx="1">
                  <c:v>0.418167</c:v>
                </c:pt>
                <c:pt idx="2">
                  <c:v>0.254132</c:v>
                </c:pt>
                <c:pt idx="3">
                  <c:v>0.163193</c:v>
                </c:pt>
                <c:pt idx="4">
                  <c:v>0.184767</c:v>
                </c:pt>
                <c:pt idx="5">
                  <c:v>0.337069</c:v>
                </c:pt>
                <c:pt idx="6">
                  <c:v>0.281334</c:v>
                </c:pt>
                <c:pt idx="7">
                  <c:v>0.202923</c:v>
                </c:pt>
                <c:pt idx="8">
                  <c:v>0.169943</c:v>
                </c:pt>
                <c:pt idx="9">
                  <c:v>0.160637</c:v>
                </c:pt>
                <c:pt idx="10">
                  <c:v>0.359042</c:v>
                </c:pt>
                <c:pt idx="11">
                  <c:v>0.382725</c:v>
                </c:pt>
                <c:pt idx="12">
                  <c:v>0.15353</c:v>
                </c:pt>
                <c:pt idx="13">
                  <c:v>0.223637</c:v>
                </c:pt>
                <c:pt idx="14">
                  <c:v>0.299985</c:v>
                </c:pt>
                <c:pt idx="15">
                  <c:v>0.373014</c:v>
                </c:pt>
                <c:pt idx="16">
                  <c:v>0.135457</c:v>
                </c:pt>
                <c:pt idx="17">
                  <c:v>0.422611</c:v>
                </c:pt>
                <c:pt idx="18">
                  <c:v>0.241691</c:v>
                </c:pt>
                <c:pt idx="19">
                  <c:v>0.333167</c:v>
                </c:pt>
                <c:pt idx="20">
                  <c:v>0.265073</c:v>
                </c:pt>
                <c:pt idx="21">
                  <c:v>0.54554</c:v>
                </c:pt>
                <c:pt idx="22">
                  <c:v>0.209212</c:v>
                </c:pt>
                <c:pt idx="23">
                  <c:v>0.197577</c:v>
                </c:pt>
                <c:pt idx="24">
                  <c:v>0.340042</c:v>
                </c:pt>
                <c:pt idx="25">
                  <c:v>0.193356</c:v>
                </c:pt>
                <c:pt idx="26">
                  <c:v>0.236736</c:v>
                </c:pt>
                <c:pt idx="27">
                  <c:v>0.155627</c:v>
                </c:pt>
                <c:pt idx="28">
                  <c:v>0.258854</c:v>
                </c:pt>
                <c:pt idx="29">
                  <c:v>0.214845</c:v>
                </c:pt>
                <c:pt idx="30">
                  <c:v>0.317736</c:v>
                </c:pt>
                <c:pt idx="31">
                  <c:v>0.332288</c:v>
                </c:pt>
                <c:pt idx="32">
                  <c:v>0.352722</c:v>
                </c:pt>
                <c:pt idx="33">
                  <c:v>0.355318</c:v>
                </c:pt>
                <c:pt idx="34">
                  <c:v>0.383133</c:v>
                </c:pt>
                <c:pt idx="35">
                  <c:v>0.404452</c:v>
                </c:pt>
                <c:pt idx="36">
                  <c:v>0.527343</c:v>
                </c:pt>
                <c:pt idx="37">
                  <c:v>0.271544</c:v>
                </c:pt>
                <c:pt idx="38">
                  <c:v>0.293544</c:v>
                </c:pt>
                <c:pt idx="39">
                  <c:v>0.367483</c:v>
                </c:pt>
                <c:pt idx="40">
                  <c:v>0.303787</c:v>
                </c:pt>
                <c:pt idx="41">
                  <c:v>0.341943</c:v>
                </c:pt>
                <c:pt idx="42">
                  <c:v>0.277879</c:v>
                </c:pt>
                <c:pt idx="43">
                  <c:v>0.277136</c:v>
                </c:pt>
                <c:pt idx="44">
                  <c:v>0.265673</c:v>
                </c:pt>
                <c:pt idx="45">
                  <c:v>0.303874</c:v>
                </c:pt>
                <c:pt idx="46">
                  <c:v>0.210004</c:v>
                </c:pt>
                <c:pt idx="47">
                  <c:v>0.532505</c:v>
                </c:pt>
                <c:pt idx="48">
                  <c:v>0.376229</c:v>
                </c:pt>
                <c:pt idx="49">
                  <c:v>0.336763</c:v>
                </c:pt>
                <c:pt idx="50">
                  <c:v>0.355703</c:v>
                </c:pt>
                <c:pt idx="51">
                  <c:v>0.406266</c:v>
                </c:pt>
                <c:pt idx="52">
                  <c:v>0.28798</c:v>
                </c:pt>
                <c:pt idx="53">
                  <c:v>0.36332</c:v>
                </c:pt>
                <c:pt idx="54">
                  <c:v>0.206474</c:v>
                </c:pt>
                <c:pt idx="55">
                  <c:v>0.163112</c:v>
                </c:pt>
                <c:pt idx="56">
                  <c:v>0.281303</c:v>
                </c:pt>
                <c:pt idx="57">
                  <c:v>0.226219</c:v>
                </c:pt>
                <c:pt idx="58">
                  <c:v>0.269777</c:v>
                </c:pt>
                <c:pt idx="59">
                  <c:v>0.353075</c:v>
                </c:pt>
                <c:pt idx="60">
                  <c:v>0.171774</c:v>
                </c:pt>
                <c:pt idx="61">
                  <c:v>0.388551</c:v>
                </c:pt>
                <c:pt idx="62">
                  <c:v>0.395412</c:v>
                </c:pt>
                <c:pt idx="63">
                  <c:v>0.440033</c:v>
                </c:pt>
                <c:pt idx="64">
                  <c:v>0.250682</c:v>
                </c:pt>
                <c:pt idx="65">
                  <c:v>0.351411</c:v>
                </c:pt>
                <c:pt idx="66">
                  <c:v>0.194574</c:v>
                </c:pt>
                <c:pt idx="67">
                  <c:v>0.216048</c:v>
                </c:pt>
                <c:pt idx="68">
                  <c:v>0.248664</c:v>
                </c:pt>
                <c:pt idx="69">
                  <c:v>0.461997</c:v>
                </c:pt>
                <c:pt idx="70">
                  <c:v>0.147414</c:v>
                </c:pt>
                <c:pt idx="71">
                  <c:v>0.165583</c:v>
                </c:pt>
                <c:pt idx="72">
                  <c:v>0.187441</c:v>
                </c:pt>
                <c:pt idx="73">
                  <c:v>0.278173</c:v>
                </c:pt>
                <c:pt idx="74">
                  <c:v>0.539839</c:v>
                </c:pt>
                <c:pt idx="75">
                  <c:v>0.344245</c:v>
                </c:pt>
                <c:pt idx="76">
                  <c:v>0.171258</c:v>
                </c:pt>
                <c:pt idx="77">
                  <c:v>0.222598</c:v>
                </c:pt>
                <c:pt idx="78">
                  <c:v>0.193129</c:v>
                </c:pt>
                <c:pt idx="79">
                  <c:v>0.191276</c:v>
                </c:pt>
                <c:pt idx="80">
                  <c:v>0.134019</c:v>
                </c:pt>
                <c:pt idx="81">
                  <c:v>0.175726</c:v>
                </c:pt>
                <c:pt idx="82">
                  <c:v>0.121899</c:v>
                </c:pt>
                <c:pt idx="83">
                  <c:v>0.274935</c:v>
                </c:pt>
                <c:pt idx="84">
                  <c:v>0.182996</c:v>
                </c:pt>
                <c:pt idx="85">
                  <c:v>0.301959</c:v>
                </c:pt>
                <c:pt idx="86">
                  <c:v>0.249202</c:v>
                </c:pt>
                <c:pt idx="87">
                  <c:v>0.191188</c:v>
                </c:pt>
                <c:pt idx="88">
                  <c:v>0.505633</c:v>
                </c:pt>
                <c:pt idx="89">
                  <c:v>0.141812</c:v>
                </c:pt>
                <c:pt idx="90">
                  <c:v>0.275195</c:v>
                </c:pt>
                <c:pt idx="91">
                  <c:v>0.174479</c:v>
                </c:pt>
                <c:pt idx="92">
                  <c:v>0.186655</c:v>
                </c:pt>
                <c:pt idx="93">
                  <c:v>0.177415</c:v>
                </c:pt>
                <c:pt idx="94">
                  <c:v>0.30984</c:v>
                </c:pt>
                <c:pt idx="95">
                  <c:v>0.234055</c:v>
                </c:pt>
                <c:pt idx="96">
                  <c:v>0.353183</c:v>
                </c:pt>
                <c:pt idx="97">
                  <c:v>0.173006</c:v>
                </c:pt>
                <c:pt idx="98">
                  <c:v>0.097938</c:v>
                </c:pt>
                <c:pt idx="99">
                  <c:v>0.142843</c:v>
                </c:pt>
                <c:pt idx="100">
                  <c:v>0.252241</c:v>
                </c:pt>
              </c:numCache>
            </c:numRef>
          </c:val>
        </c:ser>
        <c:ser>
          <c:idx val="48"/>
          <c:order val="48"/>
          <c:tx>
            <c:strRef>
              <c:f>Sheet1!$AX$3:$AX$4</c:f>
              <c:strCache>
                <c:ptCount val="1"/>
                <c:pt idx="0">
                  <c:v>-76.71</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Sheet1!$AX$5:$AX$108</c:f>
              <c:numCache>
                <c:formatCode>General</c:formatCode>
                <c:ptCount val="103"/>
                <c:pt idx="0">
                  <c:v>0.127155</c:v>
                </c:pt>
                <c:pt idx="1">
                  <c:v>0.226824</c:v>
                </c:pt>
                <c:pt idx="2">
                  <c:v>0.514006</c:v>
                </c:pt>
                <c:pt idx="3">
                  <c:v>0.252297</c:v>
                </c:pt>
                <c:pt idx="4">
                  <c:v>0.155547</c:v>
                </c:pt>
                <c:pt idx="5">
                  <c:v>0.176733</c:v>
                </c:pt>
                <c:pt idx="6">
                  <c:v>0.254599</c:v>
                </c:pt>
                <c:pt idx="7">
                  <c:v>0.306484</c:v>
                </c:pt>
                <c:pt idx="8">
                  <c:v>0.125334</c:v>
                </c:pt>
                <c:pt idx="9">
                  <c:v>0.174884</c:v>
                </c:pt>
                <c:pt idx="10">
                  <c:v>0.167368</c:v>
                </c:pt>
                <c:pt idx="11">
                  <c:v>0.264315</c:v>
                </c:pt>
                <c:pt idx="12">
                  <c:v>0.206513</c:v>
                </c:pt>
                <c:pt idx="13">
                  <c:v>0.189676</c:v>
                </c:pt>
                <c:pt idx="14">
                  <c:v>0.392066</c:v>
                </c:pt>
                <c:pt idx="15">
                  <c:v>0.412983</c:v>
                </c:pt>
                <c:pt idx="16">
                  <c:v>0.206434</c:v>
                </c:pt>
                <c:pt idx="17">
                  <c:v>0.452446</c:v>
                </c:pt>
                <c:pt idx="18">
                  <c:v>0.26217</c:v>
                </c:pt>
                <c:pt idx="19">
                  <c:v>0.311423</c:v>
                </c:pt>
                <c:pt idx="20">
                  <c:v>0.311599</c:v>
                </c:pt>
                <c:pt idx="21">
                  <c:v>0.249597</c:v>
                </c:pt>
                <c:pt idx="22">
                  <c:v>0.127453</c:v>
                </c:pt>
                <c:pt idx="23">
                  <c:v>0.236372</c:v>
                </c:pt>
                <c:pt idx="24">
                  <c:v>0.25214</c:v>
                </c:pt>
                <c:pt idx="25">
                  <c:v>0.416729</c:v>
                </c:pt>
                <c:pt idx="26">
                  <c:v>0.218515</c:v>
                </c:pt>
                <c:pt idx="27">
                  <c:v>0.27157</c:v>
                </c:pt>
                <c:pt idx="28">
                  <c:v>0.388435</c:v>
                </c:pt>
                <c:pt idx="29">
                  <c:v>0.520035</c:v>
                </c:pt>
                <c:pt idx="30">
                  <c:v>0.439168</c:v>
                </c:pt>
                <c:pt idx="31">
                  <c:v>0.223047</c:v>
                </c:pt>
                <c:pt idx="32">
                  <c:v>0.387284</c:v>
                </c:pt>
                <c:pt idx="33">
                  <c:v>0.406479</c:v>
                </c:pt>
                <c:pt idx="34">
                  <c:v>0.503218</c:v>
                </c:pt>
                <c:pt idx="35">
                  <c:v>0.218854</c:v>
                </c:pt>
                <c:pt idx="36">
                  <c:v>0.29926</c:v>
                </c:pt>
                <c:pt idx="37">
                  <c:v>0.204962</c:v>
                </c:pt>
                <c:pt idx="38">
                  <c:v>0.196119</c:v>
                </c:pt>
                <c:pt idx="39">
                  <c:v>0.208728</c:v>
                </c:pt>
                <c:pt idx="40">
                  <c:v>0.265943</c:v>
                </c:pt>
                <c:pt idx="41">
                  <c:v>0.205799</c:v>
                </c:pt>
                <c:pt idx="42">
                  <c:v>0.202876</c:v>
                </c:pt>
                <c:pt idx="43">
                  <c:v>0.34961</c:v>
                </c:pt>
                <c:pt idx="44">
                  <c:v>0.257379</c:v>
                </c:pt>
                <c:pt idx="45">
                  <c:v>0.278922</c:v>
                </c:pt>
                <c:pt idx="46">
                  <c:v>0.282891</c:v>
                </c:pt>
                <c:pt idx="47">
                  <c:v>0.307071</c:v>
                </c:pt>
                <c:pt idx="48">
                  <c:v>0.325089</c:v>
                </c:pt>
                <c:pt idx="49">
                  <c:v>0.35443</c:v>
                </c:pt>
                <c:pt idx="50">
                  <c:v>0.219572</c:v>
                </c:pt>
                <c:pt idx="51">
                  <c:v>0.202789</c:v>
                </c:pt>
                <c:pt idx="52">
                  <c:v>0.300981</c:v>
                </c:pt>
                <c:pt idx="53">
                  <c:v>0.260087</c:v>
                </c:pt>
                <c:pt idx="54">
                  <c:v>0.317761</c:v>
                </c:pt>
                <c:pt idx="55">
                  <c:v>0.221168</c:v>
                </c:pt>
                <c:pt idx="56">
                  <c:v>0.287458</c:v>
                </c:pt>
                <c:pt idx="57">
                  <c:v>0.215819</c:v>
                </c:pt>
                <c:pt idx="58">
                  <c:v>0.183885</c:v>
                </c:pt>
                <c:pt idx="59">
                  <c:v>0.148922</c:v>
                </c:pt>
                <c:pt idx="60">
                  <c:v>0.338019</c:v>
                </c:pt>
                <c:pt idx="61">
                  <c:v>0.188933</c:v>
                </c:pt>
                <c:pt idx="62">
                  <c:v>0.234174</c:v>
                </c:pt>
                <c:pt idx="63">
                  <c:v>0.318713</c:v>
                </c:pt>
                <c:pt idx="64">
                  <c:v>0.298109</c:v>
                </c:pt>
                <c:pt idx="65">
                  <c:v>0.176724</c:v>
                </c:pt>
                <c:pt idx="66">
                  <c:v>0.166627</c:v>
                </c:pt>
                <c:pt idx="67">
                  <c:v>0.286986</c:v>
                </c:pt>
                <c:pt idx="68">
                  <c:v>0.230671</c:v>
                </c:pt>
                <c:pt idx="69">
                  <c:v>0.207954</c:v>
                </c:pt>
                <c:pt idx="70">
                  <c:v>0.163503</c:v>
                </c:pt>
                <c:pt idx="71">
                  <c:v>0.345065</c:v>
                </c:pt>
                <c:pt idx="72">
                  <c:v>0.239836</c:v>
                </c:pt>
                <c:pt idx="73">
                  <c:v>0.348547</c:v>
                </c:pt>
                <c:pt idx="74">
                  <c:v>0.218339</c:v>
                </c:pt>
                <c:pt idx="75">
                  <c:v>0.143051</c:v>
                </c:pt>
                <c:pt idx="76">
                  <c:v>0.190782</c:v>
                </c:pt>
                <c:pt idx="77">
                  <c:v>0.332941</c:v>
                </c:pt>
                <c:pt idx="78">
                  <c:v>0.247929</c:v>
                </c:pt>
                <c:pt idx="79">
                  <c:v>0.194179</c:v>
                </c:pt>
                <c:pt idx="80">
                  <c:v>0.32097</c:v>
                </c:pt>
                <c:pt idx="81">
                  <c:v>0.364305</c:v>
                </c:pt>
                <c:pt idx="82">
                  <c:v>0.140377</c:v>
                </c:pt>
                <c:pt idx="83">
                  <c:v>0.130808</c:v>
                </c:pt>
                <c:pt idx="84">
                  <c:v>0.143675</c:v>
                </c:pt>
                <c:pt idx="85">
                  <c:v>0.220433</c:v>
                </c:pt>
                <c:pt idx="86">
                  <c:v>0.186646</c:v>
                </c:pt>
                <c:pt idx="87">
                  <c:v>0.194845</c:v>
                </c:pt>
                <c:pt idx="88">
                  <c:v>0.196632</c:v>
                </c:pt>
                <c:pt idx="89">
                  <c:v>0.326335</c:v>
                </c:pt>
                <c:pt idx="90">
                  <c:v>0.166626</c:v>
                </c:pt>
                <c:pt idx="91">
                  <c:v>0.256923</c:v>
                </c:pt>
                <c:pt idx="92">
                  <c:v>0.34701</c:v>
                </c:pt>
                <c:pt idx="93">
                  <c:v>0.356487</c:v>
                </c:pt>
                <c:pt idx="94">
                  <c:v>0.150639</c:v>
                </c:pt>
                <c:pt idx="95">
                  <c:v>0.136249</c:v>
                </c:pt>
                <c:pt idx="96">
                  <c:v>0.132985</c:v>
                </c:pt>
                <c:pt idx="97">
                  <c:v>0.177095</c:v>
                </c:pt>
                <c:pt idx="98">
                  <c:v>0.112343</c:v>
                </c:pt>
                <c:pt idx="99">
                  <c:v>0.204537</c:v>
                </c:pt>
                <c:pt idx="100">
                  <c:v>0.165215</c:v>
                </c:pt>
              </c:numCache>
            </c:numRef>
          </c:val>
        </c:ser>
        <c:ser>
          <c:idx val="49"/>
          <c:order val="49"/>
          <c:tx>
            <c:strRef>
              <c:f>Sheet1!$AY$3:$AY$4</c:f>
              <c:strCache>
                <c:ptCount val="1"/>
                <c:pt idx="0">
                  <c:v>-76.7</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Sheet1!$AY$5:$AY$108</c:f>
              <c:numCache>
                <c:formatCode>General</c:formatCode>
                <c:ptCount val="103"/>
                <c:pt idx="0">
                  <c:v>0.37092</c:v>
                </c:pt>
                <c:pt idx="1">
                  <c:v>0.176463</c:v>
                </c:pt>
                <c:pt idx="2">
                  <c:v>0.243392</c:v>
                </c:pt>
                <c:pt idx="3">
                  <c:v>0.377386</c:v>
                </c:pt>
                <c:pt idx="4">
                  <c:v>0.237489</c:v>
                </c:pt>
                <c:pt idx="5">
                  <c:v>0.387401</c:v>
                </c:pt>
                <c:pt idx="6">
                  <c:v>0.166721</c:v>
                </c:pt>
                <c:pt idx="7">
                  <c:v>0.207668</c:v>
                </c:pt>
                <c:pt idx="8">
                  <c:v>0.252071</c:v>
                </c:pt>
                <c:pt idx="9">
                  <c:v>0.616747</c:v>
                </c:pt>
                <c:pt idx="10">
                  <c:v>0.145208</c:v>
                </c:pt>
                <c:pt idx="11">
                  <c:v>0.306015</c:v>
                </c:pt>
                <c:pt idx="12">
                  <c:v>0.1933</c:v>
                </c:pt>
                <c:pt idx="13">
                  <c:v>0.212906</c:v>
                </c:pt>
                <c:pt idx="14">
                  <c:v>0.194414</c:v>
                </c:pt>
                <c:pt idx="15">
                  <c:v>0.352511</c:v>
                </c:pt>
                <c:pt idx="16">
                  <c:v>0.170036</c:v>
                </c:pt>
                <c:pt idx="17">
                  <c:v>0.197578</c:v>
                </c:pt>
                <c:pt idx="18">
                  <c:v>0.253031</c:v>
                </c:pt>
                <c:pt idx="19">
                  <c:v>0.196002</c:v>
                </c:pt>
                <c:pt idx="20">
                  <c:v>0.27325</c:v>
                </c:pt>
                <c:pt idx="21">
                  <c:v>0.389211</c:v>
                </c:pt>
                <c:pt idx="22">
                  <c:v>0.250801</c:v>
                </c:pt>
                <c:pt idx="23">
                  <c:v>0.434505</c:v>
                </c:pt>
                <c:pt idx="24">
                  <c:v>0.191895</c:v>
                </c:pt>
                <c:pt idx="25">
                  <c:v>0.24472</c:v>
                </c:pt>
                <c:pt idx="26">
                  <c:v>0.203885</c:v>
                </c:pt>
                <c:pt idx="27">
                  <c:v>0.664318</c:v>
                </c:pt>
                <c:pt idx="28">
                  <c:v>0.112729</c:v>
                </c:pt>
                <c:pt idx="29">
                  <c:v>0.134225</c:v>
                </c:pt>
                <c:pt idx="30">
                  <c:v>0.16119</c:v>
                </c:pt>
                <c:pt idx="31">
                  <c:v>0.260962</c:v>
                </c:pt>
                <c:pt idx="32">
                  <c:v>0.270556</c:v>
                </c:pt>
                <c:pt idx="33">
                  <c:v>0.297586</c:v>
                </c:pt>
                <c:pt idx="34">
                  <c:v>0.451878</c:v>
                </c:pt>
                <c:pt idx="35">
                  <c:v>0.239299</c:v>
                </c:pt>
                <c:pt idx="36">
                  <c:v>0.359213</c:v>
                </c:pt>
                <c:pt idx="37">
                  <c:v>0.249509</c:v>
                </c:pt>
                <c:pt idx="38">
                  <c:v>0.253721</c:v>
                </c:pt>
                <c:pt idx="39">
                  <c:v>0.366017</c:v>
                </c:pt>
                <c:pt idx="40">
                  <c:v>0.229621</c:v>
                </c:pt>
                <c:pt idx="41">
                  <c:v>0.24683</c:v>
                </c:pt>
                <c:pt idx="42">
                  <c:v>0.282404</c:v>
                </c:pt>
                <c:pt idx="43">
                  <c:v>0.299796</c:v>
                </c:pt>
                <c:pt idx="44">
                  <c:v>0.204195</c:v>
                </c:pt>
                <c:pt idx="45">
                  <c:v>0.52177</c:v>
                </c:pt>
                <c:pt idx="46">
                  <c:v>0.310266</c:v>
                </c:pt>
                <c:pt idx="47">
                  <c:v>0.447765</c:v>
                </c:pt>
                <c:pt idx="48">
                  <c:v>0.285982</c:v>
                </c:pt>
                <c:pt idx="49">
                  <c:v>0.41322</c:v>
                </c:pt>
                <c:pt idx="50">
                  <c:v>0.28258</c:v>
                </c:pt>
                <c:pt idx="51">
                  <c:v>0.337738</c:v>
                </c:pt>
                <c:pt idx="52">
                  <c:v>0.33057</c:v>
                </c:pt>
                <c:pt idx="53">
                  <c:v>0.215559</c:v>
                </c:pt>
                <c:pt idx="54">
                  <c:v>0.262434</c:v>
                </c:pt>
                <c:pt idx="55">
                  <c:v>0.15987</c:v>
                </c:pt>
                <c:pt idx="56">
                  <c:v>0.439259</c:v>
                </c:pt>
                <c:pt idx="57">
                  <c:v>0.256918</c:v>
                </c:pt>
                <c:pt idx="58">
                  <c:v>0.169161</c:v>
                </c:pt>
                <c:pt idx="59">
                  <c:v>0.189631</c:v>
                </c:pt>
                <c:pt idx="60">
                  <c:v>0.383916</c:v>
                </c:pt>
                <c:pt idx="61">
                  <c:v>0.166805</c:v>
                </c:pt>
                <c:pt idx="62">
                  <c:v>0.223948</c:v>
                </c:pt>
                <c:pt idx="63">
                  <c:v>0.201486</c:v>
                </c:pt>
                <c:pt idx="64">
                  <c:v>0.299328</c:v>
                </c:pt>
                <c:pt idx="65">
                  <c:v>0.168079</c:v>
                </c:pt>
                <c:pt idx="66">
                  <c:v>0.202516</c:v>
                </c:pt>
                <c:pt idx="67">
                  <c:v>0.236955</c:v>
                </c:pt>
                <c:pt idx="68">
                  <c:v>0.215589</c:v>
                </c:pt>
                <c:pt idx="69">
                  <c:v>0.215889</c:v>
                </c:pt>
                <c:pt idx="70">
                  <c:v>0.167357</c:v>
                </c:pt>
                <c:pt idx="71">
                  <c:v>0.241442</c:v>
                </c:pt>
                <c:pt idx="72">
                  <c:v>0.253386</c:v>
                </c:pt>
                <c:pt idx="73">
                  <c:v>0.259451</c:v>
                </c:pt>
                <c:pt idx="74">
                  <c:v>0.329548</c:v>
                </c:pt>
                <c:pt idx="75">
                  <c:v>0.195852</c:v>
                </c:pt>
                <c:pt idx="76">
                  <c:v>0.232867</c:v>
                </c:pt>
                <c:pt idx="77">
                  <c:v>0.240493</c:v>
                </c:pt>
                <c:pt idx="78">
                  <c:v>0.317341</c:v>
                </c:pt>
                <c:pt idx="79">
                  <c:v>0.593706</c:v>
                </c:pt>
                <c:pt idx="80">
                  <c:v>0.165569</c:v>
                </c:pt>
                <c:pt idx="81">
                  <c:v>0.436435</c:v>
                </c:pt>
                <c:pt idx="82">
                  <c:v>0.123618</c:v>
                </c:pt>
                <c:pt idx="83">
                  <c:v>0.148362</c:v>
                </c:pt>
                <c:pt idx="84">
                  <c:v>0.19236</c:v>
                </c:pt>
                <c:pt idx="85">
                  <c:v>0.173394</c:v>
                </c:pt>
                <c:pt idx="86">
                  <c:v>0.821615</c:v>
                </c:pt>
                <c:pt idx="87">
                  <c:v>0.305708</c:v>
                </c:pt>
                <c:pt idx="88">
                  <c:v>0.308865</c:v>
                </c:pt>
                <c:pt idx="89">
                  <c:v>0.173834</c:v>
                </c:pt>
                <c:pt idx="90">
                  <c:v>0.419363</c:v>
                </c:pt>
                <c:pt idx="91">
                  <c:v>0.446457</c:v>
                </c:pt>
                <c:pt idx="92">
                  <c:v>0.282672</c:v>
                </c:pt>
                <c:pt idx="93">
                  <c:v>0.178291</c:v>
                </c:pt>
                <c:pt idx="94">
                  <c:v>0.126781</c:v>
                </c:pt>
                <c:pt idx="95">
                  <c:v>0.259546</c:v>
                </c:pt>
                <c:pt idx="96">
                  <c:v>0.330768</c:v>
                </c:pt>
                <c:pt idx="97">
                  <c:v>0.486714</c:v>
                </c:pt>
                <c:pt idx="98">
                  <c:v>0.195082</c:v>
                </c:pt>
                <c:pt idx="99">
                  <c:v>0.181711</c:v>
                </c:pt>
                <c:pt idx="100">
                  <c:v>0.252183</c:v>
                </c:pt>
              </c:numCache>
            </c:numRef>
          </c:val>
        </c:ser>
        <c:ser>
          <c:idx val="50"/>
          <c:order val="50"/>
          <c:tx>
            <c:strRef>
              <c:f>Sheet1!$AZ$3:$AZ$4</c:f>
              <c:strCache>
                <c:ptCount val="1"/>
                <c:pt idx="0">
                  <c:v>(blank)</c:v>
                </c:pt>
              </c:strCache>
            </c:strRef>
          </c:tx>
          <c:invertIfNegative val="0"/>
          <c:dLbls>
            <c:delete val="1"/>
          </c:dLbls>
          <c:cat>
            <c:strRef>
              <c:f>Sheet1!$A$5:$A$108</c:f>
              <c:strCache>
                <c:ptCount val="103"/>
                <c:pt idx="0">
                  <c:v>-49.2</c:v>
                </c:pt>
                <c:pt idx="1">
                  <c:v>-49.19</c:v>
                </c:pt>
                <c:pt idx="2">
                  <c:v>-49.18</c:v>
                </c:pt>
                <c:pt idx="3">
                  <c:v>-49.17</c:v>
                </c:pt>
                <c:pt idx="4">
                  <c:v>-49.16</c:v>
                </c:pt>
                <c:pt idx="5">
                  <c:v>-49.15</c:v>
                </c:pt>
                <c:pt idx="6">
                  <c:v>-49.14</c:v>
                </c:pt>
                <c:pt idx="7">
                  <c:v>-49.13</c:v>
                </c:pt>
                <c:pt idx="8">
                  <c:v>-49.12</c:v>
                </c:pt>
                <c:pt idx="9">
                  <c:v>-49.11</c:v>
                </c:pt>
                <c:pt idx="10">
                  <c:v>-49.1</c:v>
                </c:pt>
                <c:pt idx="11">
                  <c:v>-49.09</c:v>
                </c:pt>
                <c:pt idx="12">
                  <c:v>-49.08</c:v>
                </c:pt>
                <c:pt idx="13">
                  <c:v>-49.07</c:v>
                </c:pt>
                <c:pt idx="14">
                  <c:v>-49.06</c:v>
                </c:pt>
                <c:pt idx="15">
                  <c:v>-49.05</c:v>
                </c:pt>
                <c:pt idx="16">
                  <c:v>-49.04</c:v>
                </c:pt>
                <c:pt idx="17">
                  <c:v>-49.03</c:v>
                </c:pt>
                <c:pt idx="18">
                  <c:v>-49.02</c:v>
                </c:pt>
                <c:pt idx="19">
                  <c:v>-49.01</c:v>
                </c:pt>
                <c:pt idx="20">
                  <c:v>-49</c:v>
                </c:pt>
                <c:pt idx="21">
                  <c:v>-48.99</c:v>
                </c:pt>
                <c:pt idx="22">
                  <c:v>-48.98</c:v>
                </c:pt>
                <c:pt idx="23">
                  <c:v>-48.97</c:v>
                </c:pt>
                <c:pt idx="24">
                  <c:v>-48.96</c:v>
                </c:pt>
                <c:pt idx="25">
                  <c:v>-48.95</c:v>
                </c:pt>
                <c:pt idx="26">
                  <c:v>-48.94</c:v>
                </c:pt>
                <c:pt idx="27">
                  <c:v>-48.93</c:v>
                </c:pt>
                <c:pt idx="28">
                  <c:v>-48.92</c:v>
                </c:pt>
                <c:pt idx="29">
                  <c:v>-48.91</c:v>
                </c:pt>
                <c:pt idx="30">
                  <c:v>-48.9</c:v>
                </c:pt>
                <c:pt idx="31">
                  <c:v>-48.89</c:v>
                </c:pt>
                <c:pt idx="32">
                  <c:v>-48.88</c:v>
                </c:pt>
                <c:pt idx="33">
                  <c:v>-48.87</c:v>
                </c:pt>
                <c:pt idx="34">
                  <c:v>-48.86</c:v>
                </c:pt>
                <c:pt idx="35">
                  <c:v>-48.85</c:v>
                </c:pt>
                <c:pt idx="36">
                  <c:v>-48.84</c:v>
                </c:pt>
                <c:pt idx="37">
                  <c:v>-48.83</c:v>
                </c:pt>
                <c:pt idx="38">
                  <c:v>-48.82</c:v>
                </c:pt>
                <c:pt idx="39">
                  <c:v>-48.81</c:v>
                </c:pt>
                <c:pt idx="40">
                  <c:v>-48.8</c:v>
                </c:pt>
                <c:pt idx="41">
                  <c:v>-48.79</c:v>
                </c:pt>
                <c:pt idx="42">
                  <c:v>-48.78</c:v>
                </c:pt>
                <c:pt idx="43">
                  <c:v>-48.77</c:v>
                </c:pt>
                <c:pt idx="44">
                  <c:v>-48.76</c:v>
                </c:pt>
                <c:pt idx="45">
                  <c:v>-48.75</c:v>
                </c:pt>
                <c:pt idx="46">
                  <c:v>-48.74</c:v>
                </c:pt>
                <c:pt idx="47">
                  <c:v>-48.73</c:v>
                </c:pt>
                <c:pt idx="48">
                  <c:v>-48.72</c:v>
                </c:pt>
                <c:pt idx="49">
                  <c:v>-48.71</c:v>
                </c:pt>
                <c:pt idx="50">
                  <c:v>-48.7</c:v>
                </c:pt>
                <c:pt idx="51">
                  <c:v>-48.69</c:v>
                </c:pt>
                <c:pt idx="52">
                  <c:v>-48.68</c:v>
                </c:pt>
                <c:pt idx="53">
                  <c:v>-48.67</c:v>
                </c:pt>
                <c:pt idx="54">
                  <c:v>-48.66</c:v>
                </c:pt>
                <c:pt idx="55">
                  <c:v>-48.65</c:v>
                </c:pt>
                <c:pt idx="56">
                  <c:v>-48.64</c:v>
                </c:pt>
                <c:pt idx="57">
                  <c:v>-48.63</c:v>
                </c:pt>
                <c:pt idx="58">
                  <c:v>-48.62</c:v>
                </c:pt>
                <c:pt idx="59">
                  <c:v>-48.61</c:v>
                </c:pt>
                <c:pt idx="60">
                  <c:v>-48.6</c:v>
                </c:pt>
                <c:pt idx="61">
                  <c:v>-48.59</c:v>
                </c:pt>
                <c:pt idx="62">
                  <c:v>-48.58</c:v>
                </c:pt>
                <c:pt idx="63">
                  <c:v>-48.57</c:v>
                </c:pt>
                <c:pt idx="64">
                  <c:v>-48.56</c:v>
                </c:pt>
                <c:pt idx="65">
                  <c:v>-48.55</c:v>
                </c:pt>
                <c:pt idx="66">
                  <c:v>-48.54</c:v>
                </c:pt>
                <c:pt idx="67">
                  <c:v>-48.53</c:v>
                </c:pt>
                <c:pt idx="68">
                  <c:v>-48.52</c:v>
                </c:pt>
                <c:pt idx="69">
                  <c:v>-48.51</c:v>
                </c:pt>
                <c:pt idx="70">
                  <c:v>-48.5</c:v>
                </c:pt>
                <c:pt idx="71">
                  <c:v>-48.49</c:v>
                </c:pt>
                <c:pt idx="72">
                  <c:v>-48.48</c:v>
                </c:pt>
                <c:pt idx="73">
                  <c:v>-48.47</c:v>
                </c:pt>
                <c:pt idx="74">
                  <c:v>-48.46</c:v>
                </c:pt>
                <c:pt idx="75">
                  <c:v>-48.45</c:v>
                </c:pt>
                <c:pt idx="76">
                  <c:v>-48.44</c:v>
                </c:pt>
                <c:pt idx="77">
                  <c:v>-48.43</c:v>
                </c:pt>
                <c:pt idx="78">
                  <c:v>-48.42</c:v>
                </c:pt>
                <c:pt idx="79">
                  <c:v>-48.41</c:v>
                </c:pt>
                <c:pt idx="80">
                  <c:v>-48.4</c:v>
                </c:pt>
                <c:pt idx="81">
                  <c:v>-48.39</c:v>
                </c:pt>
                <c:pt idx="82">
                  <c:v>-48.38</c:v>
                </c:pt>
                <c:pt idx="83">
                  <c:v>-48.37</c:v>
                </c:pt>
                <c:pt idx="84">
                  <c:v>-48.36</c:v>
                </c:pt>
                <c:pt idx="85">
                  <c:v>-48.35</c:v>
                </c:pt>
                <c:pt idx="86">
                  <c:v>-48.34</c:v>
                </c:pt>
                <c:pt idx="87">
                  <c:v>-48.33</c:v>
                </c:pt>
                <c:pt idx="88">
                  <c:v>-48.32</c:v>
                </c:pt>
                <c:pt idx="89">
                  <c:v>-48.31</c:v>
                </c:pt>
                <c:pt idx="90">
                  <c:v>-48.3</c:v>
                </c:pt>
                <c:pt idx="91">
                  <c:v>-48.29</c:v>
                </c:pt>
                <c:pt idx="92">
                  <c:v>-48.28</c:v>
                </c:pt>
                <c:pt idx="93">
                  <c:v>-48.27</c:v>
                </c:pt>
                <c:pt idx="94">
                  <c:v>-48.26</c:v>
                </c:pt>
                <c:pt idx="95">
                  <c:v>-48.25</c:v>
                </c:pt>
                <c:pt idx="96">
                  <c:v>-48.24</c:v>
                </c:pt>
                <c:pt idx="97">
                  <c:v>-48.23</c:v>
                </c:pt>
                <c:pt idx="98">
                  <c:v>-48.22</c:v>
                </c:pt>
                <c:pt idx="99">
                  <c:v>-48.21</c:v>
                </c:pt>
                <c:pt idx="100">
                  <c:v>-48.2</c:v>
                </c:pt>
                <c:pt idx="101">
                  <c:v>-48.19</c:v>
                </c:pt>
                <c:pt idx="102">
                  <c:v>(blank)</c:v>
                </c:pt>
              </c:strCache>
            </c:strRef>
          </c:cat>
          <c:val>
            <c:numRef>
              <c:f>Sheet1!$AZ$5:$AZ$108</c:f>
              <c:numCache>
                <c:formatCode>General</c:formatCode>
                <c:ptCount val="103"/>
              </c:numCache>
            </c:numRef>
          </c:val>
        </c:ser>
        <c:dLbls>
          <c:showLegendKey val="0"/>
          <c:showVal val="0"/>
          <c:showCatName val="0"/>
          <c:showSerName val="0"/>
          <c:showPercent val="0"/>
          <c:showBubbleSize val="0"/>
        </c:dLbls>
        <c:gapWidth val="150"/>
        <c:axId val="129156432"/>
        <c:axId val="129158064"/>
      </c:barChart>
      <c:catAx>
        <c:axId val="129156432"/>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9158064"/>
        <c:crosses val="autoZero"/>
        <c:auto val="1"/>
        <c:lblAlgn val="ctr"/>
        <c:lblOffset val="100"/>
        <c:noMultiLvlLbl val="0"/>
      </c:catAx>
      <c:valAx>
        <c:axId val="129158064"/>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9156432"/>
        <c:crosses val="autoZero"/>
        <c:crossBetween val="between"/>
      </c:valAx>
      <c:spPr>
        <a:noFill/>
        <a:ln>
          <a:noFill/>
        </a:ln>
        <a:effectLst/>
      </c:spPr>
    </c:plotArea>
    <c:legend>
      <c:legendPos val="r"/>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zero"/>
    <c:showDLblsOverMax val="0"/>
  </c:chart>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[pixel6&amp;7.xlsx]Sheet1!PivotTable1</c:name>
    <c:fmtId val="-1"/>
  </c:pivotSource>
  <c:chart>
    <c:autoTitleDeleted val="1"/>
    <c:plotArea>
      <c:layout/>
      <c:barChart>
        <c:barDir val="col"/>
        <c:grouping val="clustered"/>
        <c:varyColors val="0"/>
        <c:ser>
          <c:idx val="0"/>
          <c:order val="0"/>
          <c:tx>
            <c:strRef>
              <c:f>Sheet1!$B$3:$B$4</c:f>
              <c:strCache>
                <c:ptCount val="1"/>
                <c:pt idx="0">
                  <c:v>-77.19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Sheet1!$B$5:$B$58</c:f>
              <c:numCache>
                <c:formatCode>General</c:formatCode>
                <c:ptCount val="53"/>
                <c:pt idx="0">
                  <c:v>0.206255</c:v>
                </c:pt>
                <c:pt idx="1">
                  <c:v>0.186253</c:v>
                </c:pt>
                <c:pt idx="2">
                  <c:v>0.22081</c:v>
                </c:pt>
                <c:pt idx="3">
                  <c:v>0.259322</c:v>
                </c:pt>
                <c:pt idx="4">
                  <c:v>0.232139</c:v>
                </c:pt>
                <c:pt idx="5">
                  <c:v>0.346295</c:v>
                </c:pt>
                <c:pt idx="6">
                  <c:v>0.271142</c:v>
                </c:pt>
                <c:pt idx="7">
                  <c:v>0.34593</c:v>
                </c:pt>
                <c:pt idx="8">
                  <c:v>0.316624</c:v>
                </c:pt>
                <c:pt idx="9">
                  <c:v>0.337834</c:v>
                </c:pt>
                <c:pt idx="10">
                  <c:v>0.418563</c:v>
                </c:pt>
                <c:pt idx="11">
                  <c:v>0.403434</c:v>
                </c:pt>
                <c:pt idx="12">
                  <c:v>0.365644</c:v>
                </c:pt>
                <c:pt idx="13">
                  <c:v>0.33997</c:v>
                </c:pt>
                <c:pt idx="14">
                  <c:v>0.428797</c:v>
                </c:pt>
                <c:pt idx="15">
                  <c:v>0.376131</c:v>
                </c:pt>
                <c:pt idx="16">
                  <c:v>0.318305</c:v>
                </c:pt>
                <c:pt idx="17">
                  <c:v>0.364899</c:v>
                </c:pt>
                <c:pt idx="18">
                  <c:v>0.341147</c:v>
                </c:pt>
                <c:pt idx="19">
                  <c:v>0.29943</c:v>
                </c:pt>
                <c:pt idx="20">
                  <c:v>0.277003</c:v>
                </c:pt>
                <c:pt idx="21">
                  <c:v>0.317069</c:v>
                </c:pt>
                <c:pt idx="22">
                  <c:v>0.358459</c:v>
                </c:pt>
                <c:pt idx="23">
                  <c:v>0.410843</c:v>
                </c:pt>
                <c:pt idx="24">
                  <c:v>0.369177</c:v>
                </c:pt>
                <c:pt idx="25">
                  <c:v>0.419412</c:v>
                </c:pt>
                <c:pt idx="26">
                  <c:v>0.497881</c:v>
                </c:pt>
                <c:pt idx="27">
                  <c:v>0.400318</c:v>
                </c:pt>
                <c:pt idx="28">
                  <c:v>0.34494</c:v>
                </c:pt>
                <c:pt idx="29">
                  <c:v>0.492298</c:v>
                </c:pt>
                <c:pt idx="30">
                  <c:v>0.345369</c:v>
                </c:pt>
                <c:pt idx="31">
                  <c:v>0.342873</c:v>
                </c:pt>
                <c:pt idx="32">
                  <c:v>0.351917</c:v>
                </c:pt>
                <c:pt idx="33">
                  <c:v>0.330752</c:v>
                </c:pt>
                <c:pt idx="34">
                  <c:v>0.249952</c:v>
                </c:pt>
                <c:pt idx="35">
                  <c:v>0.327273</c:v>
                </c:pt>
                <c:pt idx="36">
                  <c:v>0.30168</c:v>
                </c:pt>
                <c:pt idx="37">
                  <c:v>0.242857</c:v>
                </c:pt>
                <c:pt idx="38">
                  <c:v>0.241165</c:v>
                </c:pt>
                <c:pt idx="39">
                  <c:v>0.320223</c:v>
                </c:pt>
                <c:pt idx="40">
                  <c:v>0.333079</c:v>
                </c:pt>
                <c:pt idx="41">
                  <c:v>0.329739</c:v>
                </c:pt>
                <c:pt idx="42">
                  <c:v>0.289227</c:v>
                </c:pt>
                <c:pt idx="43">
                  <c:v>0.273323</c:v>
                </c:pt>
                <c:pt idx="44">
                  <c:v>0.226993</c:v>
                </c:pt>
                <c:pt idx="45">
                  <c:v>0.318416</c:v>
                </c:pt>
                <c:pt idx="46">
                  <c:v>0.284108</c:v>
                </c:pt>
                <c:pt idx="47">
                  <c:v>0.227002</c:v>
                </c:pt>
                <c:pt idx="48">
                  <c:v>0.259568</c:v>
                </c:pt>
                <c:pt idx="49">
                  <c:v>0.224326</c:v>
                </c:pt>
                <c:pt idx="50">
                  <c:v>0.182797</c:v>
                </c:pt>
                <c:pt idx="51">
                  <c:v>0.178794</c:v>
                </c:pt>
              </c:numCache>
            </c:numRef>
          </c:val>
        </c:ser>
        <c:ser>
          <c:idx val="1"/>
          <c:order val="1"/>
          <c:tx>
            <c:strRef>
              <c:f>Sheet1!$C$3:$C$4</c:f>
              <c:strCache>
                <c:ptCount val="1"/>
                <c:pt idx="0">
                  <c:v>-77.18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Sheet1!$C$5:$C$58</c:f>
              <c:numCache>
                <c:formatCode>General</c:formatCode>
                <c:ptCount val="53"/>
                <c:pt idx="0">
                  <c:v>0.242199</c:v>
                </c:pt>
                <c:pt idx="1">
                  <c:v>0.284113</c:v>
                </c:pt>
                <c:pt idx="2">
                  <c:v>0.248025</c:v>
                </c:pt>
                <c:pt idx="3">
                  <c:v>0.305713</c:v>
                </c:pt>
                <c:pt idx="4">
                  <c:v>0.299371</c:v>
                </c:pt>
                <c:pt idx="5">
                  <c:v>0.306268</c:v>
                </c:pt>
                <c:pt idx="6">
                  <c:v>0.394286</c:v>
                </c:pt>
                <c:pt idx="7">
                  <c:v>0.362999</c:v>
                </c:pt>
                <c:pt idx="8">
                  <c:v>0.313684</c:v>
                </c:pt>
                <c:pt idx="9">
                  <c:v>0.349666</c:v>
                </c:pt>
                <c:pt idx="10">
                  <c:v>0.433781</c:v>
                </c:pt>
                <c:pt idx="11">
                  <c:v>0.447063</c:v>
                </c:pt>
                <c:pt idx="12">
                  <c:v>0.439436</c:v>
                </c:pt>
                <c:pt idx="13">
                  <c:v>0.391068</c:v>
                </c:pt>
                <c:pt idx="14">
                  <c:v>0.35967</c:v>
                </c:pt>
                <c:pt idx="15">
                  <c:v>0.453782</c:v>
                </c:pt>
                <c:pt idx="16">
                  <c:v>0.456201</c:v>
                </c:pt>
                <c:pt idx="17">
                  <c:v>0.426534</c:v>
                </c:pt>
                <c:pt idx="18">
                  <c:v>0.461946</c:v>
                </c:pt>
                <c:pt idx="19">
                  <c:v>0.396499</c:v>
                </c:pt>
                <c:pt idx="20">
                  <c:v>0.400201</c:v>
                </c:pt>
                <c:pt idx="21">
                  <c:v>0.383358</c:v>
                </c:pt>
                <c:pt idx="22">
                  <c:v>0.367275</c:v>
                </c:pt>
                <c:pt idx="23">
                  <c:v>0.357902</c:v>
                </c:pt>
                <c:pt idx="24">
                  <c:v>0.331075</c:v>
                </c:pt>
                <c:pt idx="25">
                  <c:v>0.406987</c:v>
                </c:pt>
                <c:pt idx="26">
                  <c:v>0.414555</c:v>
                </c:pt>
                <c:pt idx="27">
                  <c:v>0.343474</c:v>
                </c:pt>
                <c:pt idx="28">
                  <c:v>0.455258</c:v>
                </c:pt>
                <c:pt idx="29">
                  <c:v>0.424843</c:v>
                </c:pt>
                <c:pt idx="30">
                  <c:v>0.408416</c:v>
                </c:pt>
                <c:pt idx="31">
                  <c:v>0.36223</c:v>
                </c:pt>
                <c:pt idx="32">
                  <c:v>0.38374</c:v>
                </c:pt>
                <c:pt idx="33">
                  <c:v>0.431896</c:v>
                </c:pt>
                <c:pt idx="34">
                  <c:v>0.332328</c:v>
                </c:pt>
                <c:pt idx="35">
                  <c:v>0.35391</c:v>
                </c:pt>
                <c:pt idx="36">
                  <c:v>0.355607</c:v>
                </c:pt>
                <c:pt idx="37">
                  <c:v>0.422469</c:v>
                </c:pt>
                <c:pt idx="38">
                  <c:v>0.377695</c:v>
                </c:pt>
                <c:pt idx="39">
                  <c:v>0.282</c:v>
                </c:pt>
                <c:pt idx="40">
                  <c:v>0.354141</c:v>
                </c:pt>
                <c:pt idx="41">
                  <c:v>0.290858</c:v>
                </c:pt>
                <c:pt idx="42">
                  <c:v>0.248654</c:v>
                </c:pt>
                <c:pt idx="43">
                  <c:v>0.257994</c:v>
                </c:pt>
                <c:pt idx="44">
                  <c:v>0.216691</c:v>
                </c:pt>
                <c:pt idx="45">
                  <c:v>0.262609</c:v>
                </c:pt>
                <c:pt idx="46">
                  <c:v>0.400806</c:v>
                </c:pt>
                <c:pt idx="47">
                  <c:v>0.308072</c:v>
                </c:pt>
                <c:pt idx="48">
                  <c:v>0.13883</c:v>
                </c:pt>
                <c:pt idx="49">
                  <c:v>0.171537</c:v>
                </c:pt>
                <c:pt idx="50">
                  <c:v>0.156677</c:v>
                </c:pt>
              </c:numCache>
            </c:numRef>
          </c:val>
        </c:ser>
        <c:ser>
          <c:idx val="2"/>
          <c:order val="2"/>
          <c:tx>
            <c:strRef>
              <c:f>Sheet1!$D$3:$D$4</c:f>
              <c:strCache>
                <c:ptCount val="1"/>
                <c:pt idx="0">
                  <c:v>-77.17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Sheet1!$D$5:$D$58</c:f>
              <c:numCache>
                <c:formatCode>General</c:formatCode>
                <c:ptCount val="53"/>
                <c:pt idx="0">
                  <c:v>0.245219</c:v>
                </c:pt>
                <c:pt idx="1">
                  <c:v>0.259065</c:v>
                </c:pt>
                <c:pt idx="2">
                  <c:v>0.276349</c:v>
                </c:pt>
                <c:pt idx="3">
                  <c:v>0.278954</c:v>
                </c:pt>
                <c:pt idx="4">
                  <c:v>0.425374</c:v>
                </c:pt>
                <c:pt idx="5">
                  <c:v>0.331472</c:v>
                </c:pt>
                <c:pt idx="6">
                  <c:v>0.500248</c:v>
                </c:pt>
                <c:pt idx="7">
                  <c:v>0.326591</c:v>
                </c:pt>
                <c:pt idx="8">
                  <c:v>0.321367</c:v>
                </c:pt>
                <c:pt idx="9">
                  <c:v>0.371958</c:v>
                </c:pt>
                <c:pt idx="10">
                  <c:v>0.410035</c:v>
                </c:pt>
                <c:pt idx="11">
                  <c:v>0.447694</c:v>
                </c:pt>
                <c:pt idx="12">
                  <c:v>0.412648</c:v>
                </c:pt>
                <c:pt idx="13">
                  <c:v>0.509356</c:v>
                </c:pt>
                <c:pt idx="14">
                  <c:v>0.576028</c:v>
                </c:pt>
                <c:pt idx="15">
                  <c:v>0.468373</c:v>
                </c:pt>
                <c:pt idx="16">
                  <c:v>0.525491</c:v>
                </c:pt>
                <c:pt idx="17">
                  <c:v>0.478541</c:v>
                </c:pt>
                <c:pt idx="18">
                  <c:v>0.622485</c:v>
                </c:pt>
                <c:pt idx="19">
                  <c:v>0.434153</c:v>
                </c:pt>
                <c:pt idx="20">
                  <c:v>0.454897</c:v>
                </c:pt>
                <c:pt idx="21">
                  <c:v>0.368657</c:v>
                </c:pt>
                <c:pt idx="22">
                  <c:v>0.457221</c:v>
                </c:pt>
                <c:pt idx="23">
                  <c:v>0.400443</c:v>
                </c:pt>
                <c:pt idx="24">
                  <c:v>0.406615</c:v>
                </c:pt>
                <c:pt idx="25">
                  <c:v>0.505833</c:v>
                </c:pt>
                <c:pt idx="26">
                  <c:v>0.502872</c:v>
                </c:pt>
                <c:pt idx="27">
                  <c:v>0.492358</c:v>
                </c:pt>
                <c:pt idx="28">
                  <c:v>0.378118</c:v>
                </c:pt>
                <c:pt idx="29">
                  <c:v>0.389765</c:v>
                </c:pt>
                <c:pt idx="30">
                  <c:v>0.397867</c:v>
                </c:pt>
                <c:pt idx="31">
                  <c:v>0.461372</c:v>
                </c:pt>
                <c:pt idx="32">
                  <c:v>0.471502</c:v>
                </c:pt>
                <c:pt idx="33">
                  <c:v>0.479134</c:v>
                </c:pt>
                <c:pt idx="34">
                  <c:v>0.436623</c:v>
                </c:pt>
                <c:pt idx="35">
                  <c:v>0.325038</c:v>
                </c:pt>
                <c:pt idx="36">
                  <c:v>0.352153</c:v>
                </c:pt>
                <c:pt idx="37">
                  <c:v>0.275493</c:v>
                </c:pt>
                <c:pt idx="38">
                  <c:v>0.371271</c:v>
                </c:pt>
                <c:pt idx="39">
                  <c:v>0.365101</c:v>
                </c:pt>
                <c:pt idx="40">
                  <c:v>0.380915</c:v>
                </c:pt>
                <c:pt idx="41">
                  <c:v>0.328382</c:v>
                </c:pt>
                <c:pt idx="42">
                  <c:v>0.244417</c:v>
                </c:pt>
                <c:pt idx="43">
                  <c:v>0.361375</c:v>
                </c:pt>
                <c:pt idx="44">
                  <c:v>0.376539</c:v>
                </c:pt>
                <c:pt idx="45">
                  <c:v>0.314802</c:v>
                </c:pt>
                <c:pt idx="46">
                  <c:v>0.306562</c:v>
                </c:pt>
                <c:pt idx="47">
                  <c:v>0.302569</c:v>
                </c:pt>
                <c:pt idx="48">
                  <c:v>0.342233</c:v>
                </c:pt>
                <c:pt idx="49">
                  <c:v>0.167663</c:v>
                </c:pt>
                <c:pt idx="50">
                  <c:v>0.242385</c:v>
                </c:pt>
              </c:numCache>
            </c:numRef>
          </c:val>
        </c:ser>
        <c:ser>
          <c:idx val="3"/>
          <c:order val="3"/>
          <c:tx>
            <c:strRef>
              <c:f>Sheet1!$E$3:$E$4</c:f>
              <c:strCache>
                <c:ptCount val="1"/>
                <c:pt idx="0">
                  <c:v>-77.16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Sheet1!$E$5:$E$58</c:f>
              <c:numCache>
                <c:formatCode>General</c:formatCode>
                <c:ptCount val="53"/>
                <c:pt idx="0">
                  <c:v>0.23678</c:v>
                </c:pt>
                <c:pt idx="1">
                  <c:v>0.184314</c:v>
                </c:pt>
                <c:pt idx="2">
                  <c:v>0.225255</c:v>
                </c:pt>
                <c:pt idx="3">
                  <c:v>0.321093</c:v>
                </c:pt>
                <c:pt idx="4">
                  <c:v>0.443868</c:v>
                </c:pt>
                <c:pt idx="5">
                  <c:v>0.345272</c:v>
                </c:pt>
                <c:pt idx="6">
                  <c:v>0.400789</c:v>
                </c:pt>
                <c:pt idx="7">
                  <c:v>0.415063</c:v>
                </c:pt>
                <c:pt idx="8">
                  <c:v>0.429711</c:v>
                </c:pt>
                <c:pt idx="9">
                  <c:v>0.449646</c:v>
                </c:pt>
                <c:pt idx="10">
                  <c:v>0.462169</c:v>
                </c:pt>
                <c:pt idx="11">
                  <c:v>0.638099</c:v>
                </c:pt>
                <c:pt idx="12">
                  <c:v>0.577536</c:v>
                </c:pt>
                <c:pt idx="13">
                  <c:v>0.557372</c:v>
                </c:pt>
                <c:pt idx="14">
                  <c:v>0.607169</c:v>
                </c:pt>
                <c:pt idx="15">
                  <c:v>0.535398</c:v>
                </c:pt>
                <c:pt idx="16">
                  <c:v>0.495501</c:v>
                </c:pt>
                <c:pt idx="17">
                  <c:v>0.411196</c:v>
                </c:pt>
                <c:pt idx="18">
                  <c:v>0.602759</c:v>
                </c:pt>
                <c:pt idx="19">
                  <c:v>0.743971</c:v>
                </c:pt>
                <c:pt idx="20">
                  <c:v>0.462226</c:v>
                </c:pt>
                <c:pt idx="21">
                  <c:v>0.448779</c:v>
                </c:pt>
                <c:pt idx="22">
                  <c:v>0.529537</c:v>
                </c:pt>
                <c:pt idx="23">
                  <c:v>0.490291</c:v>
                </c:pt>
                <c:pt idx="24">
                  <c:v>0.523362</c:v>
                </c:pt>
                <c:pt idx="25">
                  <c:v>0.590737</c:v>
                </c:pt>
                <c:pt idx="26">
                  <c:v>0.58271</c:v>
                </c:pt>
                <c:pt idx="27">
                  <c:v>0.580732</c:v>
                </c:pt>
                <c:pt idx="28">
                  <c:v>0.621122</c:v>
                </c:pt>
                <c:pt idx="29">
                  <c:v>0.421529</c:v>
                </c:pt>
                <c:pt idx="30">
                  <c:v>0.498099</c:v>
                </c:pt>
                <c:pt idx="31">
                  <c:v>0.455685</c:v>
                </c:pt>
                <c:pt idx="32">
                  <c:v>0.541254</c:v>
                </c:pt>
                <c:pt idx="33">
                  <c:v>0.572706</c:v>
                </c:pt>
                <c:pt idx="34">
                  <c:v>0.586604</c:v>
                </c:pt>
                <c:pt idx="35">
                  <c:v>0.474628</c:v>
                </c:pt>
                <c:pt idx="36">
                  <c:v>0.414801</c:v>
                </c:pt>
                <c:pt idx="37">
                  <c:v>0.377451</c:v>
                </c:pt>
                <c:pt idx="38">
                  <c:v>0.393083</c:v>
                </c:pt>
                <c:pt idx="39">
                  <c:v>0.394325</c:v>
                </c:pt>
                <c:pt idx="40">
                  <c:v>0.3006</c:v>
                </c:pt>
                <c:pt idx="41">
                  <c:v>0.32334</c:v>
                </c:pt>
                <c:pt idx="42">
                  <c:v>0.387001</c:v>
                </c:pt>
                <c:pt idx="43">
                  <c:v>0.294349</c:v>
                </c:pt>
                <c:pt idx="44">
                  <c:v>0.330254</c:v>
                </c:pt>
                <c:pt idx="45">
                  <c:v>0.237842</c:v>
                </c:pt>
                <c:pt idx="46">
                  <c:v>0.192097</c:v>
                </c:pt>
                <c:pt idx="47">
                  <c:v>0.266318</c:v>
                </c:pt>
                <c:pt idx="48">
                  <c:v>0.31622</c:v>
                </c:pt>
                <c:pt idx="49">
                  <c:v>0.208321</c:v>
                </c:pt>
                <c:pt idx="50">
                  <c:v>0.143067</c:v>
                </c:pt>
              </c:numCache>
            </c:numRef>
          </c:val>
        </c:ser>
        <c:ser>
          <c:idx val="4"/>
          <c:order val="4"/>
          <c:tx>
            <c:strRef>
              <c:f>Sheet1!$F$3:$F$4</c:f>
              <c:strCache>
                <c:ptCount val="1"/>
                <c:pt idx="0">
                  <c:v>-77.15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Sheet1!$F$5:$F$58</c:f>
              <c:numCache>
                <c:formatCode>General</c:formatCode>
                <c:ptCount val="53"/>
                <c:pt idx="0">
                  <c:v>0.18419</c:v>
                </c:pt>
                <c:pt idx="1">
                  <c:v>0.201767</c:v>
                </c:pt>
                <c:pt idx="2">
                  <c:v>0.20792</c:v>
                </c:pt>
                <c:pt idx="3">
                  <c:v>0.307167</c:v>
                </c:pt>
                <c:pt idx="4">
                  <c:v>0.489009</c:v>
                </c:pt>
                <c:pt idx="5">
                  <c:v>0.430555</c:v>
                </c:pt>
                <c:pt idx="6">
                  <c:v>0.438597</c:v>
                </c:pt>
                <c:pt idx="7">
                  <c:v>0.369406</c:v>
                </c:pt>
                <c:pt idx="8">
                  <c:v>0.52544</c:v>
                </c:pt>
                <c:pt idx="9">
                  <c:v>0.622283</c:v>
                </c:pt>
                <c:pt idx="10">
                  <c:v>0.593554</c:v>
                </c:pt>
                <c:pt idx="11">
                  <c:v>0.576846</c:v>
                </c:pt>
                <c:pt idx="12">
                  <c:v>0.655899</c:v>
                </c:pt>
                <c:pt idx="13">
                  <c:v>0.576582</c:v>
                </c:pt>
                <c:pt idx="14">
                  <c:v>0.699293</c:v>
                </c:pt>
                <c:pt idx="15">
                  <c:v>0.605034</c:v>
                </c:pt>
                <c:pt idx="16">
                  <c:v>0.599638</c:v>
                </c:pt>
                <c:pt idx="17">
                  <c:v>0.546957</c:v>
                </c:pt>
                <c:pt idx="18">
                  <c:v>0.779013</c:v>
                </c:pt>
                <c:pt idx="19">
                  <c:v>0.752702</c:v>
                </c:pt>
                <c:pt idx="20">
                  <c:v>0.59896</c:v>
                </c:pt>
                <c:pt idx="21">
                  <c:v>0.618264</c:v>
                </c:pt>
                <c:pt idx="22">
                  <c:v>0.588503</c:v>
                </c:pt>
                <c:pt idx="23">
                  <c:v>0.613341</c:v>
                </c:pt>
                <c:pt idx="24">
                  <c:v>0.670973</c:v>
                </c:pt>
                <c:pt idx="25">
                  <c:v>0.700973</c:v>
                </c:pt>
                <c:pt idx="26">
                  <c:v>0.663616</c:v>
                </c:pt>
                <c:pt idx="27">
                  <c:v>0.585522</c:v>
                </c:pt>
                <c:pt idx="28">
                  <c:v>0.600862</c:v>
                </c:pt>
                <c:pt idx="29">
                  <c:v>0.554797</c:v>
                </c:pt>
                <c:pt idx="30">
                  <c:v>0.563714</c:v>
                </c:pt>
                <c:pt idx="31">
                  <c:v>0.465338</c:v>
                </c:pt>
                <c:pt idx="32">
                  <c:v>0.476241</c:v>
                </c:pt>
                <c:pt idx="33">
                  <c:v>0.634749</c:v>
                </c:pt>
                <c:pt idx="34">
                  <c:v>0.612674</c:v>
                </c:pt>
                <c:pt idx="35">
                  <c:v>0.539176</c:v>
                </c:pt>
                <c:pt idx="36">
                  <c:v>0.471287</c:v>
                </c:pt>
                <c:pt idx="37">
                  <c:v>0.473005</c:v>
                </c:pt>
                <c:pt idx="38">
                  <c:v>0.471418</c:v>
                </c:pt>
                <c:pt idx="39">
                  <c:v>0.447399</c:v>
                </c:pt>
                <c:pt idx="40">
                  <c:v>0.328375</c:v>
                </c:pt>
                <c:pt idx="41">
                  <c:v>0.33562</c:v>
                </c:pt>
                <c:pt idx="42">
                  <c:v>0.354097</c:v>
                </c:pt>
                <c:pt idx="43">
                  <c:v>0.358757</c:v>
                </c:pt>
                <c:pt idx="44">
                  <c:v>0.30867</c:v>
                </c:pt>
                <c:pt idx="45">
                  <c:v>0.282543</c:v>
                </c:pt>
                <c:pt idx="46">
                  <c:v>0.321259</c:v>
                </c:pt>
                <c:pt idx="47">
                  <c:v>0.257738</c:v>
                </c:pt>
                <c:pt idx="48">
                  <c:v>0.369983</c:v>
                </c:pt>
                <c:pt idx="49">
                  <c:v>0.16166</c:v>
                </c:pt>
                <c:pt idx="50">
                  <c:v>0.198924</c:v>
                </c:pt>
              </c:numCache>
            </c:numRef>
          </c:val>
        </c:ser>
        <c:ser>
          <c:idx val="5"/>
          <c:order val="5"/>
          <c:tx>
            <c:strRef>
              <c:f>Sheet1!$G$3:$G$4</c:f>
              <c:strCache>
                <c:ptCount val="1"/>
                <c:pt idx="0">
                  <c:v>-77.14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Sheet1!$G$5:$G$58</c:f>
              <c:numCache>
                <c:formatCode>General</c:formatCode>
                <c:ptCount val="53"/>
                <c:pt idx="0">
                  <c:v>0.269062</c:v>
                </c:pt>
                <c:pt idx="1">
                  <c:v>0.151622</c:v>
                </c:pt>
                <c:pt idx="2">
                  <c:v>0.190243</c:v>
                </c:pt>
                <c:pt idx="3">
                  <c:v>0.195672</c:v>
                </c:pt>
                <c:pt idx="4">
                  <c:v>0.426345</c:v>
                </c:pt>
                <c:pt idx="5">
                  <c:v>0.426845</c:v>
                </c:pt>
                <c:pt idx="6">
                  <c:v>0.451746</c:v>
                </c:pt>
                <c:pt idx="7">
                  <c:v>0.435627</c:v>
                </c:pt>
                <c:pt idx="8">
                  <c:v>0.543823</c:v>
                </c:pt>
                <c:pt idx="9">
                  <c:v>0.683042</c:v>
                </c:pt>
                <c:pt idx="10">
                  <c:v>0.620681</c:v>
                </c:pt>
                <c:pt idx="11">
                  <c:v>0.632426</c:v>
                </c:pt>
                <c:pt idx="12">
                  <c:v>0.854948</c:v>
                </c:pt>
                <c:pt idx="13">
                  <c:v>0.750724</c:v>
                </c:pt>
                <c:pt idx="14">
                  <c:v>0.75442</c:v>
                </c:pt>
                <c:pt idx="15">
                  <c:v>0.727986</c:v>
                </c:pt>
                <c:pt idx="16">
                  <c:v>0.676379</c:v>
                </c:pt>
                <c:pt idx="17">
                  <c:v>0.643294</c:v>
                </c:pt>
                <c:pt idx="18">
                  <c:v>0.661534</c:v>
                </c:pt>
                <c:pt idx="19">
                  <c:v>0.768299</c:v>
                </c:pt>
                <c:pt idx="20">
                  <c:v>0.63904</c:v>
                </c:pt>
                <c:pt idx="21">
                  <c:v>0.585559</c:v>
                </c:pt>
                <c:pt idx="22">
                  <c:v>0.684149</c:v>
                </c:pt>
                <c:pt idx="23">
                  <c:v>0.713998</c:v>
                </c:pt>
                <c:pt idx="24">
                  <c:v>0.82736</c:v>
                </c:pt>
                <c:pt idx="25">
                  <c:v>0.779879</c:v>
                </c:pt>
                <c:pt idx="26">
                  <c:v>0.692929</c:v>
                </c:pt>
                <c:pt idx="27">
                  <c:v>0.6381</c:v>
                </c:pt>
                <c:pt idx="28">
                  <c:v>0.729041</c:v>
                </c:pt>
                <c:pt idx="29">
                  <c:v>0.635483</c:v>
                </c:pt>
                <c:pt idx="30">
                  <c:v>0.619225</c:v>
                </c:pt>
                <c:pt idx="31">
                  <c:v>0.626906</c:v>
                </c:pt>
                <c:pt idx="32">
                  <c:v>0.520352</c:v>
                </c:pt>
                <c:pt idx="33">
                  <c:v>0.63826</c:v>
                </c:pt>
                <c:pt idx="34">
                  <c:v>0.682949</c:v>
                </c:pt>
                <c:pt idx="35">
                  <c:v>0.51902</c:v>
                </c:pt>
                <c:pt idx="36">
                  <c:v>0.543481</c:v>
                </c:pt>
                <c:pt idx="37">
                  <c:v>0.580446</c:v>
                </c:pt>
                <c:pt idx="38">
                  <c:v>0.500896</c:v>
                </c:pt>
                <c:pt idx="39">
                  <c:v>0.487079</c:v>
                </c:pt>
                <c:pt idx="40">
                  <c:v>0.420995</c:v>
                </c:pt>
                <c:pt idx="41">
                  <c:v>0.38598</c:v>
                </c:pt>
                <c:pt idx="42">
                  <c:v>0.445537</c:v>
                </c:pt>
                <c:pt idx="43">
                  <c:v>0.244862</c:v>
                </c:pt>
                <c:pt idx="44">
                  <c:v>0.405375</c:v>
                </c:pt>
                <c:pt idx="45">
                  <c:v>0.412813</c:v>
                </c:pt>
                <c:pt idx="46">
                  <c:v>0.314713</c:v>
                </c:pt>
                <c:pt idx="47">
                  <c:v>0.239527</c:v>
                </c:pt>
                <c:pt idx="48">
                  <c:v>0.249354</c:v>
                </c:pt>
                <c:pt idx="49">
                  <c:v>0.184917</c:v>
                </c:pt>
                <c:pt idx="50">
                  <c:v>0.242112</c:v>
                </c:pt>
              </c:numCache>
            </c:numRef>
          </c:val>
        </c:ser>
        <c:ser>
          <c:idx val="6"/>
          <c:order val="6"/>
          <c:tx>
            <c:strRef>
              <c:f>Sheet1!$H$3:$H$4</c:f>
              <c:strCache>
                <c:ptCount val="1"/>
                <c:pt idx="0">
                  <c:v>-77.13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Sheet1!$H$5:$H$58</c:f>
              <c:numCache>
                <c:formatCode>General</c:formatCode>
                <c:ptCount val="53"/>
                <c:pt idx="0">
                  <c:v>0.244577</c:v>
                </c:pt>
                <c:pt idx="1">
                  <c:v>0.284437</c:v>
                </c:pt>
                <c:pt idx="2">
                  <c:v>0.314519</c:v>
                </c:pt>
                <c:pt idx="3">
                  <c:v>0.269168</c:v>
                </c:pt>
                <c:pt idx="4">
                  <c:v>0.332138</c:v>
                </c:pt>
                <c:pt idx="5">
                  <c:v>0.4437</c:v>
                </c:pt>
                <c:pt idx="6">
                  <c:v>0.384257</c:v>
                </c:pt>
                <c:pt idx="7">
                  <c:v>0.457134</c:v>
                </c:pt>
                <c:pt idx="8">
                  <c:v>0.599443</c:v>
                </c:pt>
                <c:pt idx="9">
                  <c:v>0.688271</c:v>
                </c:pt>
                <c:pt idx="10">
                  <c:v>0.73377</c:v>
                </c:pt>
                <c:pt idx="11">
                  <c:v>0.662416</c:v>
                </c:pt>
                <c:pt idx="12">
                  <c:v>0.896746</c:v>
                </c:pt>
                <c:pt idx="13">
                  <c:v>0.878253</c:v>
                </c:pt>
                <c:pt idx="14">
                  <c:v>0.883484</c:v>
                </c:pt>
                <c:pt idx="15">
                  <c:v>0.771293</c:v>
                </c:pt>
                <c:pt idx="16">
                  <c:v>0.806579</c:v>
                </c:pt>
                <c:pt idx="17">
                  <c:v>0.835197</c:v>
                </c:pt>
                <c:pt idx="18">
                  <c:v>0.818316</c:v>
                </c:pt>
                <c:pt idx="19">
                  <c:v>0.663896</c:v>
                </c:pt>
                <c:pt idx="20">
                  <c:v>0.690171</c:v>
                </c:pt>
                <c:pt idx="21">
                  <c:v>0.742247</c:v>
                </c:pt>
                <c:pt idx="22">
                  <c:v>0.877946</c:v>
                </c:pt>
                <c:pt idx="23">
                  <c:v>0.835009</c:v>
                </c:pt>
                <c:pt idx="24">
                  <c:v>0.982226</c:v>
                </c:pt>
                <c:pt idx="25">
                  <c:v>0.722076</c:v>
                </c:pt>
                <c:pt idx="26">
                  <c:v>0.700146</c:v>
                </c:pt>
                <c:pt idx="27">
                  <c:v>0.654156</c:v>
                </c:pt>
                <c:pt idx="28">
                  <c:v>0.769994</c:v>
                </c:pt>
                <c:pt idx="29">
                  <c:v>0.620742</c:v>
                </c:pt>
                <c:pt idx="30">
                  <c:v>0.653778</c:v>
                </c:pt>
                <c:pt idx="31">
                  <c:v>0.735538</c:v>
                </c:pt>
                <c:pt idx="32">
                  <c:v>0.699026</c:v>
                </c:pt>
                <c:pt idx="33">
                  <c:v>0.62528</c:v>
                </c:pt>
                <c:pt idx="34">
                  <c:v>0.680696</c:v>
                </c:pt>
                <c:pt idx="35">
                  <c:v>0.643984</c:v>
                </c:pt>
                <c:pt idx="36">
                  <c:v>0.595356</c:v>
                </c:pt>
                <c:pt idx="37">
                  <c:v>0.617347</c:v>
                </c:pt>
                <c:pt idx="38">
                  <c:v>0.697087</c:v>
                </c:pt>
                <c:pt idx="39">
                  <c:v>0.587213</c:v>
                </c:pt>
                <c:pt idx="40">
                  <c:v>0.583232</c:v>
                </c:pt>
                <c:pt idx="41">
                  <c:v>0.470238</c:v>
                </c:pt>
                <c:pt idx="42">
                  <c:v>0.464195</c:v>
                </c:pt>
                <c:pt idx="43">
                  <c:v>0.318505</c:v>
                </c:pt>
                <c:pt idx="44">
                  <c:v>0.37085</c:v>
                </c:pt>
                <c:pt idx="45">
                  <c:v>0.346679</c:v>
                </c:pt>
                <c:pt idx="46">
                  <c:v>0.439355</c:v>
                </c:pt>
                <c:pt idx="47">
                  <c:v>0.343448</c:v>
                </c:pt>
                <c:pt idx="48">
                  <c:v>0.429228</c:v>
                </c:pt>
                <c:pt idx="49">
                  <c:v>0.230474</c:v>
                </c:pt>
                <c:pt idx="50">
                  <c:v>0.154282</c:v>
                </c:pt>
              </c:numCache>
            </c:numRef>
          </c:val>
        </c:ser>
        <c:ser>
          <c:idx val="7"/>
          <c:order val="7"/>
          <c:tx>
            <c:strRef>
              <c:f>Sheet1!$I$3:$I$4</c:f>
              <c:strCache>
                <c:ptCount val="1"/>
                <c:pt idx="0">
                  <c:v>-77.12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Sheet1!$I$5:$I$58</c:f>
              <c:numCache>
                <c:formatCode>General</c:formatCode>
                <c:ptCount val="53"/>
                <c:pt idx="0">
                  <c:v>0.283289</c:v>
                </c:pt>
                <c:pt idx="1">
                  <c:v>0.294604</c:v>
                </c:pt>
                <c:pt idx="2">
                  <c:v>0.301035</c:v>
                </c:pt>
                <c:pt idx="3">
                  <c:v>0.216405</c:v>
                </c:pt>
                <c:pt idx="4">
                  <c:v>0.409656</c:v>
                </c:pt>
                <c:pt idx="5">
                  <c:v>0.455631</c:v>
                </c:pt>
                <c:pt idx="6">
                  <c:v>0.421003</c:v>
                </c:pt>
                <c:pt idx="7">
                  <c:v>0.436812</c:v>
                </c:pt>
                <c:pt idx="8">
                  <c:v>0.559172</c:v>
                </c:pt>
                <c:pt idx="9">
                  <c:v>0.634928</c:v>
                </c:pt>
                <c:pt idx="10">
                  <c:v>0.835586</c:v>
                </c:pt>
                <c:pt idx="11">
                  <c:v>0.760986</c:v>
                </c:pt>
                <c:pt idx="12">
                  <c:v>0.94562</c:v>
                </c:pt>
                <c:pt idx="13">
                  <c:v>1.009727</c:v>
                </c:pt>
                <c:pt idx="14">
                  <c:v>0.855485</c:v>
                </c:pt>
                <c:pt idx="15">
                  <c:v>0.941685</c:v>
                </c:pt>
                <c:pt idx="16">
                  <c:v>0.940201</c:v>
                </c:pt>
                <c:pt idx="17">
                  <c:v>0.922633</c:v>
                </c:pt>
                <c:pt idx="18">
                  <c:v>0.837553</c:v>
                </c:pt>
                <c:pt idx="19">
                  <c:v>0.901943</c:v>
                </c:pt>
                <c:pt idx="20">
                  <c:v>0.911657</c:v>
                </c:pt>
                <c:pt idx="21">
                  <c:v>0.855117</c:v>
                </c:pt>
                <c:pt idx="22">
                  <c:v>0.928344</c:v>
                </c:pt>
                <c:pt idx="23">
                  <c:v>0.956128</c:v>
                </c:pt>
                <c:pt idx="24">
                  <c:v>1.065613</c:v>
                </c:pt>
                <c:pt idx="25">
                  <c:v>0.983332</c:v>
                </c:pt>
                <c:pt idx="26">
                  <c:v>0.879998</c:v>
                </c:pt>
                <c:pt idx="27">
                  <c:v>0.861429</c:v>
                </c:pt>
                <c:pt idx="28">
                  <c:v>0.955925</c:v>
                </c:pt>
                <c:pt idx="29">
                  <c:v>0.947142</c:v>
                </c:pt>
                <c:pt idx="30">
                  <c:v>0.756795</c:v>
                </c:pt>
                <c:pt idx="31">
                  <c:v>0.858212</c:v>
                </c:pt>
                <c:pt idx="32">
                  <c:v>0.907319</c:v>
                </c:pt>
                <c:pt idx="33">
                  <c:v>0.803288</c:v>
                </c:pt>
                <c:pt idx="34">
                  <c:v>0.754561</c:v>
                </c:pt>
                <c:pt idx="35">
                  <c:v>0.801964</c:v>
                </c:pt>
                <c:pt idx="36">
                  <c:v>0.806573</c:v>
                </c:pt>
                <c:pt idx="37">
                  <c:v>0.750294</c:v>
                </c:pt>
                <c:pt idx="38">
                  <c:v>0.754393</c:v>
                </c:pt>
                <c:pt idx="39">
                  <c:v>0.661627</c:v>
                </c:pt>
                <c:pt idx="40">
                  <c:v>0.743866</c:v>
                </c:pt>
                <c:pt idx="41">
                  <c:v>0.546664</c:v>
                </c:pt>
                <c:pt idx="42">
                  <c:v>0.53344</c:v>
                </c:pt>
                <c:pt idx="43">
                  <c:v>0.359017</c:v>
                </c:pt>
                <c:pt idx="44">
                  <c:v>0.460434</c:v>
                </c:pt>
                <c:pt idx="45">
                  <c:v>0.371636</c:v>
                </c:pt>
                <c:pt idx="46">
                  <c:v>0.326077</c:v>
                </c:pt>
                <c:pt idx="47">
                  <c:v>0.343517</c:v>
                </c:pt>
                <c:pt idx="48">
                  <c:v>0.241912</c:v>
                </c:pt>
                <c:pt idx="49">
                  <c:v>0.268313</c:v>
                </c:pt>
                <c:pt idx="50">
                  <c:v>0.157013</c:v>
                </c:pt>
              </c:numCache>
            </c:numRef>
          </c:val>
        </c:ser>
        <c:ser>
          <c:idx val="8"/>
          <c:order val="8"/>
          <c:tx>
            <c:strRef>
              <c:f>Sheet1!$J$3:$J$4</c:f>
              <c:strCache>
                <c:ptCount val="1"/>
                <c:pt idx="0">
                  <c:v>-77.11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Sheet1!$J$5:$J$58</c:f>
              <c:numCache>
                <c:formatCode>General</c:formatCode>
                <c:ptCount val="53"/>
                <c:pt idx="0">
                  <c:v>0.269074</c:v>
                </c:pt>
                <c:pt idx="1">
                  <c:v>0.272321</c:v>
                </c:pt>
                <c:pt idx="2">
                  <c:v>0.258903</c:v>
                </c:pt>
                <c:pt idx="3">
                  <c:v>0.317329</c:v>
                </c:pt>
                <c:pt idx="4">
                  <c:v>0.38187</c:v>
                </c:pt>
                <c:pt idx="5">
                  <c:v>0.45206</c:v>
                </c:pt>
                <c:pt idx="6">
                  <c:v>0.567691</c:v>
                </c:pt>
                <c:pt idx="7">
                  <c:v>0.448237</c:v>
                </c:pt>
                <c:pt idx="8">
                  <c:v>0.657865</c:v>
                </c:pt>
                <c:pt idx="9">
                  <c:v>0.765041</c:v>
                </c:pt>
                <c:pt idx="10">
                  <c:v>0.954788</c:v>
                </c:pt>
                <c:pt idx="11">
                  <c:v>1.015763</c:v>
                </c:pt>
                <c:pt idx="12">
                  <c:v>1.039343</c:v>
                </c:pt>
                <c:pt idx="13">
                  <c:v>1.102109</c:v>
                </c:pt>
                <c:pt idx="14">
                  <c:v>1.116518</c:v>
                </c:pt>
                <c:pt idx="15">
                  <c:v>1.115367</c:v>
                </c:pt>
                <c:pt idx="16">
                  <c:v>1.129321</c:v>
                </c:pt>
                <c:pt idx="17">
                  <c:v>1.013646</c:v>
                </c:pt>
                <c:pt idx="18">
                  <c:v>0.997537</c:v>
                </c:pt>
                <c:pt idx="19">
                  <c:v>1.006022</c:v>
                </c:pt>
                <c:pt idx="20">
                  <c:v>1.108932</c:v>
                </c:pt>
                <c:pt idx="21">
                  <c:v>1.059856</c:v>
                </c:pt>
                <c:pt idx="22">
                  <c:v>0.999653</c:v>
                </c:pt>
                <c:pt idx="23">
                  <c:v>1.010707</c:v>
                </c:pt>
                <c:pt idx="24">
                  <c:v>1.078108</c:v>
                </c:pt>
                <c:pt idx="25">
                  <c:v>1.107524</c:v>
                </c:pt>
                <c:pt idx="26">
                  <c:v>0.970053</c:v>
                </c:pt>
                <c:pt idx="27">
                  <c:v>0.896593</c:v>
                </c:pt>
                <c:pt idx="28">
                  <c:v>0.871957</c:v>
                </c:pt>
                <c:pt idx="29">
                  <c:v>0.906746</c:v>
                </c:pt>
                <c:pt idx="30">
                  <c:v>0.941084</c:v>
                </c:pt>
                <c:pt idx="31">
                  <c:v>0.910066</c:v>
                </c:pt>
                <c:pt idx="32">
                  <c:v>0.952672</c:v>
                </c:pt>
                <c:pt idx="33">
                  <c:v>0.91976</c:v>
                </c:pt>
                <c:pt idx="34">
                  <c:v>0.94801</c:v>
                </c:pt>
                <c:pt idx="35">
                  <c:v>0.899177</c:v>
                </c:pt>
                <c:pt idx="36">
                  <c:v>0.87918</c:v>
                </c:pt>
                <c:pt idx="37">
                  <c:v>0.867112</c:v>
                </c:pt>
                <c:pt idx="38">
                  <c:v>0.825049</c:v>
                </c:pt>
                <c:pt idx="39">
                  <c:v>0.859008</c:v>
                </c:pt>
                <c:pt idx="40">
                  <c:v>0.744807</c:v>
                </c:pt>
                <c:pt idx="41">
                  <c:v>0.686693</c:v>
                </c:pt>
                <c:pt idx="42">
                  <c:v>0.500643</c:v>
                </c:pt>
                <c:pt idx="43">
                  <c:v>0.452529</c:v>
                </c:pt>
                <c:pt idx="44">
                  <c:v>0.450645</c:v>
                </c:pt>
                <c:pt idx="45">
                  <c:v>0.359474</c:v>
                </c:pt>
                <c:pt idx="46">
                  <c:v>0.43013</c:v>
                </c:pt>
                <c:pt idx="47">
                  <c:v>0.366332</c:v>
                </c:pt>
                <c:pt idx="48">
                  <c:v>0.261402</c:v>
                </c:pt>
                <c:pt idx="49">
                  <c:v>0.247836</c:v>
                </c:pt>
                <c:pt idx="50">
                  <c:v>0.160685</c:v>
                </c:pt>
              </c:numCache>
            </c:numRef>
          </c:val>
        </c:ser>
        <c:ser>
          <c:idx val="9"/>
          <c:order val="9"/>
          <c:tx>
            <c:strRef>
              <c:f>Sheet1!$K$3:$K$4</c:f>
              <c:strCache>
                <c:ptCount val="1"/>
                <c:pt idx="0">
                  <c:v>-77.1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Sheet1!$K$5:$K$58</c:f>
              <c:numCache>
                <c:formatCode>General</c:formatCode>
                <c:ptCount val="53"/>
                <c:pt idx="0">
                  <c:v>0.223376</c:v>
                </c:pt>
                <c:pt idx="1">
                  <c:v>0.235485</c:v>
                </c:pt>
                <c:pt idx="2">
                  <c:v>0.278344</c:v>
                </c:pt>
                <c:pt idx="3">
                  <c:v>0.290623</c:v>
                </c:pt>
                <c:pt idx="4">
                  <c:v>0.387825</c:v>
                </c:pt>
                <c:pt idx="5">
                  <c:v>0.54648</c:v>
                </c:pt>
                <c:pt idx="6">
                  <c:v>0.496009</c:v>
                </c:pt>
                <c:pt idx="7">
                  <c:v>0.579478</c:v>
                </c:pt>
                <c:pt idx="8">
                  <c:v>0.565876</c:v>
                </c:pt>
                <c:pt idx="9">
                  <c:v>0.729416</c:v>
                </c:pt>
                <c:pt idx="10">
                  <c:v>0.898903</c:v>
                </c:pt>
                <c:pt idx="11">
                  <c:v>0.960023</c:v>
                </c:pt>
                <c:pt idx="12">
                  <c:v>1.204839</c:v>
                </c:pt>
                <c:pt idx="13">
                  <c:v>1.091276</c:v>
                </c:pt>
                <c:pt idx="14">
                  <c:v>1.179378</c:v>
                </c:pt>
                <c:pt idx="15">
                  <c:v>1.113829</c:v>
                </c:pt>
                <c:pt idx="16">
                  <c:v>1.358414</c:v>
                </c:pt>
                <c:pt idx="17">
                  <c:v>1.185949</c:v>
                </c:pt>
                <c:pt idx="18">
                  <c:v>1.302337</c:v>
                </c:pt>
                <c:pt idx="19">
                  <c:v>1.128652</c:v>
                </c:pt>
                <c:pt idx="20">
                  <c:v>1.175983</c:v>
                </c:pt>
                <c:pt idx="21">
                  <c:v>1.151383</c:v>
                </c:pt>
                <c:pt idx="22">
                  <c:v>1.228554</c:v>
                </c:pt>
                <c:pt idx="23">
                  <c:v>1.143886</c:v>
                </c:pt>
                <c:pt idx="24">
                  <c:v>1.098935</c:v>
                </c:pt>
                <c:pt idx="25">
                  <c:v>1.13653</c:v>
                </c:pt>
                <c:pt idx="26">
                  <c:v>0.982134</c:v>
                </c:pt>
                <c:pt idx="27">
                  <c:v>0.986774</c:v>
                </c:pt>
                <c:pt idx="28">
                  <c:v>1.139621</c:v>
                </c:pt>
                <c:pt idx="29">
                  <c:v>1.056898</c:v>
                </c:pt>
                <c:pt idx="30">
                  <c:v>1.160529</c:v>
                </c:pt>
                <c:pt idx="31">
                  <c:v>1.085274</c:v>
                </c:pt>
                <c:pt idx="32">
                  <c:v>1.120793</c:v>
                </c:pt>
                <c:pt idx="33">
                  <c:v>1.010494</c:v>
                </c:pt>
                <c:pt idx="34">
                  <c:v>0.968324</c:v>
                </c:pt>
                <c:pt idx="35">
                  <c:v>0.962854</c:v>
                </c:pt>
                <c:pt idx="36">
                  <c:v>1.018307</c:v>
                </c:pt>
                <c:pt idx="37">
                  <c:v>0.991788</c:v>
                </c:pt>
                <c:pt idx="38">
                  <c:v>0.901157</c:v>
                </c:pt>
                <c:pt idx="39">
                  <c:v>0.923342</c:v>
                </c:pt>
                <c:pt idx="40">
                  <c:v>1.020027</c:v>
                </c:pt>
                <c:pt idx="41">
                  <c:v>0.83219</c:v>
                </c:pt>
                <c:pt idx="42">
                  <c:v>0.620702</c:v>
                </c:pt>
                <c:pt idx="43">
                  <c:v>0.496923</c:v>
                </c:pt>
                <c:pt idx="44">
                  <c:v>0.434492</c:v>
                </c:pt>
                <c:pt idx="45">
                  <c:v>0.41668</c:v>
                </c:pt>
                <c:pt idx="46">
                  <c:v>0.454871</c:v>
                </c:pt>
                <c:pt idx="47">
                  <c:v>0.353705</c:v>
                </c:pt>
                <c:pt idx="48">
                  <c:v>0.351963</c:v>
                </c:pt>
                <c:pt idx="49">
                  <c:v>0.233131</c:v>
                </c:pt>
                <c:pt idx="50">
                  <c:v>0.17484</c:v>
                </c:pt>
              </c:numCache>
            </c:numRef>
          </c:val>
        </c:ser>
        <c:ser>
          <c:idx val="10"/>
          <c:order val="10"/>
          <c:tx>
            <c:strRef>
              <c:f>Sheet1!$L$3:$L$4</c:f>
              <c:strCache>
                <c:ptCount val="1"/>
                <c:pt idx="0">
                  <c:v>-77.09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Sheet1!$L$5:$L$58</c:f>
              <c:numCache>
                <c:formatCode>General</c:formatCode>
                <c:ptCount val="53"/>
                <c:pt idx="0">
                  <c:v>0.254433</c:v>
                </c:pt>
                <c:pt idx="1">
                  <c:v>0.28701</c:v>
                </c:pt>
                <c:pt idx="2">
                  <c:v>0.315615</c:v>
                </c:pt>
                <c:pt idx="3">
                  <c:v>0.362134</c:v>
                </c:pt>
                <c:pt idx="4">
                  <c:v>0.490231</c:v>
                </c:pt>
                <c:pt idx="5">
                  <c:v>0.563237</c:v>
                </c:pt>
                <c:pt idx="6">
                  <c:v>0.574611</c:v>
                </c:pt>
                <c:pt idx="7">
                  <c:v>0.617515</c:v>
                </c:pt>
                <c:pt idx="8">
                  <c:v>0.608886</c:v>
                </c:pt>
                <c:pt idx="9">
                  <c:v>0.718582</c:v>
                </c:pt>
                <c:pt idx="10">
                  <c:v>0.797801</c:v>
                </c:pt>
                <c:pt idx="11">
                  <c:v>1.008326</c:v>
                </c:pt>
                <c:pt idx="12">
                  <c:v>1.138998</c:v>
                </c:pt>
                <c:pt idx="13">
                  <c:v>1.10391</c:v>
                </c:pt>
                <c:pt idx="14">
                  <c:v>1.286426</c:v>
                </c:pt>
                <c:pt idx="15">
                  <c:v>1.328339</c:v>
                </c:pt>
                <c:pt idx="16">
                  <c:v>1.43732</c:v>
                </c:pt>
                <c:pt idx="17">
                  <c:v>1.618257</c:v>
                </c:pt>
                <c:pt idx="18">
                  <c:v>1.712005</c:v>
                </c:pt>
                <c:pt idx="19">
                  <c:v>1.565118</c:v>
                </c:pt>
                <c:pt idx="20">
                  <c:v>1.533718</c:v>
                </c:pt>
                <c:pt idx="21">
                  <c:v>1.328269</c:v>
                </c:pt>
                <c:pt idx="22">
                  <c:v>1.374214</c:v>
                </c:pt>
                <c:pt idx="23">
                  <c:v>1.290872</c:v>
                </c:pt>
                <c:pt idx="24">
                  <c:v>1.25687</c:v>
                </c:pt>
                <c:pt idx="25">
                  <c:v>1.172443</c:v>
                </c:pt>
                <c:pt idx="26">
                  <c:v>0.949602</c:v>
                </c:pt>
                <c:pt idx="27">
                  <c:v>0.920767</c:v>
                </c:pt>
                <c:pt idx="28">
                  <c:v>1.115856</c:v>
                </c:pt>
                <c:pt idx="29">
                  <c:v>1.14464</c:v>
                </c:pt>
                <c:pt idx="30">
                  <c:v>1.2567</c:v>
                </c:pt>
                <c:pt idx="31">
                  <c:v>1.310972</c:v>
                </c:pt>
                <c:pt idx="32">
                  <c:v>1.42856</c:v>
                </c:pt>
                <c:pt idx="33">
                  <c:v>1.418405</c:v>
                </c:pt>
                <c:pt idx="34">
                  <c:v>1.489587</c:v>
                </c:pt>
                <c:pt idx="35">
                  <c:v>1.259262</c:v>
                </c:pt>
                <c:pt idx="36">
                  <c:v>1.278518</c:v>
                </c:pt>
                <c:pt idx="37">
                  <c:v>1.15835</c:v>
                </c:pt>
                <c:pt idx="38">
                  <c:v>1.116607</c:v>
                </c:pt>
                <c:pt idx="39">
                  <c:v>0.983508</c:v>
                </c:pt>
                <c:pt idx="40">
                  <c:v>0.988181</c:v>
                </c:pt>
                <c:pt idx="41">
                  <c:v>0.837793</c:v>
                </c:pt>
                <c:pt idx="42">
                  <c:v>0.714431</c:v>
                </c:pt>
                <c:pt idx="43">
                  <c:v>0.543964</c:v>
                </c:pt>
                <c:pt idx="44">
                  <c:v>0.546775</c:v>
                </c:pt>
                <c:pt idx="45">
                  <c:v>0.588718</c:v>
                </c:pt>
                <c:pt idx="46">
                  <c:v>0.426242</c:v>
                </c:pt>
                <c:pt idx="47">
                  <c:v>0.47214</c:v>
                </c:pt>
                <c:pt idx="48">
                  <c:v>0.271558</c:v>
                </c:pt>
                <c:pt idx="49">
                  <c:v>0.321349</c:v>
                </c:pt>
                <c:pt idx="50">
                  <c:v>0.205582</c:v>
                </c:pt>
              </c:numCache>
            </c:numRef>
          </c:val>
        </c:ser>
        <c:ser>
          <c:idx val="11"/>
          <c:order val="11"/>
          <c:tx>
            <c:strRef>
              <c:f>Sheet1!$M$3:$M$4</c:f>
              <c:strCache>
                <c:ptCount val="1"/>
                <c:pt idx="0">
                  <c:v>-77.08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Sheet1!$M$5:$M$58</c:f>
              <c:numCache>
                <c:formatCode>General</c:formatCode>
                <c:ptCount val="53"/>
                <c:pt idx="0">
                  <c:v>0.257693</c:v>
                </c:pt>
                <c:pt idx="1">
                  <c:v>0.236363</c:v>
                </c:pt>
                <c:pt idx="2">
                  <c:v>0.35019</c:v>
                </c:pt>
                <c:pt idx="3">
                  <c:v>0.429403</c:v>
                </c:pt>
                <c:pt idx="4">
                  <c:v>0.552396</c:v>
                </c:pt>
                <c:pt idx="5">
                  <c:v>0.680172</c:v>
                </c:pt>
                <c:pt idx="6">
                  <c:v>0.798443</c:v>
                </c:pt>
                <c:pt idx="7">
                  <c:v>0.659874</c:v>
                </c:pt>
                <c:pt idx="8">
                  <c:v>0.783991</c:v>
                </c:pt>
                <c:pt idx="9">
                  <c:v>0.877381</c:v>
                </c:pt>
                <c:pt idx="10">
                  <c:v>1.005355</c:v>
                </c:pt>
                <c:pt idx="11">
                  <c:v>1.009563</c:v>
                </c:pt>
                <c:pt idx="12">
                  <c:v>1.282129</c:v>
                </c:pt>
                <c:pt idx="13">
                  <c:v>1.266102</c:v>
                </c:pt>
                <c:pt idx="14">
                  <c:v>1.485622</c:v>
                </c:pt>
                <c:pt idx="15">
                  <c:v>1.503371</c:v>
                </c:pt>
                <c:pt idx="16">
                  <c:v>2.020137</c:v>
                </c:pt>
                <c:pt idx="17">
                  <c:v>1.969906</c:v>
                </c:pt>
                <c:pt idx="18">
                  <c:v>2.411149</c:v>
                </c:pt>
                <c:pt idx="19">
                  <c:v>2.311084</c:v>
                </c:pt>
                <c:pt idx="20">
                  <c:v>2.219265</c:v>
                </c:pt>
                <c:pt idx="21">
                  <c:v>1.759155</c:v>
                </c:pt>
                <c:pt idx="22">
                  <c:v>1.689994</c:v>
                </c:pt>
                <c:pt idx="23">
                  <c:v>1.473095</c:v>
                </c:pt>
                <c:pt idx="24">
                  <c:v>1.363932</c:v>
                </c:pt>
                <c:pt idx="25">
                  <c:v>1.188803</c:v>
                </c:pt>
                <c:pt idx="26">
                  <c:v>1.079227</c:v>
                </c:pt>
                <c:pt idx="27">
                  <c:v>1.108781</c:v>
                </c:pt>
                <c:pt idx="28">
                  <c:v>1.200676</c:v>
                </c:pt>
                <c:pt idx="29">
                  <c:v>1.310835</c:v>
                </c:pt>
                <c:pt idx="30">
                  <c:v>1.53532</c:v>
                </c:pt>
                <c:pt idx="31">
                  <c:v>1.736402</c:v>
                </c:pt>
                <c:pt idx="32">
                  <c:v>2.044482</c:v>
                </c:pt>
                <c:pt idx="33">
                  <c:v>2.11001</c:v>
                </c:pt>
                <c:pt idx="34">
                  <c:v>2.097324</c:v>
                </c:pt>
                <c:pt idx="35">
                  <c:v>1.889692</c:v>
                </c:pt>
                <c:pt idx="36">
                  <c:v>1.689231</c:v>
                </c:pt>
                <c:pt idx="37">
                  <c:v>1.436873</c:v>
                </c:pt>
                <c:pt idx="38">
                  <c:v>1.264259</c:v>
                </c:pt>
                <c:pt idx="39">
                  <c:v>1.270266</c:v>
                </c:pt>
                <c:pt idx="40">
                  <c:v>1.092874</c:v>
                </c:pt>
                <c:pt idx="41">
                  <c:v>0.877556</c:v>
                </c:pt>
                <c:pt idx="42">
                  <c:v>0.784188</c:v>
                </c:pt>
                <c:pt idx="43">
                  <c:v>0.726576</c:v>
                </c:pt>
                <c:pt idx="44">
                  <c:v>0.6301</c:v>
                </c:pt>
                <c:pt idx="45">
                  <c:v>0.543609</c:v>
                </c:pt>
                <c:pt idx="46">
                  <c:v>0.492692</c:v>
                </c:pt>
                <c:pt idx="47">
                  <c:v>0.46094</c:v>
                </c:pt>
                <c:pt idx="48">
                  <c:v>0.406842</c:v>
                </c:pt>
                <c:pt idx="49">
                  <c:v>0.242575</c:v>
                </c:pt>
                <c:pt idx="50">
                  <c:v>0.200172</c:v>
                </c:pt>
              </c:numCache>
            </c:numRef>
          </c:val>
        </c:ser>
        <c:ser>
          <c:idx val="12"/>
          <c:order val="12"/>
          <c:tx>
            <c:strRef>
              <c:f>Sheet1!$N$3:$N$4</c:f>
              <c:strCache>
                <c:ptCount val="1"/>
                <c:pt idx="0">
                  <c:v>-77.07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Sheet1!$N$5:$N$58</c:f>
              <c:numCache>
                <c:formatCode>General</c:formatCode>
                <c:ptCount val="53"/>
                <c:pt idx="0">
                  <c:v>0.317583</c:v>
                </c:pt>
                <c:pt idx="1">
                  <c:v>0.261035</c:v>
                </c:pt>
                <c:pt idx="2">
                  <c:v>0.313234</c:v>
                </c:pt>
                <c:pt idx="3">
                  <c:v>0.41281</c:v>
                </c:pt>
                <c:pt idx="4">
                  <c:v>0.479573</c:v>
                </c:pt>
                <c:pt idx="5">
                  <c:v>0.510294</c:v>
                </c:pt>
                <c:pt idx="6">
                  <c:v>0.668279</c:v>
                </c:pt>
                <c:pt idx="7">
                  <c:v>0.763364</c:v>
                </c:pt>
                <c:pt idx="8">
                  <c:v>0.75011</c:v>
                </c:pt>
                <c:pt idx="9">
                  <c:v>0.820567</c:v>
                </c:pt>
                <c:pt idx="10">
                  <c:v>0.922947</c:v>
                </c:pt>
                <c:pt idx="11">
                  <c:v>1.083781</c:v>
                </c:pt>
                <c:pt idx="12">
                  <c:v>1.414901</c:v>
                </c:pt>
                <c:pt idx="13">
                  <c:v>1.509138</c:v>
                </c:pt>
                <c:pt idx="14">
                  <c:v>1.736256</c:v>
                </c:pt>
                <c:pt idx="15">
                  <c:v>1.884445</c:v>
                </c:pt>
                <c:pt idx="16">
                  <c:v>2.567203</c:v>
                </c:pt>
                <c:pt idx="17">
                  <c:v>2.710154</c:v>
                </c:pt>
                <c:pt idx="18">
                  <c:v>3.095745</c:v>
                </c:pt>
                <c:pt idx="19">
                  <c:v>3.042494</c:v>
                </c:pt>
                <c:pt idx="20">
                  <c:v>2.984765</c:v>
                </c:pt>
                <c:pt idx="21">
                  <c:v>2.52805</c:v>
                </c:pt>
                <c:pt idx="22">
                  <c:v>2.200137</c:v>
                </c:pt>
                <c:pt idx="23">
                  <c:v>1.711156</c:v>
                </c:pt>
                <c:pt idx="24">
                  <c:v>1.631383</c:v>
                </c:pt>
                <c:pt idx="25">
                  <c:v>1.361583</c:v>
                </c:pt>
                <c:pt idx="26">
                  <c:v>1.095041</c:v>
                </c:pt>
                <c:pt idx="27">
                  <c:v>1.156372</c:v>
                </c:pt>
                <c:pt idx="28">
                  <c:v>1.50195</c:v>
                </c:pt>
                <c:pt idx="29">
                  <c:v>1.530845</c:v>
                </c:pt>
                <c:pt idx="30">
                  <c:v>2.006849</c:v>
                </c:pt>
                <c:pt idx="31">
                  <c:v>2.128242</c:v>
                </c:pt>
                <c:pt idx="32">
                  <c:v>2.580379</c:v>
                </c:pt>
                <c:pt idx="33">
                  <c:v>2.563874</c:v>
                </c:pt>
                <c:pt idx="34">
                  <c:v>2.861527</c:v>
                </c:pt>
                <c:pt idx="35">
                  <c:v>2.672267</c:v>
                </c:pt>
                <c:pt idx="36">
                  <c:v>2.447508</c:v>
                </c:pt>
                <c:pt idx="37">
                  <c:v>1.777654</c:v>
                </c:pt>
                <c:pt idx="38">
                  <c:v>1.622825</c:v>
                </c:pt>
                <c:pt idx="39">
                  <c:v>1.252276</c:v>
                </c:pt>
                <c:pt idx="40">
                  <c:v>1.196596</c:v>
                </c:pt>
                <c:pt idx="41">
                  <c:v>1.011858</c:v>
                </c:pt>
                <c:pt idx="42">
                  <c:v>0.90701</c:v>
                </c:pt>
                <c:pt idx="43">
                  <c:v>0.728913</c:v>
                </c:pt>
                <c:pt idx="44">
                  <c:v>0.696503</c:v>
                </c:pt>
                <c:pt idx="45">
                  <c:v>0.626701</c:v>
                </c:pt>
                <c:pt idx="46">
                  <c:v>0.649645</c:v>
                </c:pt>
                <c:pt idx="47">
                  <c:v>0.541623</c:v>
                </c:pt>
                <c:pt idx="48">
                  <c:v>0.535033</c:v>
                </c:pt>
                <c:pt idx="49">
                  <c:v>0.305406</c:v>
                </c:pt>
                <c:pt idx="50">
                  <c:v>0.270124</c:v>
                </c:pt>
              </c:numCache>
            </c:numRef>
          </c:val>
        </c:ser>
        <c:ser>
          <c:idx val="13"/>
          <c:order val="13"/>
          <c:tx>
            <c:strRef>
              <c:f>Sheet1!$O$3:$O$4</c:f>
              <c:strCache>
                <c:ptCount val="1"/>
                <c:pt idx="0">
                  <c:v>-77.06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Sheet1!$O$5:$O$58</c:f>
              <c:numCache>
                <c:formatCode>General</c:formatCode>
                <c:ptCount val="53"/>
                <c:pt idx="0">
                  <c:v>0.45133</c:v>
                </c:pt>
                <c:pt idx="1">
                  <c:v>0.344565</c:v>
                </c:pt>
                <c:pt idx="2">
                  <c:v>0.473965</c:v>
                </c:pt>
                <c:pt idx="3">
                  <c:v>0.412561</c:v>
                </c:pt>
                <c:pt idx="4">
                  <c:v>0.469732</c:v>
                </c:pt>
                <c:pt idx="5">
                  <c:v>0.63302</c:v>
                </c:pt>
                <c:pt idx="6">
                  <c:v>0.651772</c:v>
                </c:pt>
                <c:pt idx="7">
                  <c:v>0.658272</c:v>
                </c:pt>
                <c:pt idx="8">
                  <c:v>0.831747</c:v>
                </c:pt>
                <c:pt idx="9">
                  <c:v>0.840823</c:v>
                </c:pt>
                <c:pt idx="10">
                  <c:v>0.981299</c:v>
                </c:pt>
                <c:pt idx="11">
                  <c:v>1.164433</c:v>
                </c:pt>
                <c:pt idx="12">
                  <c:v>1.650308</c:v>
                </c:pt>
                <c:pt idx="13">
                  <c:v>1.808493</c:v>
                </c:pt>
                <c:pt idx="14">
                  <c:v>2.382451</c:v>
                </c:pt>
                <c:pt idx="15">
                  <c:v>2.608152</c:v>
                </c:pt>
                <c:pt idx="16">
                  <c:v>3.170632</c:v>
                </c:pt>
                <c:pt idx="17">
                  <c:v>3.335942</c:v>
                </c:pt>
                <c:pt idx="18">
                  <c:v>3.754699</c:v>
                </c:pt>
                <c:pt idx="19">
                  <c:v>3.604062</c:v>
                </c:pt>
                <c:pt idx="20">
                  <c:v>3.638853</c:v>
                </c:pt>
                <c:pt idx="21">
                  <c:v>3.284752</c:v>
                </c:pt>
                <c:pt idx="22">
                  <c:v>2.919741</c:v>
                </c:pt>
                <c:pt idx="23">
                  <c:v>2.483402</c:v>
                </c:pt>
                <c:pt idx="24">
                  <c:v>2.275691</c:v>
                </c:pt>
                <c:pt idx="25">
                  <c:v>1.717564</c:v>
                </c:pt>
                <c:pt idx="26">
                  <c:v>1.329846</c:v>
                </c:pt>
                <c:pt idx="27">
                  <c:v>1.237252</c:v>
                </c:pt>
                <c:pt idx="28">
                  <c:v>1.72824</c:v>
                </c:pt>
                <c:pt idx="29">
                  <c:v>2.006904</c:v>
                </c:pt>
                <c:pt idx="30">
                  <c:v>2.583183</c:v>
                </c:pt>
                <c:pt idx="31">
                  <c:v>2.673269</c:v>
                </c:pt>
                <c:pt idx="32">
                  <c:v>3.18394</c:v>
                </c:pt>
                <c:pt idx="33">
                  <c:v>3.110504</c:v>
                </c:pt>
                <c:pt idx="34">
                  <c:v>3.330175</c:v>
                </c:pt>
                <c:pt idx="35">
                  <c:v>3.055689</c:v>
                </c:pt>
                <c:pt idx="36">
                  <c:v>2.900238</c:v>
                </c:pt>
                <c:pt idx="37">
                  <c:v>2.654647</c:v>
                </c:pt>
                <c:pt idx="38">
                  <c:v>2.31479</c:v>
                </c:pt>
                <c:pt idx="39">
                  <c:v>1.855499</c:v>
                </c:pt>
                <c:pt idx="40">
                  <c:v>1.485106</c:v>
                </c:pt>
                <c:pt idx="41">
                  <c:v>1.348485</c:v>
                </c:pt>
                <c:pt idx="42">
                  <c:v>0.994681</c:v>
                </c:pt>
                <c:pt idx="43">
                  <c:v>0.847879</c:v>
                </c:pt>
                <c:pt idx="44">
                  <c:v>0.693253</c:v>
                </c:pt>
                <c:pt idx="45">
                  <c:v>0.839061</c:v>
                </c:pt>
                <c:pt idx="46">
                  <c:v>0.738816</c:v>
                </c:pt>
                <c:pt idx="47">
                  <c:v>0.718668</c:v>
                </c:pt>
                <c:pt idx="48">
                  <c:v>0.571024</c:v>
                </c:pt>
                <c:pt idx="49">
                  <c:v>0.343903</c:v>
                </c:pt>
                <c:pt idx="50">
                  <c:v>0.395642</c:v>
                </c:pt>
              </c:numCache>
            </c:numRef>
          </c:val>
        </c:ser>
        <c:ser>
          <c:idx val="14"/>
          <c:order val="14"/>
          <c:tx>
            <c:strRef>
              <c:f>Sheet1!$P$3:$P$4</c:f>
              <c:strCache>
                <c:ptCount val="1"/>
                <c:pt idx="0">
                  <c:v>-77.05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Sheet1!$P$5:$P$58</c:f>
              <c:numCache>
                <c:formatCode>General</c:formatCode>
                <c:ptCount val="53"/>
                <c:pt idx="0">
                  <c:v>0.518465</c:v>
                </c:pt>
                <c:pt idx="1">
                  <c:v>0.509483</c:v>
                </c:pt>
                <c:pt idx="2">
                  <c:v>0.491336</c:v>
                </c:pt>
                <c:pt idx="3">
                  <c:v>0.568992</c:v>
                </c:pt>
                <c:pt idx="4">
                  <c:v>0.616907</c:v>
                </c:pt>
                <c:pt idx="5">
                  <c:v>0.617006</c:v>
                </c:pt>
                <c:pt idx="6">
                  <c:v>0.722485</c:v>
                </c:pt>
                <c:pt idx="7">
                  <c:v>0.782431</c:v>
                </c:pt>
                <c:pt idx="8">
                  <c:v>0.895683</c:v>
                </c:pt>
                <c:pt idx="9">
                  <c:v>1.015392</c:v>
                </c:pt>
                <c:pt idx="10">
                  <c:v>1.167561</c:v>
                </c:pt>
                <c:pt idx="11">
                  <c:v>1.408289</c:v>
                </c:pt>
                <c:pt idx="12">
                  <c:v>2.031055</c:v>
                </c:pt>
                <c:pt idx="13">
                  <c:v>2.334107</c:v>
                </c:pt>
                <c:pt idx="14">
                  <c:v>3.051812</c:v>
                </c:pt>
                <c:pt idx="15">
                  <c:v>3.185447</c:v>
                </c:pt>
                <c:pt idx="16">
                  <c:v>3.747697</c:v>
                </c:pt>
                <c:pt idx="17">
                  <c:v>3.874751</c:v>
                </c:pt>
                <c:pt idx="18">
                  <c:v>4.06568</c:v>
                </c:pt>
                <c:pt idx="19">
                  <c:v>4.08333</c:v>
                </c:pt>
                <c:pt idx="20">
                  <c:v>3.960127</c:v>
                </c:pt>
                <c:pt idx="21">
                  <c:v>3.722947</c:v>
                </c:pt>
                <c:pt idx="22">
                  <c:v>3.833275</c:v>
                </c:pt>
                <c:pt idx="23">
                  <c:v>3.360216</c:v>
                </c:pt>
                <c:pt idx="24">
                  <c:v>2.931974</c:v>
                </c:pt>
                <c:pt idx="25">
                  <c:v>2.27446</c:v>
                </c:pt>
                <c:pt idx="26">
                  <c:v>1.515636</c:v>
                </c:pt>
                <c:pt idx="27">
                  <c:v>1.545352</c:v>
                </c:pt>
                <c:pt idx="28">
                  <c:v>2.259813</c:v>
                </c:pt>
                <c:pt idx="29">
                  <c:v>2.574875</c:v>
                </c:pt>
                <c:pt idx="30">
                  <c:v>3.145361</c:v>
                </c:pt>
                <c:pt idx="31">
                  <c:v>3.254314</c:v>
                </c:pt>
                <c:pt idx="32">
                  <c:v>3.461601</c:v>
                </c:pt>
                <c:pt idx="33">
                  <c:v>3.510968</c:v>
                </c:pt>
                <c:pt idx="34">
                  <c:v>3.613769</c:v>
                </c:pt>
                <c:pt idx="35">
                  <c:v>3.482709</c:v>
                </c:pt>
                <c:pt idx="36">
                  <c:v>3.290398</c:v>
                </c:pt>
                <c:pt idx="37">
                  <c:v>3.071844</c:v>
                </c:pt>
                <c:pt idx="38">
                  <c:v>2.964556</c:v>
                </c:pt>
                <c:pt idx="39">
                  <c:v>2.513042</c:v>
                </c:pt>
                <c:pt idx="40">
                  <c:v>1.979324</c:v>
                </c:pt>
                <c:pt idx="41">
                  <c:v>1.452749</c:v>
                </c:pt>
                <c:pt idx="42">
                  <c:v>1.220376</c:v>
                </c:pt>
                <c:pt idx="43">
                  <c:v>1.031718</c:v>
                </c:pt>
                <c:pt idx="44">
                  <c:v>1.085102</c:v>
                </c:pt>
                <c:pt idx="45">
                  <c:v>1.00562</c:v>
                </c:pt>
                <c:pt idx="46">
                  <c:v>0.833172</c:v>
                </c:pt>
                <c:pt idx="47">
                  <c:v>0.563432</c:v>
                </c:pt>
                <c:pt idx="48">
                  <c:v>0.49215</c:v>
                </c:pt>
                <c:pt idx="49">
                  <c:v>0.462827</c:v>
                </c:pt>
                <c:pt idx="50">
                  <c:v>0.24878</c:v>
                </c:pt>
              </c:numCache>
            </c:numRef>
          </c:val>
        </c:ser>
        <c:ser>
          <c:idx val="15"/>
          <c:order val="15"/>
          <c:tx>
            <c:strRef>
              <c:f>Sheet1!$Q$3:$Q$4</c:f>
              <c:strCache>
                <c:ptCount val="1"/>
                <c:pt idx="0">
                  <c:v>-77.04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Sheet1!$Q$5:$Q$58</c:f>
              <c:numCache>
                <c:formatCode>General</c:formatCode>
                <c:ptCount val="53"/>
                <c:pt idx="0">
                  <c:v>0.434868</c:v>
                </c:pt>
                <c:pt idx="1">
                  <c:v>0.351393</c:v>
                </c:pt>
                <c:pt idx="2">
                  <c:v>0.405743</c:v>
                </c:pt>
                <c:pt idx="3">
                  <c:v>0.487554</c:v>
                </c:pt>
                <c:pt idx="4">
                  <c:v>0.641029</c:v>
                </c:pt>
                <c:pt idx="5">
                  <c:v>0.639542</c:v>
                </c:pt>
                <c:pt idx="6">
                  <c:v>0.699975</c:v>
                </c:pt>
                <c:pt idx="7">
                  <c:v>0.790723</c:v>
                </c:pt>
                <c:pt idx="8">
                  <c:v>1.022493</c:v>
                </c:pt>
                <c:pt idx="9">
                  <c:v>1.09362</c:v>
                </c:pt>
                <c:pt idx="10">
                  <c:v>1.44452</c:v>
                </c:pt>
                <c:pt idx="11">
                  <c:v>1.57983</c:v>
                </c:pt>
                <c:pt idx="12">
                  <c:v>2.371299</c:v>
                </c:pt>
                <c:pt idx="13">
                  <c:v>2.861037</c:v>
                </c:pt>
                <c:pt idx="14">
                  <c:v>3.51734</c:v>
                </c:pt>
                <c:pt idx="15">
                  <c:v>3.78398</c:v>
                </c:pt>
                <c:pt idx="16">
                  <c:v>4.150853</c:v>
                </c:pt>
                <c:pt idx="17">
                  <c:v>4.295623</c:v>
                </c:pt>
                <c:pt idx="18">
                  <c:v>4.655026</c:v>
                </c:pt>
                <c:pt idx="19">
                  <c:v>4.544958</c:v>
                </c:pt>
                <c:pt idx="20">
                  <c:v>4.513546</c:v>
                </c:pt>
                <c:pt idx="21">
                  <c:v>4.429114</c:v>
                </c:pt>
                <c:pt idx="22">
                  <c:v>4.545444</c:v>
                </c:pt>
                <c:pt idx="23">
                  <c:v>4.172414</c:v>
                </c:pt>
                <c:pt idx="24">
                  <c:v>3.526219</c:v>
                </c:pt>
                <c:pt idx="25">
                  <c:v>2.811673</c:v>
                </c:pt>
                <c:pt idx="26">
                  <c:v>1.747325</c:v>
                </c:pt>
                <c:pt idx="27">
                  <c:v>2.03099</c:v>
                </c:pt>
                <c:pt idx="28">
                  <c:v>2.653339</c:v>
                </c:pt>
                <c:pt idx="29">
                  <c:v>2.980156</c:v>
                </c:pt>
                <c:pt idx="30">
                  <c:v>3.394792</c:v>
                </c:pt>
                <c:pt idx="31">
                  <c:v>3.533505</c:v>
                </c:pt>
                <c:pt idx="32">
                  <c:v>3.988537</c:v>
                </c:pt>
                <c:pt idx="33">
                  <c:v>3.871554</c:v>
                </c:pt>
                <c:pt idx="34">
                  <c:v>4.123307</c:v>
                </c:pt>
                <c:pt idx="35">
                  <c:v>3.809064</c:v>
                </c:pt>
                <c:pt idx="36">
                  <c:v>3.815941</c:v>
                </c:pt>
                <c:pt idx="37">
                  <c:v>3.635298</c:v>
                </c:pt>
                <c:pt idx="38">
                  <c:v>3.52809</c:v>
                </c:pt>
                <c:pt idx="39">
                  <c:v>3.181199</c:v>
                </c:pt>
                <c:pt idx="40">
                  <c:v>2.491704</c:v>
                </c:pt>
                <c:pt idx="41">
                  <c:v>1.76766</c:v>
                </c:pt>
                <c:pt idx="42">
                  <c:v>1.44549</c:v>
                </c:pt>
                <c:pt idx="43">
                  <c:v>1.405299</c:v>
                </c:pt>
                <c:pt idx="44">
                  <c:v>1.296217</c:v>
                </c:pt>
                <c:pt idx="45">
                  <c:v>1.064309</c:v>
                </c:pt>
                <c:pt idx="46">
                  <c:v>0.87688</c:v>
                </c:pt>
                <c:pt idx="47">
                  <c:v>0.724218</c:v>
                </c:pt>
                <c:pt idx="48">
                  <c:v>0.57696</c:v>
                </c:pt>
                <c:pt idx="49">
                  <c:v>0.415122</c:v>
                </c:pt>
                <c:pt idx="50">
                  <c:v>0.431024</c:v>
                </c:pt>
              </c:numCache>
            </c:numRef>
          </c:val>
        </c:ser>
        <c:ser>
          <c:idx val="16"/>
          <c:order val="16"/>
          <c:tx>
            <c:strRef>
              <c:f>Sheet1!$R$3:$R$4</c:f>
              <c:strCache>
                <c:ptCount val="1"/>
                <c:pt idx="0">
                  <c:v>-77.03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Sheet1!$R$5:$R$58</c:f>
              <c:numCache>
                <c:formatCode>General</c:formatCode>
                <c:ptCount val="53"/>
                <c:pt idx="0">
                  <c:v>0.42315</c:v>
                </c:pt>
                <c:pt idx="1">
                  <c:v>0.432694</c:v>
                </c:pt>
                <c:pt idx="2">
                  <c:v>0.562924</c:v>
                </c:pt>
                <c:pt idx="3">
                  <c:v>0.680934</c:v>
                </c:pt>
                <c:pt idx="4">
                  <c:v>0.798408</c:v>
                </c:pt>
                <c:pt idx="5">
                  <c:v>0.866143</c:v>
                </c:pt>
                <c:pt idx="6">
                  <c:v>0.833228</c:v>
                </c:pt>
                <c:pt idx="7">
                  <c:v>0.933372</c:v>
                </c:pt>
                <c:pt idx="8">
                  <c:v>1.021436</c:v>
                </c:pt>
                <c:pt idx="9">
                  <c:v>1.137737</c:v>
                </c:pt>
                <c:pt idx="10">
                  <c:v>1.359617</c:v>
                </c:pt>
                <c:pt idx="11">
                  <c:v>1.797657</c:v>
                </c:pt>
                <c:pt idx="12">
                  <c:v>2.662839</c:v>
                </c:pt>
                <c:pt idx="13">
                  <c:v>3.171847</c:v>
                </c:pt>
                <c:pt idx="14">
                  <c:v>3.848612</c:v>
                </c:pt>
                <c:pt idx="15">
                  <c:v>4.052461</c:v>
                </c:pt>
                <c:pt idx="16">
                  <c:v>4.7158</c:v>
                </c:pt>
                <c:pt idx="17">
                  <c:v>4.883983</c:v>
                </c:pt>
                <c:pt idx="18">
                  <c:v>5.255484</c:v>
                </c:pt>
                <c:pt idx="19">
                  <c:v>5.154168</c:v>
                </c:pt>
                <c:pt idx="20">
                  <c:v>5.130804</c:v>
                </c:pt>
                <c:pt idx="21">
                  <c:v>4.978661</c:v>
                </c:pt>
                <c:pt idx="22">
                  <c:v>5.00147</c:v>
                </c:pt>
                <c:pt idx="23">
                  <c:v>4.555977</c:v>
                </c:pt>
                <c:pt idx="24">
                  <c:v>3.624443</c:v>
                </c:pt>
                <c:pt idx="25">
                  <c:v>2.899032</c:v>
                </c:pt>
                <c:pt idx="26">
                  <c:v>1.905876</c:v>
                </c:pt>
                <c:pt idx="27">
                  <c:v>2.04605</c:v>
                </c:pt>
                <c:pt idx="28">
                  <c:v>3.048111</c:v>
                </c:pt>
                <c:pt idx="29">
                  <c:v>3.23225</c:v>
                </c:pt>
                <c:pt idx="30">
                  <c:v>3.79651</c:v>
                </c:pt>
                <c:pt idx="31">
                  <c:v>4.177175</c:v>
                </c:pt>
                <c:pt idx="32">
                  <c:v>4.565688</c:v>
                </c:pt>
                <c:pt idx="33">
                  <c:v>4.630489</c:v>
                </c:pt>
                <c:pt idx="34">
                  <c:v>4.731552</c:v>
                </c:pt>
                <c:pt idx="35">
                  <c:v>4.530964</c:v>
                </c:pt>
                <c:pt idx="36">
                  <c:v>4.395656</c:v>
                </c:pt>
                <c:pt idx="37">
                  <c:v>4.173792</c:v>
                </c:pt>
                <c:pt idx="38">
                  <c:v>3.827783</c:v>
                </c:pt>
                <c:pt idx="39">
                  <c:v>3.352123</c:v>
                </c:pt>
                <c:pt idx="40">
                  <c:v>2.590931</c:v>
                </c:pt>
                <c:pt idx="41">
                  <c:v>2.032073</c:v>
                </c:pt>
                <c:pt idx="42">
                  <c:v>1.688353</c:v>
                </c:pt>
                <c:pt idx="43">
                  <c:v>1.640483</c:v>
                </c:pt>
                <c:pt idx="44">
                  <c:v>1.425074</c:v>
                </c:pt>
                <c:pt idx="45">
                  <c:v>1.097557</c:v>
                </c:pt>
                <c:pt idx="46">
                  <c:v>0.933753</c:v>
                </c:pt>
                <c:pt idx="47">
                  <c:v>0.716966</c:v>
                </c:pt>
                <c:pt idx="48">
                  <c:v>0.638456</c:v>
                </c:pt>
                <c:pt idx="49">
                  <c:v>0.43149</c:v>
                </c:pt>
                <c:pt idx="50">
                  <c:v>0.39644</c:v>
                </c:pt>
              </c:numCache>
            </c:numRef>
          </c:val>
        </c:ser>
        <c:ser>
          <c:idx val="17"/>
          <c:order val="17"/>
          <c:tx>
            <c:strRef>
              <c:f>Sheet1!$S$3:$S$4</c:f>
              <c:strCache>
                <c:ptCount val="1"/>
                <c:pt idx="0">
                  <c:v>-77.02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Sheet1!$S$5:$S$58</c:f>
              <c:numCache>
                <c:formatCode>General</c:formatCode>
                <c:ptCount val="53"/>
                <c:pt idx="0">
                  <c:v>0.401784</c:v>
                </c:pt>
                <c:pt idx="1">
                  <c:v>0.478198</c:v>
                </c:pt>
                <c:pt idx="2">
                  <c:v>0.62298</c:v>
                </c:pt>
                <c:pt idx="3">
                  <c:v>0.658695</c:v>
                </c:pt>
                <c:pt idx="4">
                  <c:v>0.800908</c:v>
                </c:pt>
                <c:pt idx="5">
                  <c:v>0.862433</c:v>
                </c:pt>
                <c:pt idx="6">
                  <c:v>0.927493</c:v>
                </c:pt>
                <c:pt idx="7">
                  <c:v>0.981916</c:v>
                </c:pt>
                <c:pt idx="8">
                  <c:v>1.16282</c:v>
                </c:pt>
                <c:pt idx="9">
                  <c:v>1.315332</c:v>
                </c:pt>
                <c:pt idx="10">
                  <c:v>1.533874</c:v>
                </c:pt>
                <c:pt idx="11">
                  <c:v>1.8454</c:v>
                </c:pt>
                <c:pt idx="12">
                  <c:v>2.695835</c:v>
                </c:pt>
                <c:pt idx="13">
                  <c:v>3.265211</c:v>
                </c:pt>
                <c:pt idx="14">
                  <c:v>3.957627</c:v>
                </c:pt>
                <c:pt idx="15">
                  <c:v>4.342061</c:v>
                </c:pt>
                <c:pt idx="16">
                  <c:v>5.025868</c:v>
                </c:pt>
                <c:pt idx="17">
                  <c:v>5.435466</c:v>
                </c:pt>
                <c:pt idx="18">
                  <c:v>5.430718</c:v>
                </c:pt>
                <c:pt idx="19">
                  <c:v>5.422048</c:v>
                </c:pt>
                <c:pt idx="20">
                  <c:v>5.415074</c:v>
                </c:pt>
                <c:pt idx="21">
                  <c:v>5.269585</c:v>
                </c:pt>
                <c:pt idx="22">
                  <c:v>4.970064</c:v>
                </c:pt>
                <c:pt idx="23">
                  <c:v>4.428599</c:v>
                </c:pt>
                <c:pt idx="24">
                  <c:v>3.705877</c:v>
                </c:pt>
                <c:pt idx="25">
                  <c:v>3.098518</c:v>
                </c:pt>
                <c:pt idx="26">
                  <c:v>1.984035</c:v>
                </c:pt>
                <c:pt idx="27">
                  <c:v>2.271128</c:v>
                </c:pt>
                <c:pt idx="28">
                  <c:v>3.034983</c:v>
                </c:pt>
                <c:pt idx="29">
                  <c:v>3.420336</c:v>
                </c:pt>
                <c:pt idx="30">
                  <c:v>4.158585</c:v>
                </c:pt>
                <c:pt idx="31">
                  <c:v>4.506301</c:v>
                </c:pt>
                <c:pt idx="32">
                  <c:v>4.932457</c:v>
                </c:pt>
                <c:pt idx="33">
                  <c:v>5.050158</c:v>
                </c:pt>
                <c:pt idx="34">
                  <c:v>4.962268</c:v>
                </c:pt>
                <c:pt idx="35">
                  <c:v>4.90276</c:v>
                </c:pt>
                <c:pt idx="36">
                  <c:v>4.9178</c:v>
                </c:pt>
                <c:pt idx="37">
                  <c:v>4.33166</c:v>
                </c:pt>
                <c:pt idx="38">
                  <c:v>3.796307</c:v>
                </c:pt>
                <c:pt idx="39">
                  <c:v>3.325073</c:v>
                </c:pt>
                <c:pt idx="40">
                  <c:v>2.624257</c:v>
                </c:pt>
                <c:pt idx="41">
                  <c:v>2.179696</c:v>
                </c:pt>
                <c:pt idx="42">
                  <c:v>1.914126</c:v>
                </c:pt>
                <c:pt idx="43">
                  <c:v>1.695152</c:v>
                </c:pt>
                <c:pt idx="44">
                  <c:v>1.446663</c:v>
                </c:pt>
                <c:pt idx="45">
                  <c:v>1.196514</c:v>
                </c:pt>
                <c:pt idx="46">
                  <c:v>0.990034</c:v>
                </c:pt>
                <c:pt idx="47">
                  <c:v>0.920904</c:v>
                </c:pt>
                <c:pt idx="48">
                  <c:v>0.607068</c:v>
                </c:pt>
                <c:pt idx="49">
                  <c:v>0.5239</c:v>
                </c:pt>
                <c:pt idx="50">
                  <c:v>0.368379</c:v>
                </c:pt>
              </c:numCache>
            </c:numRef>
          </c:val>
        </c:ser>
        <c:ser>
          <c:idx val="18"/>
          <c:order val="18"/>
          <c:tx>
            <c:strRef>
              <c:f>Sheet1!$T$3:$T$4</c:f>
              <c:strCache>
                <c:ptCount val="1"/>
                <c:pt idx="0">
                  <c:v>-77.01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Sheet1!$T$5:$T$58</c:f>
              <c:numCache>
                <c:formatCode>General</c:formatCode>
                <c:ptCount val="53"/>
                <c:pt idx="0">
                  <c:v>0.443828</c:v>
                </c:pt>
                <c:pt idx="1">
                  <c:v>0.504573</c:v>
                </c:pt>
                <c:pt idx="2">
                  <c:v>0.628046</c:v>
                </c:pt>
                <c:pt idx="3">
                  <c:v>0.614626</c:v>
                </c:pt>
                <c:pt idx="4">
                  <c:v>0.740378</c:v>
                </c:pt>
                <c:pt idx="5">
                  <c:v>0.885187</c:v>
                </c:pt>
                <c:pt idx="6">
                  <c:v>1.063146</c:v>
                </c:pt>
                <c:pt idx="7">
                  <c:v>1.082459</c:v>
                </c:pt>
                <c:pt idx="8">
                  <c:v>1.272345</c:v>
                </c:pt>
                <c:pt idx="9">
                  <c:v>1.362003</c:v>
                </c:pt>
                <c:pt idx="10">
                  <c:v>1.495738</c:v>
                </c:pt>
                <c:pt idx="11">
                  <c:v>1.872587</c:v>
                </c:pt>
                <c:pt idx="12">
                  <c:v>2.711189</c:v>
                </c:pt>
                <c:pt idx="13">
                  <c:v>3.313175</c:v>
                </c:pt>
                <c:pt idx="14">
                  <c:v>4.095831</c:v>
                </c:pt>
                <c:pt idx="15">
                  <c:v>4.643594</c:v>
                </c:pt>
                <c:pt idx="16">
                  <c:v>5.28124</c:v>
                </c:pt>
                <c:pt idx="17">
                  <c:v>5.45555</c:v>
                </c:pt>
                <c:pt idx="18">
                  <c:v>5.130336</c:v>
                </c:pt>
                <c:pt idx="19">
                  <c:v>5.183971</c:v>
                </c:pt>
                <c:pt idx="20">
                  <c:v>5.437725</c:v>
                </c:pt>
                <c:pt idx="21">
                  <c:v>5.311985</c:v>
                </c:pt>
                <c:pt idx="22">
                  <c:v>4.687877</c:v>
                </c:pt>
                <c:pt idx="23">
                  <c:v>4.195435</c:v>
                </c:pt>
                <c:pt idx="24">
                  <c:v>3.643608</c:v>
                </c:pt>
                <c:pt idx="25">
                  <c:v>3.043039</c:v>
                </c:pt>
                <c:pt idx="26">
                  <c:v>1.931235</c:v>
                </c:pt>
                <c:pt idx="27">
                  <c:v>2.482192</c:v>
                </c:pt>
                <c:pt idx="28">
                  <c:v>3.198078</c:v>
                </c:pt>
                <c:pt idx="29">
                  <c:v>3.643687</c:v>
                </c:pt>
                <c:pt idx="30">
                  <c:v>4.236581</c:v>
                </c:pt>
                <c:pt idx="31">
                  <c:v>4.796613</c:v>
                </c:pt>
                <c:pt idx="32">
                  <c:v>4.898109</c:v>
                </c:pt>
                <c:pt idx="33">
                  <c:v>4.602324</c:v>
                </c:pt>
                <c:pt idx="34">
                  <c:v>4.504566</c:v>
                </c:pt>
                <c:pt idx="35">
                  <c:v>4.954379</c:v>
                </c:pt>
                <c:pt idx="36">
                  <c:v>4.829559</c:v>
                </c:pt>
                <c:pt idx="37">
                  <c:v>4.307746</c:v>
                </c:pt>
                <c:pt idx="38">
                  <c:v>3.525145</c:v>
                </c:pt>
                <c:pt idx="39">
                  <c:v>3.275022</c:v>
                </c:pt>
                <c:pt idx="40">
                  <c:v>2.652726</c:v>
                </c:pt>
                <c:pt idx="41">
                  <c:v>2.110766</c:v>
                </c:pt>
                <c:pt idx="42">
                  <c:v>1.879799</c:v>
                </c:pt>
                <c:pt idx="43">
                  <c:v>1.756937</c:v>
                </c:pt>
                <c:pt idx="44">
                  <c:v>1.444718</c:v>
                </c:pt>
                <c:pt idx="45">
                  <c:v>1.184523</c:v>
                </c:pt>
                <c:pt idx="46">
                  <c:v>0.990231</c:v>
                </c:pt>
                <c:pt idx="47">
                  <c:v>0.870523</c:v>
                </c:pt>
                <c:pt idx="48">
                  <c:v>0.623933</c:v>
                </c:pt>
                <c:pt idx="49">
                  <c:v>0.507467</c:v>
                </c:pt>
                <c:pt idx="50">
                  <c:v>0.377864</c:v>
                </c:pt>
              </c:numCache>
            </c:numRef>
          </c:val>
        </c:ser>
        <c:ser>
          <c:idx val="19"/>
          <c:order val="19"/>
          <c:tx>
            <c:strRef>
              <c:f>Sheet1!$U$3:$U$4</c:f>
              <c:strCache>
                <c:ptCount val="1"/>
                <c:pt idx="0">
                  <c:v>-77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Sheet1!$U$5:$U$58</c:f>
              <c:numCache>
                <c:formatCode>General</c:formatCode>
                <c:ptCount val="53"/>
                <c:pt idx="0">
                  <c:v>0.489391</c:v>
                </c:pt>
                <c:pt idx="1">
                  <c:v>0.550346</c:v>
                </c:pt>
                <c:pt idx="2">
                  <c:v>0.573765</c:v>
                </c:pt>
                <c:pt idx="3">
                  <c:v>0.61197</c:v>
                </c:pt>
                <c:pt idx="4">
                  <c:v>0.723743</c:v>
                </c:pt>
                <c:pt idx="5">
                  <c:v>0.816192</c:v>
                </c:pt>
                <c:pt idx="6">
                  <c:v>0.98728</c:v>
                </c:pt>
                <c:pt idx="7">
                  <c:v>1.0866</c:v>
                </c:pt>
                <c:pt idx="8">
                  <c:v>1.234956</c:v>
                </c:pt>
                <c:pt idx="9">
                  <c:v>1.458102</c:v>
                </c:pt>
                <c:pt idx="10">
                  <c:v>1.635504</c:v>
                </c:pt>
                <c:pt idx="11">
                  <c:v>1.882719</c:v>
                </c:pt>
                <c:pt idx="12">
                  <c:v>2.689817</c:v>
                </c:pt>
                <c:pt idx="13">
                  <c:v>3.336206</c:v>
                </c:pt>
                <c:pt idx="14">
                  <c:v>4.003935</c:v>
                </c:pt>
                <c:pt idx="15">
                  <c:v>4.607326</c:v>
                </c:pt>
                <c:pt idx="16">
                  <c:v>5.367379</c:v>
                </c:pt>
                <c:pt idx="17">
                  <c:v>5.449995</c:v>
                </c:pt>
                <c:pt idx="18">
                  <c:v>5.082213</c:v>
                </c:pt>
                <c:pt idx="19">
                  <c:v>4.896254</c:v>
                </c:pt>
                <c:pt idx="20">
                  <c:v>5.409942</c:v>
                </c:pt>
                <c:pt idx="21">
                  <c:v>5.355781</c:v>
                </c:pt>
                <c:pt idx="22">
                  <c:v>4.660733</c:v>
                </c:pt>
                <c:pt idx="23">
                  <c:v>4.230147</c:v>
                </c:pt>
                <c:pt idx="24">
                  <c:v>3.682976</c:v>
                </c:pt>
                <c:pt idx="25">
                  <c:v>3.105627</c:v>
                </c:pt>
                <c:pt idx="26">
                  <c:v>2.023428</c:v>
                </c:pt>
                <c:pt idx="27">
                  <c:v>2.359854</c:v>
                </c:pt>
                <c:pt idx="28">
                  <c:v>3.149347</c:v>
                </c:pt>
                <c:pt idx="29">
                  <c:v>3.585861</c:v>
                </c:pt>
                <c:pt idx="30">
                  <c:v>4.27287</c:v>
                </c:pt>
                <c:pt idx="31">
                  <c:v>4.761718</c:v>
                </c:pt>
                <c:pt idx="32">
                  <c:v>4.906988</c:v>
                </c:pt>
                <c:pt idx="33">
                  <c:v>4.496718</c:v>
                </c:pt>
                <c:pt idx="34">
                  <c:v>4.573949</c:v>
                </c:pt>
                <c:pt idx="35">
                  <c:v>4.934404</c:v>
                </c:pt>
                <c:pt idx="36">
                  <c:v>4.765411</c:v>
                </c:pt>
                <c:pt idx="37">
                  <c:v>4.060394</c:v>
                </c:pt>
                <c:pt idx="38">
                  <c:v>3.43132</c:v>
                </c:pt>
                <c:pt idx="39">
                  <c:v>3.265985</c:v>
                </c:pt>
                <c:pt idx="40">
                  <c:v>2.673026</c:v>
                </c:pt>
                <c:pt idx="41">
                  <c:v>2.08632</c:v>
                </c:pt>
                <c:pt idx="42">
                  <c:v>1.779206</c:v>
                </c:pt>
                <c:pt idx="43">
                  <c:v>1.668896</c:v>
                </c:pt>
                <c:pt idx="44">
                  <c:v>1.453175</c:v>
                </c:pt>
                <c:pt idx="45">
                  <c:v>1.182275</c:v>
                </c:pt>
                <c:pt idx="46">
                  <c:v>1.045006</c:v>
                </c:pt>
                <c:pt idx="47">
                  <c:v>0.896416</c:v>
                </c:pt>
                <c:pt idx="48">
                  <c:v>0.747465</c:v>
                </c:pt>
                <c:pt idx="49">
                  <c:v>0.541885</c:v>
                </c:pt>
                <c:pt idx="50">
                  <c:v>0.430959</c:v>
                </c:pt>
              </c:numCache>
            </c:numRef>
          </c:val>
        </c:ser>
        <c:ser>
          <c:idx val="20"/>
          <c:order val="20"/>
          <c:tx>
            <c:strRef>
              <c:f>Sheet1!$V$3:$V$4</c:f>
              <c:strCache>
                <c:ptCount val="1"/>
                <c:pt idx="0">
                  <c:v>-76.99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Sheet1!$V$5:$V$58</c:f>
              <c:numCache>
                <c:formatCode>General</c:formatCode>
                <c:ptCount val="53"/>
                <c:pt idx="0">
                  <c:v>0.430259</c:v>
                </c:pt>
                <c:pt idx="1">
                  <c:v>0.451639</c:v>
                </c:pt>
                <c:pt idx="2">
                  <c:v>0.560403</c:v>
                </c:pt>
                <c:pt idx="3">
                  <c:v>0.672831</c:v>
                </c:pt>
                <c:pt idx="4">
                  <c:v>0.798945</c:v>
                </c:pt>
                <c:pt idx="5">
                  <c:v>0.890288</c:v>
                </c:pt>
                <c:pt idx="6">
                  <c:v>0.922467</c:v>
                </c:pt>
                <c:pt idx="7">
                  <c:v>1.062976</c:v>
                </c:pt>
                <c:pt idx="8">
                  <c:v>1.184871</c:v>
                </c:pt>
                <c:pt idx="9">
                  <c:v>1.298474</c:v>
                </c:pt>
                <c:pt idx="10">
                  <c:v>1.541728</c:v>
                </c:pt>
                <c:pt idx="11">
                  <c:v>1.863043</c:v>
                </c:pt>
                <c:pt idx="12">
                  <c:v>2.68374</c:v>
                </c:pt>
                <c:pt idx="13">
                  <c:v>3.327521</c:v>
                </c:pt>
                <c:pt idx="14">
                  <c:v>3.945049</c:v>
                </c:pt>
                <c:pt idx="15">
                  <c:v>4.536605</c:v>
                </c:pt>
                <c:pt idx="16">
                  <c:v>5.130971</c:v>
                </c:pt>
                <c:pt idx="17">
                  <c:v>5.373133</c:v>
                </c:pt>
                <c:pt idx="18">
                  <c:v>5.493444</c:v>
                </c:pt>
                <c:pt idx="19">
                  <c:v>5.411537</c:v>
                </c:pt>
                <c:pt idx="20">
                  <c:v>5.453331</c:v>
                </c:pt>
                <c:pt idx="21">
                  <c:v>5.192104</c:v>
                </c:pt>
                <c:pt idx="22">
                  <c:v>4.514248</c:v>
                </c:pt>
                <c:pt idx="23">
                  <c:v>4.059666</c:v>
                </c:pt>
                <c:pt idx="24">
                  <c:v>3.651852</c:v>
                </c:pt>
                <c:pt idx="25">
                  <c:v>3.081844</c:v>
                </c:pt>
                <c:pt idx="26">
                  <c:v>1.917589</c:v>
                </c:pt>
                <c:pt idx="27">
                  <c:v>2.335199</c:v>
                </c:pt>
                <c:pt idx="28">
                  <c:v>2.97007</c:v>
                </c:pt>
                <c:pt idx="29">
                  <c:v>3.501163</c:v>
                </c:pt>
                <c:pt idx="30">
                  <c:v>4.002555</c:v>
                </c:pt>
                <c:pt idx="31">
                  <c:v>4.668087</c:v>
                </c:pt>
                <c:pt idx="32">
                  <c:v>4.869289</c:v>
                </c:pt>
                <c:pt idx="33">
                  <c:v>4.77737</c:v>
                </c:pt>
                <c:pt idx="34">
                  <c:v>4.970704</c:v>
                </c:pt>
                <c:pt idx="35">
                  <c:v>4.939606</c:v>
                </c:pt>
                <c:pt idx="36">
                  <c:v>4.473555</c:v>
                </c:pt>
                <c:pt idx="37">
                  <c:v>4.09735</c:v>
                </c:pt>
                <c:pt idx="38">
                  <c:v>3.405148</c:v>
                </c:pt>
                <c:pt idx="39">
                  <c:v>3.1751</c:v>
                </c:pt>
                <c:pt idx="40">
                  <c:v>2.563421</c:v>
                </c:pt>
                <c:pt idx="41">
                  <c:v>2.067602</c:v>
                </c:pt>
                <c:pt idx="42">
                  <c:v>1.781971</c:v>
                </c:pt>
                <c:pt idx="43">
                  <c:v>1.596557</c:v>
                </c:pt>
                <c:pt idx="44">
                  <c:v>1.412486</c:v>
                </c:pt>
                <c:pt idx="45">
                  <c:v>1.217788</c:v>
                </c:pt>
                <c:pt idx="46">
                  <c:v>1.015218</c:v>
                </c:pt>
                <c:pt idx="47">
                  <c:v>0.85937</c:v>
                </c:pt>
                <c:pt idx="48">
                  <c:v>0.746835</c:v>
                </c:pt>
                <c:pt idx="49">
                  <c:v>0.419307</c:v>
                </c:pt>
                <c:pt idx="50">
                  <c:v>0.419923</c:v>
                </c:pt>
              </c:numCache>
            </c:numRef>
          </c:val>
        </c:ser>
        <c:ser>
          <c:idx val="21"/>
          <c:order val="21"/>
          <c:tx>
            <c:strRef>
              <c:f>Sheet1!$W$3:$W$4</c:f>
              <c:strCache>
                <c:ptCount val="1"/>
                <c:pt idx="0">
                  <c:v>-76.98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Sheet1!$W$5:$W$58</c:f>
              <c:numCache>
                <c:formatCode>General</c:formatCode>
                <c:ptCount val="53"/>
                <c:pt idx="0">
                  <c:v>0.419588</c:v>
                </c:pt>
                <c:pt idx="1">
                  <c:v>0.535945</c:v>
                </c:pt>
                <c:pt idx="2">
                  <c:v>0.466314</c:v>
                </c:pt>
                <c:pt idx="3">
                  <c:v>0.672549</c:v>
                </c:pt>
                <c:pt idx="4">
                  <c:v>0.734857</c:v>
                </c:pt>
                <c:pt idx="5">
                  <c:v>0.81488</c:v>
                </c:pt>
                <c:pt idx="6">
                  <c:v>0.856461</c:v>
                </c:pt>
                <c:pt idx="7">
                  <c:v>1.012479</c:v>
                </c:pt>
                <c:pt idx="8">
                  <c:v>1.081821</c:v>
                </c:pt>
                <c:pt idx="9">
                  <c:v>1.254105</c:v>
                </c:pt>
                <c:pt idx="10">
                  <c:v>1.392439</c:v>
                </c:pt>
                <c:pt idx="11">
                  <c:v>1.811424</c:v>
                </c:pt>
                <c:pt idx="12">
                  <c:v>2.573546</c:v>
                </c:pt>
                <c:pt idx="13">
                  <c:v>3.191261</c:v>
                </c:pt>
                <c:pt idx="14">
                  <c:v>3.757054</c:v>
                </c:pt>
                <c:pt idx="15">
                  <c:v>4.165706</c:v>
                </c:pt>
                <c:pt idx="16">
                  <c:v>4.72127</c:v>
                </c:pt>
                <c:pt idx="17">
                  <c:v>5.174228</c:v>
                </c:pt>
                <c:pt idx="18">
                  <c:v>5.341475</c:v>
                </c:pt>
                <c:pt idx="19">
                  <c:v>5.489568</c:v>
                </c:pt>
                <c:pt idx="20">
                  <c:v>5.104816</c:v>
                </c:pt>
                <c:pt idx="21">
                  <c:v>4.854905</c:v>
                </c:pt>
                <c:pt idx="22">
                  <c:v>4.326044</c:v>
                </c:pt>
                <c:pt idx="23">
                  <c:v>4.033451</c:v>
                </c:pt>
                <c:pt idx="24">
                  <c:v>3.574045</c:v>
                </c:pt>
                <c:pt idx="25">
                  <c:v>2.945704</c:v>
                </c:pt>
                <c:pt idx="26">
                  <c:v>1.942297</c:v>
                </c:pt>
                <c:pt idx="27">
                  <c:v>2.113461</c:v>
                </c:pt>
                <c:pt idx="28">
                  <c:v>2.866074</c:v>
                </c:pt>
                <c:pt idx="29">
                  <c:v>3.26256</c:v>
                </c:pt>
                <c:pt idx="30">
                  <c:v>3.665316</c:v>
                </c:pt>
                <c:pt idx="31">
                  <c:v>4.24878</c:v>
                </c:pt>
                <c:pt idx="32">
                  <c:v>4.628486</c:v>
                </c:pt>
                <c:pt idx="33">
                  <c:v>4.824054</c:v>
                </c:pt>
                <c:pt idx="34">
                  <c:v>4.727318</c:v>
                </c:pt>
                <c:pt idx="35">
                  <c:v>4.716135</c:v>
                </c:pt>
                <c:pt idx="36">
                  <c:v>4.066769</c:v>
                </c:pt>
                <c:pt idx="37">
                  <c:v>3.671416</c:v>
                </c:pt>
                <c:pt idx="38">
                  <c:v>3.246017</c:v>
                </c:pt>
                <c:pt idx="39">
                  <c:v>3.010132</c:v>
                </c:pt>
                <c:pt idx="40">
                  <c:v>2.480006</c:v>
                </c:pt>
                <c:pt idx="41">
                  <c:v>2.051127</c:v>
                </c:pt>
                <c:pt idx="42">
                  <c:v>1.726078</c:v>
                </c:pt>
                <c:pt idx="43">
                  <c:v>1.579006</c:v>
                </c:pt>
                <c:pt idx="44">
                  <c:v>1.353916</c:v>
                </c:pt>
                <c:pt idx="45">
                  <c:v>1.091157</c:v>
                </c:pt>
                <c:pt idx="46">
                  <c:v>0.861159</c:v>
                </c:pt>
                <c:pt idx="47">
                  <c:v>0.725648</c:v>
                </c:pt>
                <c:pt idx="48">
                  <c:v>0.615447</c:v>
                </c:pt>
                <c:pt idx="49">
                  <c:v>0.587803</c:v>
                </c:pt>
                <c:pt idx="50">
                  <c:v>0.450581</c:v>
                </c:pt>
              </c:numCache>
            </c:numRef>
          </c:val>
        </c:ser>
        <c:ser>
          <c:idx val="22"/>
          <c:order val="22"/>
          <c:tx>
            <c:strRef>
              <c:f>Sheet1!$X$3:$X$4</c:f>
              <c:strCache>
                <c:ptCount val="1"/>
                <c:pt idx="0">
                  <c:v>-76.97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Sheet1!$X$5:$X$58</c:f>
              <c:numCache>
                <c:formatCode>General</c:formatCode>
                <c:ptCount val="53"/>
                <c:pt idx="0">
                  <c:v>0.336402</c:v>
                </c:pt>
                <c:pt idx="1">
                  <c:v>0.450424</c:v>
                </c:pt>
                <c:pt idx="2">
                  <c:v>0.405795</c:v>
                </c:pt>
                <c:pt idx="3">
                  <c:v>0.607942</c:v>
                </c:pt>
                <c:pt idx="4">
                  <c:v>0.609005</c:v>
                </c:pt>
                <c:pt idx="5">
                  <c:v>0.671486</c:v>
                </c:pt>
                <c:pt idx="6">
                  <c:v>0.878746</c:v>
                </c:pt>
                <c:pt idx="7">
                  <c:v>0.86658</c:v>
                </c:pt>
                <c:pt idx="8">
                  <c:v>0.988048</c:v>
                </c:pt>
                <c:pt idx="9">
                  <c:v>1.202333</c:v>
                </c:pt>
                <c:pt idx="10">
                  <c:v>1.279022</c:v>
                </c:pt>
                <c:pt idx="11">
                  <c:v>1.581431</c:v>
                </c:pt>
                <c:pt idx="12">
                  <c:v>2.396616</c:v>
                </c:pt>
                <c:pt idx="13">
                  <c:v>3.034536</c:v>
                </c:pt>
                <c:pt idx="14">
                  <c:v>3.402941</c:v>
                </c:pt>
                <c:pt idx="15">
                  <c:v>3.797188</c:v>
                </c:pt>
                <c:pt idx="16">
                  <c:v>4.12016</c:v>
                </c:pt>
                <c:pt idx="17">
                  <c:v>4.597571</c:v>
                </c:pt>
                <c:pt idx="18">
                  <c:v>4.66207</c:v>
                </c:pt>
                <c:pt idx="19">
                  <c:v>4.823019</c:v>
                </c:pt>
                <c:pt idx="20">
                  <c:v>4.591884</c:v>
                </c:pt>
                <c:pt idx="21">
                  <c:v>4.459319</c:v>
                </c:pt>
                <c:pt idx="22">
                  <c:v>4.087761</c:v>
                </c:pt>
                <c:pt idx="23">
                  <c:v>3.884124</c:v>
                </c:pt>
                <c:pt idx="24">
                  <c:v>3.359377</c:v>
                </c:pt>
                <c:pt idx="25">
                  <c:v>2.640301</c:v>
                </c:pt>
                <c:pt idx="26">
                  <c:v>1.685978</c:v>
                </c:pt>
                <c:pt idx="27">
                  <c:v>2.054125</c:v>
                </c:pt>
                <c:pt idx="28">
                  <c:v>2.633399</c:v>
                </c:pt>
                <c:pt idx="29">
                  <c:v>3.120309</c:v>
                </c:pt>
                <c:pt idx="30">
                  <c:v>3.423746</c:v>
                </c:pt>
                <c:pt idx="31">
                  <c:v>3.799079</c:v>
                </c:pt>
                <c:pt idx="32">
                  <c:v>3.975897</c:v>
                </c:pt>
                <c:pt idx="33">
                  <c:v>4.397699</c:v>
                </c:pt>
                <c:pt idx="34">
                  <c:v>4.129793</c:v>
                </c:pt>
                <c:pt idx="35">
                  <c:v>4.064994</c:v>
                </c:pt>
                <c:pt idx="36">
                  <c:v>3.698724</c:v>
                </c:pt>
                <c:pt idx="37">
                  <c:v>3.484425</c:v>
                </c:pt>
                <c:pt idx="38">
                  <c:v>3.234343</c:v>
                </c:pt>
                <c:pt idx="39">
                  <c:v>2.969365</c:v>
                </c:pt>
                <c:pt idx="40">
                  <c:v>2.304187</c:v>
                </c:pt>
                <c:pt idx="41">
                  <c:v>1.851695</c:v>
                </c:pt>
                <c:pt idx="42">
                  <c:v>1.417026</c:v>
                </c:pt>
                <c:pt idx="43">
                  <c:v>1.40972</c:v>
                </c:pt>
                <c:pt idx="44">
                  <c:v>1.207011</c:v>
                </c:pt>
                <c:pt idx="45">
                  <c:v>1.0579</c:v>
                </c:pt>
                <c:pt idx="46">
                  <c:v>0.862949</c:v>
                </c:pt>
                <c:pt idx="47">
                  <c:v>0.784874</c:v>
                </c:pt>
                <c:pt idx="48">
                  <c:v>0.571491</c:v>
                </c:pt>
                <c:pt idx="49">
                  <c:v>0.419947</c:v>
                </c:pt>
                <c:pt idx="50">
                  <c:v>0.421421</c:v>
                </c:pt>
              </c:numCache>
            </c:numRef>
          </c:val>
        </c:ser>
        <c:ser>
          <c:idx val="23"/>
          <c:order val="23"/>
          <c:tx>
            <c:strRef>
              <c:f>Sheet1!$Y$3:$Y$4</c:f>
              <c:strCache>
                <c:ptCount val="1"/>
                <c:pt idx="0">
                  <c:v>-76.96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Sheet1!$Y$5:$Y$58</c:f>
              <c:numCache>
                <c:formatCode>General</c:formatCode>
                <c:ptCount val="53"/>
                <c:pt idx="0">
                  <c:v>0.53003</c:v>
                </c:pt>
                <c:pt idx="1">
                  <c:v>0.394633</c:v>
                </c:pt>
                <c:pt idx="2">
                  <c:v>0.5018</c:v>
                </c:pt>
                <c:pt idx="3">
                  <c:v>0.534224</c:v>
                </c:pt>
                <c:pt idx="4">
                  <c:v>0.572653</c:v>
                </c:pt>
                <c:pt idx="5">
                  <c:v>0.607983</c:v>
                </c:pt>
                <c:pt idx="6">
                  <c:v>0.760599</c:v>
                </c:pt>
                <c:pt idx="7">
                  <c:v>0.776891</c:v>
                </c:pt>
                <c:pt idx="8">
                  <c:v>0.90645</c:v>
                </c:pt>
                <c:pt idx="9">
                  <c:v>1.091046</c:v>
                </c:pt>
                <c:pt idx="10">
                  <c:v>1.23574</c:v>
                </c:pt>
                <c:pt idx="11">
                  <c:v>1.490266</c:v>
                </c:pt>
                <c:pt idx="12">
                  <c:v>1.982626</c:v>
                </c:pt>
                <c:pt idx="13">
                  <c:v>2.57477</c:v>
                </c:pt>
                <c:pt idx="14">
                  <c:v>3.061753</c:v>
                </c:pt>
                <c:pt idx="15">
                  <c:v>3.336573</c:v>
                </c:pt>
                <c:pt idx="16">
                  <c:v>3.616247</c:v>
                </c:pt>
                <c:pt idx="17">
                  <c:v>3.907959</c:v>
                </c:pt>
                <c:pt idx="18">
                  <c:v>4.068887</c:v>
                </c:pt>
                <c:pt idx="19">
                  <c:v>4.242227</c:v>
                </c:pt>
                <c:pt idx="20">
                  <c:v>3.994288</c:v>
                </c:pt>
                <c:pt idx="21">
                  <c:v>4.025068</c:v>
                </c:pt>
                <c:pt idx="22">
                  <c:v>3.666644</c:v>
                </c:pt>
                <c:pt idx="23">
                  <c:v>3.408517</c:v>
                </c:pt>
                <c:pt idx="24">
                  <c:v>2.752879</c:v>
                </c:pt>
                <c:pt idx="25">
                  <c:v>2.259132</c:v>
                </c:pt>
                <c:pt idx="26">
                  <c:v>1.478935</c:v>
                </c:pt>
                <c:pt idx="27">
                  <c:v>1.736112</c:v>
                </c:pt>
                <c:pt idx="28">
                  <c:v>2.225963</c:v>
                </c:pt>
                <c:pt idx="29">
                  <c:v>2.847144</c:v>
                </c:pt>
                <c:pt idx="30">
                  <c:v>3.012717</c:v>
                </c:pt>
                <c:pt idx="31">
                  <c:v>3.291303</c:v>
                </c:pt>
                <c:pt idx="32">
                  <c:v>3.45287</c:v>
                </c:pt>
                <c:pt idx="33">
                  <c:v>3.700208</c:v>
                </c:pt>
                <c:pt idx="34">
                  <c:v>3.508645</c:v>
                </c:pt>
                <c:pt idx="35">
                  <c:v>3.570598</c:v>
                </c:pt>
                <c:pt idx="36">
                  <c:v>3.321575</c:v>
                </c:pt>
                <c:pt idx="37">
                  <c:v>3.304043</c:v>
                </c:pt>
                <c:pt idx="38">
                  <c:v>2.890502</c:v>
                </c:pt>
                <c:pt idx="39">
                  <c:v>2.751951</c:v>
                </c:pt>
                <c:pt idx="40">
                  <c:v>1.936893</c:v>
                </c:pt>
                <c:pt idx="41">
                  <c:v>1.515488</c:v>
                </c:pt>
                <c:pt idx="42">
                  <c:v>1.260677</c:v>
                </c:pt>
                <c:pt idx="43">
                  <c:v>1.159713</c:v>
                </c:pt>
                <c:pt idx="44">
                  <c:v>1.110089</c:v>
                </c:pt>
                <c:pt idx="45">
                  <c:v>1.017618</c:v>
                </c:pt>
                <c:pt idx="46">
                  <c:v>0.862638</c:v>
                </c:pt>
                <c:pt idx="47">
                  <c:v>0.654171</c:v>
                </c:pt>
                <c:pt idx="48">
                  <c:v>0.512997</c:v>
                </c:pt>
                <c:pt idx="49">
                  <c:v>0.484003</c:v>
                </c:pt>
                <c:pt idx="50">
                  <c:v>0.247043</c:v>
                </c:pt>
              </c:numCache>
            </c:numRef>
          </c:val>
        </c:ser>
        <c:ser>
          <c:idx val="24"/>
          <c:order val="24"/>
          <c:tx>
            <c:strRef>
              <c:f>Sheet1!$Z$3:$Z$4</c:f>
              <c:strCache>
                <c:ptCount val="1"/>
                <c:pt idx="0">
                  <c:v>-76.95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Sheet1!$Z$5:$Z$58</c:f>
              <c:numCache>
                <c:formatCode>General</c:formatCode>
                <c:ptCount val="53"/>
                <c:pt idx="0">
                  <c:v>0.359215</c:v>
                </c:pt>
                <c:pt idx="1">
                  <c:v>0.333361</c:v>
                </c:pt>
                <c:pt idx="2">
                  <c:v>0.452319</c:v>
                </c:pt>
                <c:pt idx="3">
                  <c:v>0.494676</c:v>
                </c:pt>
                <c:pt idx="4">
                  <c:v>0.503539</c:v>
                </c:pt>
                <c:pt idx="5">
                  <c:v>0.558022</c:v>
                </c:pt>
                <c:pt idx="6">
                  <c:v>0.694134</c:v>
                </c:pt>
                <c:pt idx="7">
                  <c:v>0.705848</c:v>
                </c:pt>
                <c:pt idx="8">
                  <c:v>0.783846</c:v>
                </c:pt>
                <c:pt idx="9">
                  <c:v>0.926844</c:v>
                </c:pt>
                <c:pt idx="10">
                  <c:v>1.032187</c:v>
                </c:pt>
                <c:pt idx="11">
                  <c:v>1.259781</c:v>
                </c:pt>
                <c:pt idx="12">
                  <c:v>1.603274</c:v>
                </c:pt>
                <c:pt idx="13">
                  <c:v>1.954681</c:v>
                </c:pt>
                <c:pt idx="14">
                  <c:v>2.337223</c:v>
                </c:pt>
                <c:pt idx="15">
                  <c:v>2.779711</c:v>
                </c:pt>
                <c:pt idx="16">
                  <c:v>3.235303</c:v>
                </c:pt>
                <c:pt idx="17">
                  <c:v>3.571423</c:v>
                </c:pt>
                <c:pt idx="18">
                  <c:v>3.678271</c:v>
                </c:pt>
                <c:pt idx="19">
                  <c:v>3.903575</c:v>
                </c:pt>
                <c:pt idx="20">
                  <c:v>3.694974</c:v>
                </c:pt>
                <c:pt idx="21">
                  <c:v>3.558652</c:v>
                </c:pt>
                <c:pt idx="22">
                  <c:v>2.902071</c:v>
                </c:pt>
                <c:pt idx="23">
                  <c:v>2.790946</c:v>
                </c:pt>
                <c:pt idx="24">
                  <c:v>2.063149</c:v>
                </c:pt>
                <c:pt idx="25">
                  <c:v>1.737454</c:v>
                </c:pt>
                <c:pt idx="26">
                  <c:v>1.162797</c:v>
                </c:pt>
                <c:pt idx="27">
                  <c:v>1.354109</c:v>
                </c:pt>
                <c:pt idx="28">
                  <c:v>1.832896</c:v>
                </c:pt>
                <c:pt idx="29">
                  <c:v>2.25677</c:v>
                </c:pt>
                <c:pt idx="30">
                  <c:v>2.507004</c:v>
                </c:pt>
                <c:pt idx="31">
                  <c:v>2.924741</c:v>
                </c:pt>
                <c:pt idx="32">
                  <c:v>3.010381</c:v>
                </c:pt>
                <c:pt idx="33">
                  <c:v>3.207073</c:v>
                </c:pt>
                <c:pt idx="34">
                  <c:v>3.271361</c:v>
                </c:pt>
                <c:pt idx="35">
                  <c:v>3.390865</c:v>
                </c:pt>
                <c:pt idx="36">
                  <c:v>3.144445</c:v>
                </c:pt>
                <c:pt idx="37">
                  <c:v>2.949437</c:v>
                </c:pt>
                <c:pt idx="38">
                  <c:v>2.375576</c:v>
                </c:pt>
                <c:pt idx="39">
                  <c:v>2.060299</c:v>
                </c:pt>
                <c:pt idx="40">
                  <c:v>1.426701</c:v>
                </c:pt>
                <c:pt idx="41">
                  <c:v>1.179499</c:v>
                </c:pt>
                <c:pt idx="42">
                  <c:v>0.860851</c:v>
                </c:pt>
                <c:pt idx="43">
                  <c:v>0.912593</c:v>
                </c:pt>
                <c:pt idx="44">
                  <c:v>0.849793</c:v>
                </c:pt>
                <c:pt idx="45">
                  <c:v>0.93186</c:v>
                </c:pt>
                <c:pt idx="46">
                  <c:v>0.731336</c:v>
                </c:pt>
                <c:pt idx="47">
                  <c:v>0.621428</c:v>
                </c:pt>
                <c:pt idx="48">
                  <c:v>0.47072</c:v>
                </c:pt>
                <c:pt idx="49">
                  <c:v>0.469105</c:v>
                </c:pt>
                <c:pt idx="50">
                  <c:v>0.302107</c:v>
                </c:pt>
              </c:numCache>
            </c:numRef>
          </c:val>
        </c:ser>
        <c:ser>
          <c:idx val="25"/>
          <c:order val="25"/>
          <c:tx>
            <c:strRef>
              <c:f>Sheet1!$AA$3:$AA$4</c:f>
              <c:strCache>
                <c:ptCount val="1"/>
                <c:pt idx="0">
                  <c:v>-76.94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Sheet1!$AA$5:$AA$58</c:f>
              <c:numCache>
                <c:formatCode>General</c:formatCode>
                <c:ptCount val="53"/>
                <c:pt idx="0">
                  <c:v>0.318448</c:v>
                </c:pt>
                <c:pt idx="1">
                  <c:v>0.349197</c:v>
                </c:pt>
                <c:pt idx="2">
                  <c:v>0.444364</c:v>
                </c:pt>
                <c:pt idx="3">
                  <c:v>0.421059</c:v>
                </c:pt>
                <c:pt idx="4">
                  <c:v>0.493611</c:v>
                </c:pt>
                <c:pt idx="5">
                  <c:v>0.585153</c:v>
                </c:pt>
                <c:pt idx="6">
                  <c:v>0.7518</c:v>
                </c:pt>
                <c:pt idx="7">
                  <c:v>0.824937</c:v>
                </c:pt>
                <c:pt idx="8">
                  <c:v>0.862831</c:v>
                </c:pt>
                <c:pt idx="9">
                  <c:v>0.871095</c:v>
                </c:pt>
                <c:pt idx="10">
                  <c:v>1.096436</c:v>
                </c:pt>
                <c:pt idx="11">
                  <c:v>1.182234</c:v>
                </c:pt>
                <c:pt idx="12">
                  <c:v>1.38916</c:v>
                </c:pt>
                <c:pt idx="13">
                  <c:v>1.690765</c:v>
                </c:pt>
                <c:pt idx="14">
                  <c:v>1.839617</c:v>
                </c:pt>
                <c:pt idx="15">
                  <c:v>2.224327</c:v>
                </c:pt>
                <c:pt idx="16">
                  <c:v>2.395166</c:v>
                </c:pt>
                <c:pt idx="17">
                  <c:v>2.942763</c:v>
                </c:pt>
                <c:pt idx="18">
                  <c:v>3.043056</c:v>
                </c:pt>
                <c:pt idx="19">
                  <c:v>3.455826</c:v>
                </c:pt>
                <c:pt idx="20">
                  <c:v>2.923366</c:v>
                </c:pt>
                <c:pt idx="21">
                  <c:v>2.763575</c:v>
                </c:pt>
                <c:pt idx="22">
                  <c:v>2.187192</c:v>
                </c:pt>
                <c:pt idx="23">
                  <c:v>1.962777</c:v>
                </c:pt>
                <c:pt idx="24">
                  <c:v>1.540547</c:v>
                </c:pt>
                <c:pt idx="25">
                  <c:v>1.365104</c:v>
                </c:pt>
                <c:pt idx="26">
                  <c:v>1.126195</c:v>
                </c:pt>
                <c:pt idx="27">
                  <c:v>1.140043</c:v>
                </c:pt>
                <c:pt idx="28">
                  <c:v>1.564204</c:v>
                </c:pt>
                <c:pt idx="29">
                  <c:v>1.754611</c:v>
                </c:pt>
                <c:pt idx="30">
                  <c:v>1.952935</c:v>
                </c:pt>
                <c:pt idx="31">
                  <c:v>2.421152</c:v>
                </c:pt>
                <c:pt idx="32">
                  <c:v>2.614824</c:v>
                </c:pt>
                <c:pt idx="33">
                  <c:v>3.001483</c:v>
                </c:pt>
                <c:pt idx="34">
                  <c:v>2.960874</c:v>
                </c:pt>
                <c:pt idx="35">
                  <c:v>3.151142</c:v>
                </c:pt>
                <c:pt idx="36">
                  <c:v>2.499247</c:v>
                </c:pt>
                <c:pt idx="37">
                  <c:v>2.181731</c:v>
                </c:pt>
                <c:pt idx="38">
                  <c:v>1.694658</c:v>
                </c:pt>
                <c:pt idx="39">
                  <c:v>1.440047</c:v>
                </c:pt>
                <c:pt idx="40">
                  <c:v>1.176184</c:v>
                </c:pt>
                <c:pt idx="41">
                  <c:v>1.038481</c:v>
                </c:pt>
                <c:pt idx="42">
                  <c:v>0.907924</c:v>
                </c:pt>
                <c:pt idx="43">
                  <c:v>0.763681</c:v>
                </c:pt>
                <c:pt idx="44">
                  <c:v>0.680807</c:v>
                </c:pt>
                <c:pt idx="45">
                  <c:v>0.614335</c:v>
                </c:pt>
                <c:pt idx="46">
                  <c:v>0.647032</c:v>
                </c:pt>
                <c:pt idx="47">
                  <c:v>0.546129</c:v>
                </c:pt>
                <c:pt idx="48">
                  <c:v>0.477062</c:v>
                </c:pt>
                <c:pt idx="49">
                  <c:v>0.360929</c:v>
                </c:pt>
                <c:pt idx="50">
                  <c:v>0.356646</c:v>
                </c:pt>
              </c:numCache>
            </c:numRef>
          </c:val>
        </c:ser>
        <c:ser>
          <c:idx val="26"/>
          <c:order val="26"/>
          <c:tx>
            <c:strRef>
              <c:f>Sheet1!$AB$3:$AB$4</c:f>
              <c:strCache>
                <c:ptCount val="1"/>
                <c:pt idx="0">
                  <c:v>-76.93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Sheet1!$AB$5:$AB$58</c:f>
              <c:numCache>
                <c:formatCode>General</c:formatCode>
                <c:ptCount val="53"/>
                <c:pt idx="0">
                  <c:v>0.312634</c:v>
                </c:pt>
                <c:pt idx="1">
                  <c:v>0.281423</c:v>
                </c:pt>
                <c:pt idx="2">
                  <c:v>0.409994</c:v>
                </c:pt>
                <c:pt idx="3">
                  <c:v>0.37585</c:v>
                </c:pt>
                <c:pt idx="4">
                  <c:v>0.48615</c:v>
                </c:pt>
                <c:pt idx="5">
                  <c:v>0.627219</c:v>
                </c:pt>
                <c:pt idx="6">
                  <c:v>0.733279</c:v>
                </c:pt>
                <c:pt idx="7">
                  <c:v>0.74822</c:v>
                </c:pt>
                <c:pt idx="8">
                  <c:v>0.711441</c:v>
                </c:pt>
                <c:pt idx="9">
                  <c:v>0.746049</c:v>
                </c:pt>
                <c:pt idx="10">
                  <c:v>1.014259</c:v>
                </c:pt>
                <c:pt idx="11">
                  <c:v>1.03567</c:v>
                </c:pt>
                <c:pt idx="12">
                  <c:v>1.193979</c:v>
                </c:pt>
                <c:pt idx="13">
                  <c:v>1.375893</c:v>
                </c:pt>
                <c:pt idx="14">
                  <c:v>1.563134</c:v>
                </c:pt>
                <c:pt idx="15">
                  <c:v>1.756646</c:v>
                </c:pt>
                <c:pt idx="16">
                  <c:v>1.896285</c:v>
                </c:pt>
                <c:pt idx="17">
                  <c:v>2.242568</c:v>
                </c:pt>
                <c:pt idx="18">
                  <c:v>2.35168</c:v>
                </c:pt>
                <c:pt idx="19">
                  <c:v>2.594333</c:v>
                </c:pt>
                <c:pt idx="20">
                  <c:v>2.075308</c:v>
                </c:pt>
                <c:pt idx="21">
                  <c:v>2.001515</c:v>
                </c:pt>
                <c:pt idx="22">
                  <c:v>1.538964</c:v>
                </c:pt>
                <c:pt idx="23">
                  <c:v>1.53441</c:v>
                </c:pt>
                <c:pt idx="24">
                  <c:v>1.288318</c:v>
                </c:pt>
                <c:pt idx="25">
                  <c:v>1.250535</c:v>
                </c:pt>
                <c:pt idx="26">
                  <c:v>1.037572</c:v>
                </c:pt>
                <c:pt idx="27">
                  <c:v>1.063963</c:v>
                </c:pt>
                <c:pt idx="28">
                  <c:v>1.263176</c:v>
                </c:pt>
                <c:pt idx="29">
                  <c:v>1.444467</c:v>
                </c:pt>
                <c:pt idx="30">
                  <c:v>1.565317</c:v>
                </c:pt>
                <c:pt idx="31">
                  <c:v>1.886225</c:v>
                </c:pt>
                <c:pt idx="32">
                  <c:v>1.998901</c:v>
                </c:pt>
                <c:pt idx="33">
                  <c:v>2.415397</c:v>
                </c:pt>
                <c:pt idx="34">
                  <c:v>2.362848</c:v>
                </c:pt>
                <c:pt idx="35">
                  <c:v>2.362842</c:v>
                </c:pt>
                <c:pt idx="36">
                  <c:v>1.889032</c:v>
                </c:pt>
                <c:pt idx="37">
                  <c:v>1.59277</c:v>
                </c:pt>
                <c:pt idx="38">
                  <c:v>1.459376</c:v>
                </c:pt>
                <c:pt idx="39">
                  <c:v>1.319728</c:v>
                </c:pt>
                <c:pt idx="40">
                  <c:v>1.047572</c:v>
                </c:pt>
                <c:pt idx="41">
                  <c:v>0.972175</c:v>
                </c:pt>
                <c:pt idx="42">
                  <c:v>0.89523</c:v>
                </c:pt>
                <c:pt idx="43">
                  <c:v>0.791063</c:v>
                </c:pt>
                <c:pt idx="44">
                  <c:v>0.600153</c:v>
                </c:pt>
                <c:pt idx="45">
                  <c:v>0.535576</c:v>
                </c:pt>
                <c:pt idx="46">
                  <c:v>0.490555</c:v>
                </c:pt>
                <c:pt idx="47">
                  <c:v>0.454595</c:v>
                </c:pt>
                <c:pt idx="48">
                  <c:v>0.387329</c:v>
                </c:pt>
                <c:pt idx="49">
                  <c:v>0.477982</c:v>
                </c:pt>
                <c:pt idx="50">
                  <c:v>0.417002</c:v>
                </c:pt>
              </c:numCache>
            </c:numRef>
          </c:val>
        </c:ser>
        <c:ser>
          <c:idx val="27"/>
          <c:order val="27"/>
          <c:tx>
            <c:strRef>
              <c:f>Sheet1!$AC$3:$AC$4</c:f>
              <c:strCache>
                <c:ptCount val="1"/>
                <c:pt idx="0">
                  <c:v>-76.92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Sheet1!$AC$5:$AC$58</c:f>
              <c:numCache>
                <c:formatCode>General</c:formatCode>
                <c:ptCount val="53"/>
                <c:pt idx="0">
                  <c:v>0.258913</c:v>
                </c:pt>
                <c:pt idx="1">
                  <c:v>0.388864</c:v>
                </c:pt>
                <c:pt idx="2">
                  <c:v>0.294263</c:v>
                </c:pt>
                <c:pt idx="3">
                  <c:v>0.318003</c:v>
                </c:pt>
                <c:pt idx="4">
                  <c:v>0.37331</c:v>
                </c:pt>
                <c:pt idx="5">
                  <c:v>0.482253</c:v>
                </c:pt>
                <c:pt idx="6">
                  <c:v>0.631599</c:v>
                </c:pt>
                <c:pt idx="7">
                  <c:v>0.621171</c:v>
                </c:pt>
                <c:pt idx="8">
                  <c:v>0.61718</c:v>
                </c:pt>
                <c:pt idx="9">
                  <c:v>0.724412</c:v>
                </c:pt>
                <c:pt idx="10">
                  <c:v>0.854758</c:v>
                </c:pt>
                <c:pt idx="11">
                  <c:v>1.016369</c:v>
                </c:pt>
                <c:pt idx="12">
                  <c:v>1.159475</c:v>
                </c:pt>
                <c:pt idx="13">
                  <c:v>1.290853</c:v>
                </c:pt>
                <c:pt idx="14">
                  <c:v>1.387057</c:v>
                </c:pt>
                <c:pt idx="15">
                  <c:v>1.583272</c:v>
                </c:pt>
                <c:pt idx="16">
                  <c:v>1.575271</c:v>
                </c:pt>
                <c:pt idx="17">
                  <c:v>1.736739</c:v>
                </c:pt>
                <c:pt idx="18">
                  <c:v>1.697442</c:v>
                </c:pt>
                <c:pt idx="19">
                  <c:v>1.645766</c:v>
                </c:pt>
                <c:pt idx="20">
                  <c:v>1.542844</c:v>
                </c:pt>
                <c:pt idx="21">
                  <c:v>1.487256</c:v>
                </c:pt>
                <c:pt idx="22">
                  <c:v>1.292685</c:v>
                </c:pt>
                <c:pt idx="23">
                  <c:v>1.272447</c:v>
                </c:pt>
                <c:pt idx="24">
                  <c:v>1.100675</c:v>
                </c:pt>
                <c:pt idx="25">
                  <c:v>1.049034</c:v>
                </c:pt>
                <c:pt idx="26">
                  <c:v>0.897616</c:v>
                </c:pt>
                <c:pt idx="27">
                  <c:v>0.954529</c:v>
                </c:pt>
                <c:pt idx="28">
                  <c:v>1.232752</c:v>
                </c:pt>
                <c:pt idx="29">
                  <c:v>1.213522</c:v>
                </c:pt>
                <c:pt idx="30">
                  <c:v>1.376498</c:v>
                </c:pt>
                <c:pt idx="31">
                  <c:v>1.467358</c:v>
                </c:pt>
                <c:pt idx="32">
                  <c:v>1.494736</c:v>
                </c:pt>
                <c:pt idx="33">
                  <c:v>1.655225</c:v>
                </c:pt>
                <c:pt idx="34">
                  <c:v>1.493942</c:v>
                </c:pt>
                <c:pt idx="35">
                  <c:v>1.537491</c:v>
                </c:pt>
                <c:pt idx="36">
                  <c:v>1.372741</c:v>
                </c:pt>
                <c:pt idx="37">
                  <c:v>1.392378</c:v>
                </c:pt>
                <c:pt idx="38">
                  <c:v>1.147563</c:v>
                </c:pt>
                <c:pt idx="39">
                  <c:v>1.164152</c:v>
                </c:pt>
                <c:pt idx="40">
                  <c:v>1.075309</c:v>
                </c:pt>
                <c:pt idx="41">
                  <c:v>1.030881</c:v>
                </c:pt>
                <c:pt idx="42">
                  <c:v>0.722382</c:v>
                </c:pt>
                <c:pt idx="43">
                  <c:v>0.696288</c:v>
                </c:pt>
                <c:pt idx="44">
                  <c:v>0.565799</c:v>
                </c:pt>
                <c:pt idx="45">
                  <c:v>0.593096</c:v>
                </c:pt>
                <c:pt idx="46">
                  <c:v>0.547327</c:v>
                </c:pt>
                <c:pt idx="47">
                  <c:v>0.385285</c:v>
                </c:pt>
                <c:pt idx="48">
                  <c:v>0.424959</c:v>
                </c:pt>
                <c:pt idx="49">
                  <c:v>0.322834</c:v>
                </c:pt>
                <c:pt idx="50">
                  <c:v>0.293748</c:v>
                </c:pt>
              </c:numCache>
            </c:numRef>
          </c:val>
        </c:ser>
        <c:ser>
          <c:idx val="28"/>
          <c:order val="28"/>
          <c:tx>
            <c:strRef>
              <c:f>Sheet1!$AD$3:$AD$4</c:f>
              <c:strCache>
                <c:ptCount val="1"/>
                <c:pt idx="0">
                  <c:v>-76.91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Sheet1!$AD$5:$AD$58</c:f>
              <c:numCache>
                <c:formatCode>General</c:formatCode>
                <c:ptCount val="53"/>
                <c:pt idx="0">
                  <c:v>0.280964</c:v>
                </c:pt>
                <c:pt idx="1">
                  <c:v>0.241405</c:v>
                </c:pt>
                <c:pt idx="2">
                  <c:v>0.414593</c:v>
                </c:pt>
                <c:pt idx="3">
                  <c:v>0.443258</c:v>
                </c:pt>
                <c:pt idx="4">
                  <c:v>0.429367</c:v>
                </c:pt>
                <c:pt idx="5">
                  <c:v>0.549849</c:v>
                </c:pt>
                <c:pt idx="6">
                  <c:v>0.549227</c:v>
                </c:pt>
                <c:pt idx="7">
                  <c:v>0.523918</c:v>
                </c:pt>
                <c:pt idx="8">
                  <c:v>0.598525</c:v>
                </c:pt>
                <c:pt idx="9">
                  <c:v>0.770086</c:v>
                </c:pt>
                <c:pt idx="10">
                  <c:v>0.9527</c:v>
                </c:pt>
                <c:pt idx="11">
                  <c:v>1.009713</c:v>
                </c:pt>
                <c:pt idx="12">
                  <c:v>1.194826</c:v>
                </c:pt>
                <c:pt idx="13">
                  <c:v>1.184856</c:v>
                </c:pt>
                <c:pt idx="14">
                  <c:v>1.418357</c:v>
                </c:pt>
                <c:pt idx="15">
                  <c:v>1.375917</c:v>
                </c:pt>
                <c:pt idx="16">
                  <c:v>1.37297</c:v>
                </c:pt>
                <c:pt idx="17">
                  <c:v>1.414372</c:v>
                </c:pt>
                <c:pt idx="18">
                  <c:v>1.140843</c:v>
                </c:pt>
                <c:pt idx="19">
                  <c:v>1.295365</c:v>
                </c:pt>
                <c:pt idx="20">
                  <c:v>1.169283</c:v>
                </c:pt>
                <c:pt idx="21">
                  <c:v>1.129605</c:v>
                </c:pt>
                <c:pt idx="22">
                  <c:v>1.216778</c:v>
                </c:pt>
                <c:pt idx="23">
                  <c:v>1.161204</c:v>
                </c:pt>
                <c:pt idx="24">
                  <c:v>1.109327</c:v>
                </c:pt>
                <c:pt idx="25">
                  <c:v>1.053754</c:v>
                </c:pt>
                <c:pt idx="26">
                  <c:v>0.862929</c:v>
                </c:pt>
                <c:pt idx="27">
                  <c:v>0.970523</c:v>
                </c:pt>
                <c:pt idx="28">
                  <c:v>1.079955</c:v>
                </c:pt>
                <c:pt idx="29">
                  <c:v>1.2748</c:v>
                </c:pt>
                <c:pt idx="30">
                  <c:v>1.336134</c:v>
                </c:pt>
                <c:pt idx="31">
                  <c:v>1.318346</c:v>
                </c:pt>
                <c:pt idx="32">
                  <c:v>1.212073</c:v>
                </c:pt>
                <c:pt idx="33">
                  <c:v>1.304174</c:v>
                </c:pt>
                <c:pt idx="34">
                  <c:v>1.190398</c:v>
                </c:pt>
                <c:pt idx="35">
                  <c:v>1.221898</c:v>
                </c:pt>
                <c:pt idx="36">
                  <c:v>1.150208</c:v>
                </c:pt>
                <c:pt idx="37">
                  <c:v>1.276741</c:v>
                </c:pt>
                <c:pt idx="38">
                  <c:v>1.03523</c:v>
                </c:pt>
                <c:pt idx="39">
                  <c:v>1.024609</c:v>
                </c:pt>
                <c:pt idx="40">
                  <c:v>0.949729</c:v>
                </c:pt>
                <c:pt idx="41">
                  <c:v>0.838924</c:v>
                </c:pt>
                <c:pt idx="42">
                  <c:v>0.779876</c:v>
                </c:pt>
                <c:pt idx="43">
                  <c:v>0.692109</c:v>
                </c:pt>
                <c:pt idx="44">
                  <c:v>0.663963</c:v>
                </c:pt>
                <c:pt idx="45">
                  <c:v>0.6454</c:v>
                </c:pt>
                <c:pt idx="46">
                  <c:v>0.45615</c:v>
                </c:pt>
                <c:pt idx="47">
                  <c:v>0.396553</c:v>
                </c:pt>
                <c:pt idx="48">
                  <c:v>0.393725</c:v>
                </c:pt>
                <c:pt idx="49">
                  <c:v>0.339153</c:v>
                </c:pt>
                <c:pt idx="50">
                  <c:v>0.298023</c:v>
                </c:pt>
              </c:numCache>
            </c:numRef>
          </c:val>
        </c:ser>
        <c:ser>
          <c:idx val="29"/>
          <c:order val="29"/>
          <c:tx>
            <c:strRef>
              <c:f>Sheet1!$AE$3:$AE$4</c:f>
              <c:strCache>
                <c:ptCount val="1"/>
                <c:pt idx="0">
                  <c:v>-76.9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Sheet1!$AE$5:$AE$58</c:f>
              <c:numCache>
                <c:formatCode>General</c:formatCode>
                <c:ptCount val="53"/>
                <c:pt idx="0">
                  <c:v>0.241441</c:v>
                </c:pt>
                <c:pt idx="1">
                  <c:v>0.253526</c:v>
                </c:pt>
                <c:pt idx="2">
                  <c:v>0.313465</c:v>
                </c:pt>
                <c:pt idx="3">
                  <c:v>0.359263</c:v>
                </c:pt>
                <c:pt idx="4">
                  <c:v>0.334937</c:v>
                </c:pt>
                <c:pt idx="5">
                  <c:v>0.412425</c:v>
                </c:pt>
                <c:pt idx="6">
                  <c:v>0.490923</c:v>
                </c:pt>
                <c:pt idx="7">
                  <c:v>0.58898</c:v>
                </c:pt>
                <c:pt idx="8">
                  <c:v>0.644936</c:v>
                </c:pt>
                <c:pt idx="9">
                  <c:v>0.727726</c:v>
                </c:pt>
                <c:pt idx="10">
                  <c:v>0.916923</c:v>
                </c:pt>
                <c:pt idx="11">
                  <c:v>1.105709</c:v>
                </c:pt>
                <c:pt idx="12">
                  <c:v>0.974237</c:v>
                </c:pt>
                <c:pt idx="13">
                  <c:v>1.141541</c:v>
                </c:pt>
                <c:pt idx="14">
                  <c:v>1.210557</c:v>
                </c:pt>
                <c:pt idx="15">
                  <c:v>1.216002</c:v>
                </c:pt>
                <c:pt idx="16">
                  <c:v>1.11657</c:v>
                </c:pt>
                <c:pt idx="17">
                  <c:v>1.124335</c:v>
                </c:pt>
                <c:pt idx="18">
                  <c:v>1.009867</c:v>
                </c:pt>
                <c:pt idx="19">
                  <c:v>0.97367</c:v>
                </c:pt>
                <c:pt idx="20">
                  <c:v>0.955076</c:v>
                </c:pt>
                <c:pt idx="21">
                  <c:v>0.967571</c:v>
                </c:pt>
                <c:pt idx="22">
                  <c:v>0.927845</c:v>
                </c:pt>
                <c:pt idx="23">
                  <c:v>0.983184</c:v>
                </c:pt>
                <c:pt idx="24">
                  <c:v>1.085113</c:v>
                </c:pt>
                <c:pt idx="25">
                  <c:v>0.938099</c:v>
                </c:pt>
                <c:pt idx="26">
                  <c:v>0.938909</c:v>
                </c:pt>
                <c:pt idx="27">
                  <c:v>1.09308</c:v>
                </c:pt>
                <c:pt idx="28">
                  <c:v>1.085386</c:v>
                </c:pt>
                <c:pt idx="29">
                  <c:v>1.054032</c:v>
                </c:pt>
                <c:pt idx="30">
                  <c:v>1.195575</c:v>
                </c:pt>
                <c:pt idx="31">
                  <c:v>1.187807</c:v>
                </c:pt>
                <c:pt idx="32">
                  <c:v>0.962404</c:v>
                </c:pt>
                <c:pt idx="33">
                  <c:v>1.016532</c:v>
                </c:pt>
                <c:pt idx="34">
                  <c:v>0.906122</c:v>
                </c:pt>
                <c:pt idx="35">
                  <c:v>0.938637</c:v>
                </c:pt>
                <c:pt idx="36">
                  <c:v>0.899009</c:v>
                </c:pt>
                <c:pt idx="37">
                  <c:v>0.973143</c:v>
                </c:pt>
                <c:pt idx="38">
                  <c:v>0.900581</c:v>
                </c:pt>
                <c:pt idx="39">
                  <c:v>1.045676</c:v>
                </c:pt>
                <c:pt idx="40">
                  <c:v>0.993414</c:v>
                </c:pt>
                <c:pt idx="41">
                  <c:v>0.875992</c:v>
                </c:pt>
                <c:pt idx="42">
                  <c:v>0.610787</c:v>
                </c:pt>
                <c:pt idx="43">
                  <c:v>0.701582</c:v>
                </c:pt>
                <c:pt idx="44">
                  <c:v>0.570388</c:v>
                </c:pt>
                <c:pt idx="45">
                  <c:v>0.38106</c:v>
                </c:pt>
                <c:pt idx="46">
                  <c:v>0.515348</c:v>
                </c:pt>
                <c:pt idx="47">
                  <c:v>0.378215</c:v>
                </c:pt>
                <c:pt idx="48">
                  <c:v>0.360215</c:v>
                </c:pt>
                <c:pt idx="49">
                  <c:v>0.354278</c:v>
                </c:pt>
                <c:pt idx="50">
                  <c:v>0.271065</c:v>
                </c:pt>
              </c:numCache>
            </c:numRef>
          </c:val>
        </c:ser>
        <c:ser>
          <c:idx val="30"/>
          <c:order val="30"/>
          <c:tx>
            <c:strRef>
              <c:f>Sheet1!$AF$3:$AF$4</c:f>
              <c:strCache>
                <c:ptCount val="1"/>
                <c:pt idx="0">
                  <c:v>-76.89</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Sheet1!$AF$5:$AF$58</c:f>
              <c:numCache>
                <c:formatCode>General</c:formatCode>
                <c:ptCount val="53"/>
                <c:pt idx="0">
                  <c:v>0.323694</c:v>
                </c:pt>
                <c:pt idx="1">
                  <c:v>0.199765</c:v>
                </c:pt>
                <c:pt idx="2">
                  <c:v>0.41873</c:v>
                </c:pt>
                <c:pt idx="3">
                  <c:v>0.231353</c:v>
                </c:pt>
                <c:pt idx="4">
                  <c:v>0.349347</c:v>
                </c:pt>
                <c:pt idx="5">
                  <c:v>0.397016</c:v>
                </c:pt>
                <c:pt idx="6">
                  <c:v>0.557693</c:v>
                </c:pt>
                <c:pt idx="7">
                  <c:v>0.483815</c:v>
                </c:pt>
                <c:pt idx="8">
                  <c:v>0.635783</c:v>
                </c:pt>
                <c:pt idx="9">
                  <c:v>0.777279</c:v>
                </c:pt>
                <c:pt idx="10">
                  <c:v>0.873056</c:v>
                </c:pt>
                <c:pt idx="11">
                  <c:v>0.908044</c:v>
                </c:pt>
                <c:pt idx="12">
                  <c:v>0.872492</c:v>
                </c:pt>
                <c:pt idx="13">
                  <c:v>1.197482</c:v>
                </c:pt>
                <c:pt idx="14">
                  <c:v>1.004177</c:v>
                </c:pt>
                <c:pt idx="15">
                  <c:v>0.977689</c:v>
                </c:pt>
                <c:pt idx="16">
                  <c:v>1.025967</c:v>
                </c:pt>
                <c:pt idx="17">
                  <c:v>0.902271</c:v>
                </c:pt>
                <c:pt idx="18">
                  <c:v>0.793528</c:v>
                </c:pt>
                <c:pt idx="19">
                  <c:v>0.845171</c:v>
                </c:pt>
                <c:pt idx="20">
                  <c:v>0.796983</c:v>
                </c:pt>
                <c:pt idx="21">
                  <c:v>0.86447</c:v>
                </c:pt>
                <c:pt idx="22">
                  <c:v>0.929456</c:v>
                </c:pt>
                <c:pt idx="23">
                  <c:v>0.90655</c:v>
                </c:pt>
                <c:pt idx="24">
                  <c:v>1.028895</c:v>
                </c:pt>
                <c:pt idx="25">
                  <c:v>0.957987</c:v>
                </c:pt>
                <c:pt idx="26">
                  <c:v>0.902797</c:v>
                </c:pt>
                <c:pt idx="27">
                  <c:v>1.065694</c:v>
                </c:pt>
                <c:pt idx="28">
                  <c:v>1.047929</c:v>
                </c:pt>
                <c:pt idx="29">
                  <c:v>1.087547</c:v>
                </c:pt>
                <c:pt idx="30">
                  <c:v>1.031909</c:v>
                </c:pt>
                <c:pt idx="31">
                  <c:v>0.953597</c:v>
                </c:pt>
                <c:pt idx="32">
                  <c:v>0.917618</c:v>
                </c:pt>
                <c:pt idx="33">
                  <c:v>0.884851</c:v>
                </c:pt>
                <c:pt idx="34">
                  <c:v>0.73375</c:v>
                </c:pt>
                <c:pt idx="35">
                  <c:v>0.950647</c:v>
                </c:pt>
                <c:pt idx="36">
                  <c:v>0.821917</c:v>
                </c:pt>
                <c:pt idx="37">
                  <c:v>0.916682</c:v>
                </c:pt>
                <c:pt idx="38">
                  <c:v>0.807412</c:v>
                </c:pt>
                <c:pt idx="39">
                  <c:v>0.977487</c:v>
                </c:pt>
                <c:pt idx="40">
                  <c:v>0.808315</c:v>
                </c:pt>
                <c:pt idx="41">
                  <c:v>0.716647</c:v>
                </c:pt>
                <c:pt idx="42">
                  <c:v>0.684619</c:v>
                </c:pt>
                <c:pt idx="43">
                  <c:v>0.626293</c:v>
                </c:pt>
                <c:pt idx="44">
                  <c:v>0.512272</c:v>
                </c:pt>
                <c:pt idx="45">
                  <c:v>0.39738</c:v>
                </c:pt>
                <c:pt idx="46">
                  <c:v>0.407635</c:v>
                </c:pt>
                <c:pt idx="47">
                  <c:v>0.412108</c:v>
                </c:pt>
                <c:pt idx="48">
                  <c:v>0.299409</c:v>
                </c:pt>
                <c:pt idx="49">
                  <c:v>0.256761</c:v>
                </c:pt>
                <c:pt idx="50">
                  <c:v>0.244293</c:v>
                </c:pt>
              </c:numCache>
            </c:numRef>
          </c:val>
        </c:ser>
        <c:ser>
          <c:idx val="31"/>
          <c:order val="31"/>
          <c:tx>
            <c:strRef>
              <c:f>Sheet1!$AG$3:$AG$4</c:f>
              <c:strCache>
                <c:ptCount val="1"/>
                <c:pt idx="0">
                  <c:v>-76.88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Sheet1!$AG$5:$AG$58</c:f>
              <c:numCache>
                <c:formatCode>General</c:formatCode>
                <c:ptCount val="53"/>
                <c:pt idx="0">
                  <c:v>0.305503</c:v>
                </c:pt>
                <c:pt idx="1">
                  <c:v>0.210083</c:v>
                </c:pt>
                <c:pt idx="2">
                  <c:v>0.285138</c:v>
                </c:pt>
                <c:pt idx="3">
                  <c:v>0.317846</c:v>
                </c:pt>
                <c:pt idx="4">
                  <c:v>0.387638</c:v>
                </c:pt>
                <c:pt idx="5">
                  <c:v>0.431447</c:v>
                </c:pt>
                <c:pt idx="6">
                  <c:v>0.491756</c:v>
                </c:pt>
                <c:pt idx="7">
                  <c:v>0.511941</c:v>
                </c:pt>
                <c:pt idx="8">
                  <c:v>0.669507</c:v>
                </c:pt>
                <c:pt idx="9">
                  <c:v>0.784464</c:v>
                </c:pt>
                <c:pt idx="10">
                  <c:v>0.677357</c:v>
                </c:pt>
                <c:pt idx="11">
                  <c:v>0.857987</c:v>
                </c:pt>
                <c:pt idx="12">
                  <c:v>0.877472</c:v>
                </c:pt>
                <c:pt idx="13">
                  <c:v>0.899549</c:v>
                </c:pt>
                <c:pt idx="14">
                  <c:v>0.893072</c:v>
                </c:pt>
                <c:pt idx="15">
                  <c:v>0.891475</c:v>
                </c:pt>
                <c:pt idx="16">
                  <c:v>0.806848</c:v>
                </c:pt>
                <c:pt idx="17">
                  <c:v>0.850774</c:v>
                </c:pt>
                <c:pt idx="18">
                  <c:v>0.632617</c:v>
                </c:pt>
                <c:pt idx="19">
                  <c:v>0.773408</c:v>
                </c:pt>
                <c:pt idx="20">
                  <c:v>0.625513</c:v>
                </c:pt>
                <c:pt idx="21">
                  <c:v>0.849795</c:v>
                </c:pt>
                <c:pt idx="22">
                  <c:v>0.758832</c:v>
                </c:pt>
                <c:pt idx="23">
                  <c:v>0.79782</c:v>
                </c:pt>
                <c:pt idx="24">
                  <c:v>0.832901</c:v>
                </c:pt>
                <c:pt idx="25">
                  <c:v>0.843935</c:v>
                </c:pt>
                <c:pt idx="26">
                  <c:v>0.722906</c:v>
                </c:pt>
                <c:pt idx="27">
                  <c:v>0.958717</c:v>
                </c:pt>
                <c:pt idx="28">
                  <c:v>0.919594</c:v>
                </c:pt>
                <c:pt idx="29">
                  <c:v>0.934047</c:v>
                </c:pt>
                <c:pt idx="30">
                  <c:v>0.743487</c:v>
                </c:pt>
                <c:pt idx="31">
                  <c:v>0.723705</c:v>
                </c:pt>
                <c:pt idx="32">
                  <c:v>0.789715</c:v>
                </c:pt>
                <c:pt idx="33">
                  <c:v>0.671162</c:v>
                </c:pt>
                <c:pt idx="34">
                  <c:v>0.710547</c:v>
                </c:pt>
                <c:pt idx="35">
                  <c:v>0.658749</c:v>
                </c:pt>
                <c:pt idx="36">
                  <c:v>0.641083</c:v>
                </c:pt>
                <c:pt idx="37">
                  <c:v>0.79303</c:v>
                </c:pt>
                <c:pt idx="38">
                  <c:v>0.748339</c:v>
                </c:pt>
                <c:pt idx="39">
                  <c:v>0.831481</c:v>
                </c:pt>
                <c:pt idx="40">
                  <c:v>0.640986</c:v>
                </c:pt>
                <c:pt idx="41">
                  <c:v>0.660863</c:v>
                </c:pt>
                <c:pt idx="42">
                  <c:v>0.650007</c:v>
                </c:pt>
                <c:pt idx="43">
                  <c:v>0.506393</c:v>
                </c:pt>
                <c:pt idx="44">
                  <c:v>0.419767</c:v>
                </c:pt>
                <c:pt idx="45">
                  <c:v>0.425359</c:v>
                </c:pt>
                <c:pt idx="46">
                  <c:v>0.346425</c:v>
                </c:pt>
                <c:pt idx="47">
                  <c:v>0.288339</c:v>
                </c:pt>
                <c:pt idx="48">
                  <c:v>0.309983</c:v>
                </c:pt>
                <c:pt idx="49">
                  <c:v>0.265527</c:v>
                </c:pt>
                <c:pt idx="50">
                  <c:v>0.241123</c:v>
                </c:pt>
              </c:numCache>
            </c:numRef>
          </c:val>
        </c:ser>
        <c:ser>
          <c:idx val="32"/>
          <c:order val="32"/>
          <c:tx>
            <c:strRef>
              <c:f>Sheet1!$AH$3:$AH$4</c:f>
              <c:strCache>
                <c:ptCount val="1"/>
                <c:pt idx="0">
                  <c:v>-76.87</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Sheet1!$AH$5:$AH$58</c:f>
              <c:numCache>
                <c:formatCode>General</c:formatCode>
                <c:ptCount val="53"/>
                <c:pt idx="0">
                  <c:v>0.210863</c:v>
                </c:pt>
                <c:pt idx="1">
                  <c:v>0.213477</c:v>
                </c:pt>
                <c:pt idx="2">
                  <c:v>0.283128</c:v>
                </c:pt>
                <c:pt idx="3">
                  <c:v>0.327979</c:v>
                </c:pt>
                <c:pt idx="4">
                  <c:v>0.319025</c:v>
                </c:pt>
                <c:pt idx="5">
                  <c:v>0.417628</c:v>
                </c:pt>
                <c:pt idx="6">
                  <c:v>0.380677</c:v>
                </c:pt>
                <c:pt idx="7">
                  <c:v>0.570765</c:v>
                </c:pt>
                <c:pt idx="8">
                  <c:v>0.734851</c:v>
                </c:pt>
                <c:pt idx="9">
                  <c:v>0.673872</c:v>
                </c:pt>
                <c:pt idx="10">
                  <c:v>0.718344</c:v>
                </c:pt>
                <c:pt idx="11">
                  <c:v>0.720379</c:v>
                </c:pt>
                <c:pt idx="12">
                  <c:v>0.722483</c:v>
                </c:pt>
                <c:pt idx="13">
                  <c:v>0.768564</c:v>
                </c:pt>
                <c:pt idx="14">
                  <c:v>0.708782</c:v>
                </c:pt>
                <c:pt idx="15">
                  <c:v>0.708277</c:v>
                </c:pt>
                <c:pt idx="16">
                  <c:v>0.710588</c:v>
                </c:pt>
                <c:pt idx="17">
                  <c:v>0.753384</c:v>
                </c:pt>
                <c:pt idx="18">
                  <c:v>0.739099</c:v>
                </c:pt>
                <c:pt idx="19">
                  <c:v>0.762279</c:v>
                </c:pt>
                <c:pt idx="20">
                  <c:v>0.617068</c:v>
                </c:pt>
                <c:pt idx="21">
                  <c:v>0.642784</c:v>
                </c:pt>
                <c:pt idx="22">
                  <c:v>0.641946</c:v>
                </c:pt>
                <c:pt idx="23">
                  <c:v>0.717016</c:v>
                </c:pt>
                <c:pt idx="24">
                  <c:v>0.721521</c:v>
                </c:pt>
                <c:pt idx="25">
                  <c:v>0.716685</c:v>
                </c:pt>
                <c:pt idx="26">
                  <c:v>0.636944</c:v>
                </c:pt>
                <c:pt idx="27">
                  <c:v>0.750329</c:v>
                </c:pt>
                <c:pt idx="28">
                  <c:v>0.895322</c:v>
                </c:pt>
                <c:pt idx="29">
                  <c:v>0.857647</c:v>
                </c:pt>
                <c:pt idx="30">
                  <c:v>0.683379</c:v>
                </c:pt>
                <c:pt idx="31">
                  <c:v>0.63971</c:v>
                </c:pt>
                <c:pt idx="32">
                  <c:v>0.69543</c:v>
                </c:pt>
                <c:pt idx="33">
                  <c:v>0.637712</c:v>
                </c:pt>
                <c:pt idx="34">
                  <c:v>0.642063</c:v>
                </c:pt>
                <c:pt idx="35">
                  <c:v>0.708772</c:v>
                </c:pt>
                <c:pt idx="36">
                  <c:v>0.633484</c:v>
                </c:pt>
                <c:pt idx="37">
                  <c:v>0.637102</c:v>
                </c:pt>
                <c:pt idx="38">
                  <c:v>0.704764</c:v>
                </c:pt>
                <c:pt idx="39">
                  <c:v>0.734323</c:v>
                </c:pt>
                <c:pt idx="40">
                  <c:v>0.54656</c:v>
                </c:pt>
                <c:pt idx="41">
                  <c:v>0.638324</c:v>
                </c:pt>
                <c:pt idx="42">
                  <c:v>0.501026</c:v>
                </c:pt>
                <c:pt idx="43">
                  <c:v>0.506009</c:v>
                </c:pt>
                <c:pt idx="44">
                  <c:v>0.540781</c:v>
                </c:pt>
                <c:pt idx="45">
                  <c:v>0.502844</c:v>
                </c:pt>
                <c:pt idx="46">
                  <c:v>0.352503</c:v>
                </c:pt>
                <c:pt idx="47">
                  <c:v>0.35429</c:v>
                </c:pt>
                <c:pt idx="48">
                  <c:v>0.373583</c:v>
                </c:pt>
                <c:pt idx="49">
                  <c:v>0.358608</c:v>
                </c:pt>
                <c:pt idx="50">
                  <c:v>0.290848</c:v>
                </c:pt>
              </c:numCache>
            </c:numRef>
          </c:val>
        </c:ser>
        <c:ser>
          <c:idx val="33"/>
          <c:order val="33"/>
          <c:tx>
            <c:strRef>
              <c:f>Sheet1!$AI$3:$AI$4</c:f>
              <c:strCache>
                <c:ptCount val="1"/>
                <c:pt idx="0">
                  <c:v>-76.86</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Sheet1!$AI$5:$AI$58</c:f>
              <c:numCache>
                <c:formatCode>General</c:formatCode>
                <c:ptCount val="53"/>
                <c:pt idx="0">
                  <c:v>0.219464</c:v>
                </c:pt>
                <c:pt idx="1">
                  <c:v>0.230089</c:v>
                </c:pt>
                <c:pt idx="2">
                  <c:v>0.274595</c:v>
                </c:pt>
                <c:pt idx="3">
                  <c:v>0.278617</c:v>
                </c:pt>
                <c:pt idx="4">
                  <c:v>0.412899</c:v>
                </c:pt>
                <c:pt idx="5">
                  <c:v>0.404559</c:v>
                </c:pt>
                <c:pt idx="6">
                  <c:v>0.478661</c:v>
                </c:pt>
                <c:pt idx="7">
                  <c:v>0.610212</c:v>
                </c:pt>
                <c:pt idx="8">
                  <c:v>0.659224</c:v>
                </c:pt>
                <c:pt idx="9">
                  <c:v>0.719105</c:v>
                </c:pt>
                <c:pt idx="10">
                  <c:v>0.699871</c:v>
                </c:pt>
                <c:pt idx="11">
                  <c:v>0.651733</c:v>
                </c:pt>
                <c:pt idx="12">
                  <c:v>0.72029</c:v>
                </c:pt>
                <c:pt idx="13">
                  <c:v>0.731091</c:v>
                </c:pt>
                <c:pt idx="14">
                  <c:v>0.643987</c:v>
                </c:pt>
                <c:pt idx="15">
                  <c:v>0.558641</c:v>
                </c:pt>
                <c:pt idx="16">
                  <c:v>0.542694</c:v>
                </c:pt>
                <c:pt idx="17">
                  <c:v>0.569007</c:v>
                </c:pt>
                <c:pt idx="18">
                  <c:v>0.658046</c:v>
                </c:pt>
                <c:pt idx="19">
                  <c:v>0.804298</c:v>
                </c:pt>
                <c:pt idx="20">
                  <c:v>0.510073</c:v>
                </c:pt>
                <c:pt idx="21">
                  <c:v>0.51767</c:v>
                </c:pt>
                <c:pt idx="22">
                  <c:v>0.572593</c:v>
                </c:pt>
                <c:pt idx="23">
                  <c:v>0.57466</c:v>
                </c:pt>
                <c:pt idx="24">
                  <c:v>0.814234</c:v>
                </c:pt>
                <c:pt idx="25">
                  <c:v>0.727483</c:v>
                </c:pt>
                <c:pt idx="26">
                  <c:v>0.712219</c:v>
                </c:pt>
                <c:pt idx="27">
                  <c:v>0.831055</c:v>
                </c:pt>
                <c:pt idx="28">
                  <c:v>0.716785</c:v>
                </c:pt>
                <c:pt idx="29">
                  <c:v>0.699995</c:v>
                </c:pt>
                <c:pt idx="30">
                  <c:v>0.681873</c:v>
                </c:pt>
                <c:pt idx="31">
                  <c:v>0.678195</c:v>
                </c:pt>
                <c:pt idx="32">
                  <c:v>0.573854</c:v>
                </c:pt>
                <c:pt idx="33">
                  <c:v>0.685915</c:v>
                </c:pt>
                <c:pt idx="34">
                  <c:v>0.763097</c:v>
                </c:pt>
                <c:pt idx="35">
                  <c:v>0.651827</c:v>
                </c:pt>
                <c:pt idx="36">
                  <c:v>0.516446</c:v>
                </c:pt>
                <c:pt idx="37">
                  <c:v>0.561831</c:v>
                </c:pt>
                <c:pt idx="38">
                  <c:v>0.568004</c:v>
                </c:pt>
                <c:pt idx="39">
                  <c:v>0.614695</c:v>
                </c:pt>
                <c:pt idx="40">
                  <c:v>0.554739</c:v>
                </c:pt>
                <c:pt idx="41">
                  <c:v>0.521055</c:v>
                </c:pt>
                <c:pt idx="42">
                  <c:v>0.445082</c:v>
                </c:pt>
                <c:pt idx="43">
                  <c:v>0.481131</c:v>
                </c:pt>
                <c:pt idx="44">
                  <c:v>0.384324</c:v>
                </c:pt>
                <c:pt idx="45">
                  <c:v>0.354375</c:v>
                </c:pt>
                <c:pt idx="46">
                  <c:v>0.340386</c:v>
                </c:pt>
                <c:pt idx="47">
                  <c:v>0.382188</c:v>
                </c:pt>
                <c:pt idx="48">
                  <c:v>0.315902</c:v>
                </c:pt>
                <c:pt idx="49">
                  <c:v>0.29469</c:v>
                </c:pt>
                <c:pt idx="50">
                  <c:v>0.264888</c:v>
                </c:pt>
              </c:numCache>
            </c:numRef>
          </c:val>
        </c:ser>
        <c:ser>
          <c:idx val="34"/>
          <c:order val="34"/>
          <c:tx>
            <c:strRef>
              <c:f>Sheet1!$AJ$3:$AJ$4</c:f>
              <c:strCache>
                <c:ptCount val="1"/>
                <c:pt idx="0">
                  <c:v>-76.85</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Sheet1!$AJ$5:$AJ$58</c:f>
              <c:numCache>
                <c:formatCode>General</c:formatCode>
                <c:ptCount val="53"/>
                <c:pt idx="0">
                  <c:v>0.246399</c:v>
                </c:pt>
                <c:pt idx="1">
                  <c:v>0.314396</c:v>
                </c:pt>
                <c:pt idx="2">
                  <c:v>0.250511</c:v>
                </c:pt>
                <c:pt idx="3">
                  <c:v>0.264262</c:v>
                </c:pt>
                <c:pt idx="4">
                  <c:v>0.428473</c:v>
                </c:pt>
                <c:pt idx="5">
                  <c:v>0.471809</c:v>
                </c:pt>
                <c:pt idx="6">
                  <c:v>0.469918</c:v>
                </c:pt>
                <c:pt idx="7">
                  <c:v>0.581638</c:v>
                </c:pt>
                <c:pt idx="8">
                  <c:v>0.534786</c:v>
                </c:pt>
                <c:pt idx="9">
                  <c:v>0.651438</c:v>
                </c:pt>
                <c:pt idx="10">
                  <c:v>0.630913</c:v>
                </c:pt>
                <c:pt idx="11">
                  <c:v>0.729751</c:v>
                </c:pt>
                <c:pt idx="12">
                  <c:v>0.786055</c:v>
                </c:pt>
                <c:pt idx="13">
                  <c:v>0.637212</c:v>
                </c:pt>
                <c:pt idx="14">
                  <c:v>0.605436</c:v>
                </c:pt>
                <c:pt idx="15">
                  <c:v>0.617152</c:v>
                </c:pt>
                <c:pt idx="16">
                  <c:v>0.510975</c:v>
                </c:pt>
                <c:pt idx="17">
                  <c:v>0.611222</c:v>
                </c:pt>
                <c:pt idx="18">
                  <c:v>0.597023</c:v>
                </c:pt>
                <c:pt idx="19">
                  <c:v>0.692878</c:v>
                </c:pt>
                <c:pt idx="20">
                  <c:v>0.489823</c:v>
                </c:pt>
                <c:pt idx="21">
                  <c:v>0.552116</c:v>
                </c:pt>
                <c:pt idx="22">
                  <c:v>0.579436</c:v>
                </c:pt>
                <c:pt idx="23">
                  <c:v>0.598889</c:v>
                </c:pt>
                <c:pt idx="24">
                  <c:v>0.662027</c:v>
                </c:pt>
                <c:pt idx="25">
                  <c:v>0.730362</c:v>
                </c:pt>
                <c:pt idx="26">
                  <c:v>0.631987</c:v>
                </c:pt>
                <c:pt idx="27">
                  <c:v>0.785502</c:v>
                </c:pt>
                <c:pt idx="28">
                  <c:v>0.564326</c:v>
                </c:pt>
                <c:pt idx="29">
                  <c:v>0.551115</c:v>
                </c:pt>
                <c:pt idx="30">
                  <c:v>0.551813</c:v>
                </c:pt>
                <c:pt idx="31">
                  <c:v>0.584462</c:v>
                </c:pt>
                <c:pt idx="32">
                  <c:v>0.617624</c:v>
                </c:pt>
                <c:pt idx="33">
                  <c:v>0.566757</c:v>
                </c:pt>
                <c:pt idx="34">
                  <c:v>0.543981</c:v>
                </c:pt>
                <c:pt idx="35">
                  <c:v>0.563167</c:v>
                </c:pt>
                <c:pt idx="36">
                  <c:v>0.551858</c:v>
                </c:pt>
                <c:pt idx="37">
                  <c:v>0.479918</c:v>
                </c:pt>
                <c:pt idx="38">
                  <c:v>0.544487</c:v>
                </c:pt>
                <c:pt idx="39">
                  <c:v>0.487118</c:v>
                </c:pt>
                <c:pt idx="40">
                  <c:v>0.416976</c:v>
                </c:pt>
                <c:pt idx="41">
                  <c:v>0.546393</c:v>
                </c:pt>
                <c:pt idx="42">
                  <c:v>0.464122</c:v>
                </c:pt>
                <c:pt idx="43">
                  <c:v>0.352105</c:v>
                </c:pt>
                <c:pt idx="44">
                  <c:v>0.330829</c:v>
                </c:pt>
                <c:pt idx="45">
                  <c:v>0.413506</c:v>
                </c:pt>
                <c:pt idx="46">
                  <c:v>0.36909</c:v>
                </c:pt>
                <c:pt idx="47">
                  <c:v>0.417199</c:v>
                </c:pt>
                <c:pt idx="48">
                  <c:v>0.273448</c:v>
                </c:pt>
                <c:pt idx="49">
                  <c:v>0.235306</c:v>
                </c:pt>
                <c:pt idx="50">
                  <c:v>0.250243</c:v>
                </c:pt>
              </c:numCache>
            </c:numRef>
          </c:val>
        </c:ser>
        <c:ser>
          <c:idx val="35"/>
          <c:order val="35"/>
          <c:tx>
            <c:strRef>
              <c:f>Sheet1!$AK$3:$AK$4</c:f>
              <c:strCache>
                <c:ptCount val="1"/>
                <c:pt idx="0">
                  <c:v>-76.84</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Sheet1!$AK$5:$AK$58</c:f>
              <c:numCache>
                <c:formatCode>General</c:formatCode>
                <c:ptCount val="53"/>
                <c:pt idx="0">
                  <c:v>0.248431</c:v>
                </c:pt>
                <c:pt idx="1">
                  <c:v>0.148656</c:v>
                </c:pt>
                <c:pt idx="2">
                  <c:v>0.241584</c:v>
                </c:pt>
                <c:pt idx="3">
                  <c:v>0.22193</c:v>
                </c:pt>
                <c:pt idx="4">
                  <c:v>0.22609</c:v>
                </c:pt>
                <c:pt idx="5">
                  <c:v>0.468756</c:v>
                </c:pt>
                <c:pt idx="6">
                  <c:v>0.511873</c:v>
                </c:pt>
                <c:pt idx="7">
                  <c:v>0.39539</c:v>
                </c:pt>
                <c:pt idx="8">
                  <c:v>0.50369</c:v>
                </c:pt>
                <c:pt idx="9">
                  <c:v>0.595325</c:v>
                </c:pt>
                <c:pt idx="10">
                  <c:v>0.637986</c:v>
                </c:pt>
                <c:pt idx="11">
                  <c:v>0.55588</c:v>
                </c:pt>
                <c:pt idx="12">
                  <c:v>0.565821</c:v>
                </c:pt>
                <c:pt idx="13">
                  <c:v>0.619671</c:v>
                </c:pt>
                <c:pt idx="14">
                  <c:v>0.524757</c:v>
                </c:pt>
                <c:pt idx="15">
                  <c:v>0.516267</c:v>
                </c:pt>
                <c:pt idx="16">
                  <c:v>0.48299</c:v>
                </c:pt>
                <c:pt idx="17">
                  <c:v>0.531315</c:v>
                </c:pt>
                <c:pt idx="18">
                  <c:v>0.396837</c:v>
                </c:pt>
                <c:pt idx="19">
                  <c:v>0.564297</c:v>
                </c:pt>
                <c:pt idx="20">
                  <c:v>0.428743</c:v>
                </c:pt>
                <c:pt idx="21">
                  <c:v>0.526412</c:v>
                </c:pt>
                <c:pt idx="22">
                  <c:v>0.510299</c:v>
                </c:pt>
                <c:pt idx="23">
                  <c:v>0.602651</c:v>
                </c:pt>
                <c:pt idx="24">
                  <c:v>0.567183</c:v>
                </c:pt>
                <c:pt idx="25">
                  <c:v>0.619766</c:v>
                </c:pt>
                <c:pt idx="26">
                  <c:v>0.643506</c:v>
                </c:pt>
                <c:pt idx="27">
                  <c:v>0.643887</c:v>
                </c:pt>
                <c:pt idx="28">
                  <c:v>0.587819</c:v>
                </c:pt>
                <c:pt idx="29">
                  <c:v>0.510075</c:v>
                </c:pt>
                <c:pt idx="30">
                  <c:v>0.570309</c:v>
                </c:pt>
                <c:pt idx="31">
                  <c:v>0.479467</c:v>
                </c:pt>
                <c:pt idx="32">
                  <c:v>0.53189</c:v>
                </c:pt>
                <c:pt idx="33">
                  <c:v>0.561985</c:v>
                </c:pt>
                <c:pt idx="34">
                  <c:v>0.447118</c:v>
                </c:pt>
                <c:pt idx="35">
                  <c:v>0.374703</c:v>
                </c:pt>
                <c:pt idx="36">
                  <c:v>0.400186</c:v>
                </c:pt>
                <c:pt idx="37">
                  <c:v>0.418892</c:v>
                </c:pt>
                <c:pt idx="38">
                  <c:v>0.428325</c:v>
                </c:pt>
                <c:pt idx="39">
                  <c:v>0.355304</c:v>
                </c:pt>
                <c:pt idx="40">
                  <c:v>0.393514</c:v>
                </c:pt>
                <c:pt idx="41">
                  <c:v>0.444219</c:v>
                </c:pt>
                <c:pt idx="42">
                  <c:v>0.403439</c:v>
                </c:pt>
                <c:pt idx="43">
                  <c:v>0.246979</c:v>
                </c:pt>
                <c:pt idx="44">
                  <c:v>0.381506</c:v>
                </c:pt>
                <c:pt idx="45">
                  <c:v>0.425983</c:v>
                </c:pt>
                <c:pt idx="46">
                  <c:v>0.355076</c:v>
                </c:pt>
                <c:pt idx="47">
                  <c:v>0.459764</c:v>
                </c:pt>
                <c:pt idx="48">
                  <c:v>0.318541</c:v>
                </c:pt>
                <c:pt idx="49">
                  <c:v>0.264912</c:v>
                </c:pt>
                <c:pt idx="50">
                  <c:v>0.232246</c:v>
                </c:pt>
              </c:numCache>
            </c:numRef>
          </c:val>
        </c:ser>
        <c:ser>
          <c:idx val="36"/>
          <c:order val="36"/>
          <c:tx>
            <c:strRef>
              <c:f>Sheet1!$AL$3:$AL$4</c:f>
              <c:strCache>
                <c:ptCount val="1"/>
                <c:pt idx="0">
                  <c:v>-76.83</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Sheet1!$AL$5:$AL$58</c:f>
              <c:numCache>
                <c:formatCode>General</c:formatCode>
                <c:ptCount val="53"/>
                <c:pt idx="0">
                  <c:v>0.215729</c:v>
                </c:pt>
                <c:pt idx="1">
                  <c:v>0.210327</c:v>
                </c:pt>
                <c:pt idx="2">
                  <c:v>0.226856</c:v>
                </c:pt>
                <c:pt idx="3">
                  <c:v>0.208555</c:v>
                </c:pt>
                <c:pt idx="4">
                  <c:v>0.230653</c:v>
                </c:pt>
                <c:pt idx="5">
                  <c:v>0.349324</c:v>
                </c:pt>
                <c:pt idx="6">
                  <c:v>0.37114</c:v>
                </c:pt>
                <c:pt idx="7">
                  <c:v>0.357763</c:v>
                </c:pt>
                <c:pt idx="8">
                  <c:v>0.5493</c:v>
                </c:pt>
                <c:pt idx="9">
                  <c:v>0.468875</c:v>
                </c:pt>
                <c:pt idx="10">
                  <c:v>0.503754</c:v>
                </c:pt>
                <c:pt idx="11">
                  <c:v>0.574717</c:v>
                </c:pt>
                <c:pt idx="12">
                  <c:v>0.546124</c:v>
                </c:pt>
                <c:pt idx="13">
                  <c:v>0.53377</c:v>
                </c:pt>
                <c:pt idx="14">
                  <c:v>0.431726</c:v>
                </c:pt>
                <c:pt idx="15">
                  <c:v>0.491724</c:v>
                </c:pt>
                <c:pt idx="16">
                  <c:v>0.482809</c:v>
                </c:pt>
                <c:pt idx="17">
                  <c:v>0.363788</c:v>
                </c:pt>
                <c:pt idx="18">
                  <c:v>0.298728</c:v>
                </c:pt>
                <c:pt idx="19">
                  <c:v>0.437672</c:v>
                </c:pt>
                <c:pt idx="20">
                  <c:v>0.455241</c:v>
                </c:pt>
                <c:pt idx="21">
                  <c:v>0.394471</c:v>
                </c:pt>
                <c:pt idx="22">
                  <c:v>0.438067</c:v>
                </c:pt>
                <c:pt idx="23">
                  <c:v>0.461066</c:v>
                </c:pt>
                <c:pt idx="24">
                  <c:v>0.465148</c:v>
                </c:pt>
                <c:pt idx="25">
                  <c:v>0.483819</c:v>
                </c:pt>
                <c:pt idx="26">
                  <c:v>0.511247</c:v>
                </c:pt>
                <c:pt idx="27">
                  <c:v>0.430789</c:v>
                </c:pt>
                <c:pt idx="28">
                  <c:v>0.493354</c:v>
                </c:pt>
                <c:pt idx="29">
                  <c:v>0.45042</c:v>
                </c:pt>
                <c:pt idx="30">
                  <c:v>0.469284</c:v>
                </c:pt>
                <c:pt idx="31">
                  <c:v>0.42588</c:v>
                </c:pt>
                <c:pt idx="32">
                  <c:v>0.390866</c:v>
                </c:pt>
                <c:pt idx="33">
                  <c:v>0.369533</c:v>
                </c:pt>
                <c:pt idx="34">
                  <c:v>0.495508</c:v>
                </c:pt>
                <c:pt idx="35">
                  <c:v>0.331813</c:v>
                </c:pt>
                <c:pt idx="36">
                  <c:v>0.27287</c:v>
                </c:pt>
                <c:pt idx="37">
                  <c:v>0.420147</c:v>
                </c:pt>
                <c:pt idx="38">
                  <c:v>0.470184</c:v>
                </c:pt>
                <c:pt idx="39">
                  <c:v>0.480597</c:v>
                </c:pt>
                <c:pt idx="40">
                  <c:v>0.414448</c:v>
                </c:pt>
                <c:pt idx="41">
                  <c:v>0.372769</c:v>
                </c:pt>
                <c:pt idx="42">
                  <c:v>0.33093</c:v>
                </c:pt>
                <c:pt idx="43">
                  <c:v>0.46566</c:v>
                </c:pt>
                <c:pt idx="44">
                  <c:v>0.293621</c:v>
                </c:pt>
                <c:pt idx="45">
                  <c:v>0.295664</c:v>
                </c:pt>
                <c:pt idx="46">
                  <c:v>0.422159</c:v>
                </c:pt>
                <c:pt idx="47">
                  <c:v>0.341267</c:v>
                </c:pt>
                <c:pt idx="48">
                  <c:v>0.294617</c:v>
                </c:pt>
                <c:pt idx="49">
                  <c:v>0.205742</c:v>
                </c:pt>
                <c:pt idx="50">
                  <c:v>0.100614</c:v>
                </c:pt>
              </c:numCache>
            </c:numRef>
          </c:val>
        </c:ser>
        <c:ser>
          <c:idx val="37"/>
          <c:order val="37"/>
          <c:tx>
            <c:strRef>
              <c:f>Sheet1!$AM$3:$AM$4</c:f>
              <c:strCache>
                <c:ptCount val="1"/>
                <c:pt idx="0">
                  <c:v>-76.82</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Sheet1!$AM$5:$AM$58</c:f>
              <c:numCache>
                <c:formatCode>General</c:formatCode>
                <c:ptCount val="53"/>
                <c:pt idx="0">
                  <c:v>0.179238</c:v>
                </c:pt>
                <c:pt idx="1">
                  <c:v>0.251236</c:v>
                </c:pt>
                <c:pt idx="2">
                  <c:v>0.142531</c:v>
                </c:pt>
                <c:pt idx="3">
                  <c:v>0.15923</c:v>
                </c:pt>
                <c:pt idx="4">
                  <c:v>0.222333</c:v>
                </c:pt>
                <c:pt idx="5">
                  <c:v>0.273071</c:v>
                </c:pt>
                <c:pt idx="6">
                  <c:v>0.304556</c:v>
                </c:pt>
                <c:pt idx="7">
                  <c:v>0.35098</c:v>
                </c:pt>
                <c:pt idx="8">
                  <c:v>0.410964</c:v>
                </c:pt>
                <c:pt idx="9">
                  <c:v>0.426398</c:v>
                </c:pt>
                <c:pt idx="10">
                  <c:v>0.484648</c:v>
                </c:pt>
                <c:pt idx="11">
                  <c:v>0.481525</c:v>
                </c:pt>
                <c:pt idx="12">
                  <c:v>0.499121</c:v>
                </c:pt>
                <c:pt idx="13">
                  <c:v>0.460088</c:v>
                </c:pt>
                <c:pt idx="14">
                  <c:v>0.406295</c:v>
                </c:pt>
                <c:pt idx="15">
                  <c:v>0.394568</c:v>
                </c:pt>
                <c:pt idx="16">
                  <c:v>0.273659</c:v>
                </c:pt>
                <c:pt idx="17">
                  <c:v>0.344054</c:v>
                </c:pt>
                <c:pt idx="18">
                  <c:v>0.357363</c:v>
                </c:pt>
                <c:pt idx="19">
                  <c:v>0.240232</c:v>
                </c:pt>
                <c:pt idx="20">
                  <c:v>0.256941</c:v>
                </c:pt>
                <c:pt idx="21">
                  <c:v>0.355499</c:v>
                </c:pt>
                <c:pt idx="22">
                  <c:v>0.33834</c:v>
                </c:pt>
                <c:pt idx="23">
                  <c:v>0.394979</c:v>
                </c:pt>
                <c:pt idx="24">
                  <c:v>0.517855</c:v>
                </c:pt>
                <c:pt idx="25">
                  <c:v>0.550175</c:v>
                </c:pt>
                <c:pt idx="26">
                  <c:v>0.543128</c:v>
                </c:pt>
                <c:pt idx="27">
                  <c:v>0.513051</c:v>
                </c:pt>
                <c:pt idx="28">
                  <c:v>0.532961</c:v>
                </c:pt>
                <c:pt idx="29">
                  <c:v>0.495207</c:v>
                </c:pt>
                <c:pt idx="30">
                  <c:v>0.3639</c:v>
                </c:pt>
                <c:pt idx="31">
                  <c:v>0.272075</c:v>
                </c:pt>
                <c:pt idx="32">
                  <c:v>0.420524</c:v>
                </c:pt>
                <c:pt idx="33">
                  <c:v>0.366221</c:v>
                </c:pt>
                <c:pt idx="34">
                  <c:v>0.289584</c:v>
                </c:pt>
                <c:pt idx="35">
                  <c:v>0.292547</c:v>
                </c:pt>
                <c:pt idx="36">
                  <c:v>0.296213</c:v>
                </c:pt>
                <c:pt idx="37">
                  <c:v>0.394577</c:v>
                </c:pt>
                <c:pt idx="38">
                  <c:v>0.243229</c:v>
                </c:pt>
                <c:pt idx="39">
                  <c:v>0.365929</c:v>
                </c:pt>
                <c:pt idx="40">
                  <c:v>0.327471</c:v>
                </c:pt>
                <c:pt idx="41">
                  <c:v>0.273784</c:v>
                </c:pt>
                <c:pt idx="42">
                  <c:v>0.311812</c:v>
                </c:pt>
                <c:pt idx="43">
                  <c:v>0.375857</c:v>
                </c:pt>
                <c:pt idx="44">
                  <c:v>0.324312</c:v>
                </c:pt>
                <c:pt idx="45">
                  <c:v>0.442012</c:v>
                </c:pt>
                <c:pt idx="46">
                  <c:v>0.250248</c:v>
                </c:pt>
                <c:pt idx="47">
                  <c:v>0.390131</c:v>
                </c:pt>
                <c:pt idx="48">
                  <c:v>0.134279</c:v>
                </c:pt>
                <c:pt idx="49">
                  <c:v>0.156428</c:v>
                </c:pt>
                <c:pt idx="50">
                  <c:v>0.174652</c:v>
                </c:pt>
              </c:numCache>
            </c:numRef>
          </c:val>
        </c:ser>
        <c:ser>
          <c:idx val="38"/>
          <c:order val="38"/>
          <c:tx>
            <c:strRef>
              <c:f>Sheet1!$AN$3:$AN$4</c:f>
              <c:strCache>
                <c:ptCount val="1"/>
                <c:pt idx="0">
                  <c:v>-76.81</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Sheet1!$AN$5:$AN$58</c:f>
              <c:numCache>
                <c:formatCode>General</c:formatCode>
                <c:ptCount val="53"/>
                <c:pt idx="0">
                  <c:v>0.187174</c:v>
                </c:pt>
                <c:pt idx="1">
                  <c:v>0.217099</c:v>
                </c:pt>
                <c:pt idx="2">
                  <c:v>0.162849</c:v>
                </c:pt>
                <c:pt idx="3">
                  <c:v>0.17703</c:v>
                </c:pt>
                <c:pt idx="4">
                  <c:v>0.276215</c:v>
                </c:pt>
                <c:pt idx="5">
                  <c:v>0.334354</c:v>
                </c:pt>
                <c:pt idx="6">
                  <c:v>0.267489</c:v>
                </c:pt>
                <c:pt idx="7">
                  <c:v>0.254956</c:v>
                </c:pt>
                <c:pt idx="8">
                  <c:v>0.386148</c:v>
                </c:pt>
                <c:pt idx="9">
                  <c:v>0.286969</c:v>
                </c:pt>
                <c:pt idx="10">
                  <c:v>0.375301</c:v>
                </c:pt>
                <c:pt idx="11">
                  <c:v>0.367962</c:v>
                </c:pt>
                <c:pt idx="12">
                  <c:v>0.460149</c:v>
                </c:pt>
                <c:pt idx="13">
                  <c:v>0.34911</c:v>
                </c:pt>
                <c:pt idx="14">
                  <c:v>0.360409</c:v>
                </c:pt>
                <c:pt idx="15">
                  <c:v>0.298308</c:v>
                </c:pt>
                <c:pt idx="16">
                  <c:v>0.325481</c:v>
                </c:pt>
                <c:pt idx="17">
                  <c:v>0.320995</c:v>
                </c:pt>
                <c:pt idx="18">
                  <c:v>0.30848</c:v>
                </c:pt>
                <c:pt idx="19">
                  <c:v>0.350692</c:v>
                </c:pt>
                <c:pt idx="20">
                  <c:v>0.308004</c:v>
                </c:pt>
                <c:pt idx="21">
                  <c:v>0.28643</c:v>
                </c:pt>
                <c:pt idx="22">
                  <c:v>0.278705</c:v>
                </c:pt>
                <c:pt idx="23">
                  <c:v>0.315303</c:v>
                </c:pt>
                <c:pt idx="24">
                  <c:v>0.427863</c:v>
                </c:pt>
                <c:pt idx="25">
                  <c:v>0.442967</c:v>
                </c:pt>
                <c:pt idx="26">
                  <c:v>0.324062</c:v>
                </c:pt>
                <c:pt idx="27">
                  <c:v>0.46971</c:v>
                </c:pt>
                <c:pt idx="28">
                  <c:v>0.391504</c:v>
                </c:pt>
                <c:pt idx="29">
                  <c:v>0.42532</c:v>
                </c:pt>
                <c:pt idx="30">
                  <c:v>0.334017</c:v>
                </c:pt>
                <c:pt idx="31">
                  <c:v>0.33984</c:v>
                </c:pt>
                <c:pt idx="32">
                  <c:v>0.388655</c:v>
                </c:pt>
                <c:pt idx="33">
                  <c:v>0.292661</c:v>
                </c:pt>
                <c:pt idx="34">
                  <c:v>0.37626</c:v>
                </c:pt>
                <c:pt idx="35">
                  <c:v>0.274245</c:v>
                </c:pt>
                <c:pt idx="36">
                  <c:v>0.293214</c:v>
                </c:pt>
                <c:pt idx="37">
                  <c:v>0.247475</c:v>
                </c:pt>
                <c:pt idx="38">
                  <c:v>0.356916</c:v>
                </c:pt>
                <c:pt idx="39">
                  <c:v>0.369251</c:v>
                </c:pt>
                <c:pt idx="40">
                  <c:v>0.27269</c:v>
                </c:pt>
                <c:pt idx="41">
                  <c:v>0.37436</c:v>
                </c:pt>
                <c:pt idx="42">
                  <c:v>0.301168</c:v>
                </c:pt>
                <c:pt idx="43">
                  <c:v>0.305582</c:v>
                </c:pt>
                <c:pt idx="44">
                  <c:v>0.247872</c:v>
                </c:pt>
                <c:pt idx="45">
                  <c:v>0.263371</c:v>
                </c:pt>
                <c:pt idx="46">
                  <c:v>0.301092</c:v>
                </c:pt>
                <c:pt idx="47">
                  <c:v>0.160837</c:v>
                </c:pt>
                <c:pt idx="48">
                  <c:v>0.276292</c:v>
                </c:pt>
                <c:pt idx="49">
                  <c:v>0.157588</c:v>
                </c:pt>
                <c:pt idx="50">
                  <c:v>0.169627</c:v>
                </c:pt>
              </c:numCache>
            </c:numRef>
          </c:val>
        </c:ser>
        <c:ser>
          <c:idx val="39"/>
          <c:order val="39"/>
          <c:tx>
            <c:strRef>
              <c:f>Sheet1!$AO$3:$AO$4</c:f>
              <c:strCache>
                <c:ptCount val="1"/>
                <c:pt idx="0">
                  <c:v>-76.8</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Sheet1!$AO$5:$AO$58</c:f>
              <c:numCache>
                <c:formatCode>General</c:formatCode>
                <c:ptCount val="53"/>
                <c:pt idx="0">
                  <c:v>0.282785</c:v>
                </c:pt>
                <c:pt idx="1">
                  <c:v>0.310072</c:v>
                </c:pt>
                <c:pt idx="2">
                  <c:v>0.168925</c:v>
                </c:pt>
                <c:pt idx="3">
                  <c:v>0.247903</c:v>
                </c:pt>
                <c:pt idx="4">
                  <c:v>0.261833</c:v>
                </c:pt>
                <c:pt idx="5">
                  <c:v>0.24004</c:v>
                </c:pt>
                <c:pt idx="6">
                  <c:v>0.296001</c:v>
                </c:pt>
                <c:pt idx="7">
                  <c:v>0.23726</c:v>
                </c:pt>
                <c:pt idx="8">
                  <c:v>0.28737</c:v>
                </c:pt>
                <c:pt idx="9">
                  <c:v>0.265346</c:v>
                </c:pt>
                <c:pt idx="10">
                  <c:v>0.347896</c:v>
                </c:pt>
                <c:pt idx="11">
                  <c:v>0.413974</c:v>
                </c:pt>
                <c:pt idx="12">
                  <c:v>0.346415</c:v>
                </c:pt>
                <c:pt idx="13">
                  <c:v>0.401184</c:v>
                </c:pt>
                <c:pt idx="14">
                  <c:v>0.307366</c:v>
                </c:pt>
                <c:pt idx="15">
                  <c:v>0.335579</c:v>
                </c:pt>
                <c:pt idx="16">
                  <c:v>0.218733</c:v>
                </c:pt>
                <c:pt idx="17">
                  <c:v>0.267902</c:v>
                </c:pt>
                <c:pt idx="18">
                  <c:v>0.227883</c:v>
                </c:pt>
                <c:pt idx="19">
                  <c:v>0.270337</c:v>
                </c:pt>
                <c:pt idx="20">
                  <c:v>0.223558</c:v>
                </c:pt>
                <c:pt idx="21">
                  <c:v>0.369299</c:v>
                </c:pt>
                <c:pt idx="22">
                  <c:v>0.286235</c:v>
                </c:pt>
                <c:pt idx="23">
                  <c:v>0.296246</c:v>
                </c:pt>
                <c:pt idx="24">
                  <c:v>0.365103</c:v>
                </c:pt>
                <c:pt idx="25">
                  <c:v>0.400523</c:v>
                </c:pt>
                <c:pt idx="26">
                  <c:v>0.30302</c:v>
                </c:pt>
                <c:pt idx="27">
                  <c:v>0.389262</c:v>
                </c:pt>
                <c:pt idx="28">
                  <c:v>0.334723</c:v>
                </c:pt>
                <c:pt idx="29">
                  <c:v>0.313128</c:v>
                </c:pt>
                <c:pt idx="30">
                  <c:v>0.402554</c:v>
                </c:pt>
                <c:pt idx="31">
                  <c:v>0.239634</c:v>
                </c:pt>
                <c:pt idx="32">
                  <c:v>0.296764</c:v>
                </c:pt>
                <c:pt idx="33">
                  <c:v>0.282233</c:v>
                </c:pt>
                <c:pt idx="34">
                  <c:v>0.301969</c:v>
                </c:pt>
                <c:pt idx="35">
                  <c:v>0.339387</c:v>
                </c:pt>
                <c:pt idx="36">
                  <c:v>0.295147</c:v>
                </c:pt>
                <c:pt idx="37">
                  <c:v>0.285064</c:v>
                </c:pt>
                <c:pt idx="38">
                  <c:v>0.362195</c:v>
                </c:pt>
                <c:pt idx="39">
                  <c:v>0.346136</c:v>
                </c:pt>
                <c:pt idx="40">
                  <c:v>0.507599</c:v>
                </c:pt>
                <c:pt idx="41">
                  <c:v>0.400587</c:v>
                </c:pt>
                <c:pt idx="42">
                  <c:v>0.244251</c:v>
                </c:pt>
                <c:pt idx="43">
                  <c:v>0.286281</c:v>
                </c:pt>
                <c:pt idx="44">
                  <c:v>0.209912</c:v>
                </c:pt>
                <c:pt idx="45">
                  <c:v>0.321467</c:v>
                </c:pt>
                <c:pt idx="46">
                  <c:v>0.242741</c:v>
                </c:pt>
                <c:pt idx="47">
                  <c:v>0.229921</c:v>
                </c:pt>
                <c:pt idx="48">
                  <c:v>0.135982</c:v>
                </c:pt>
                <c:pt idx="49">
                  <c:v>0.231661</c:v>
                </c:pt>
                <c:pt idx="50">
                  <c:v>0.219717</c:v>
                </c:pt>
              </c:numCache>
            </c:numRef>
          </c:val>
        </c:ser>
        <c:ser>
          <c:idx val="40"/>
          <c:order val="40"/>
          <c:tx>
            <c:strRef>
              <c:f>Sheet1!$AP$3:$AP$4</c:f>
              <c:strCache>
                <c:ptCount val="1"/>
                <c:pt idx="0">
                  <c:v>(blank)</c:v>
                </c:pt>
              </c:strCache>
            </c:strRef>
          </c:tx>
          <c:invertIfNegative val="0"/>
          <c:dLbls>
            <c:delete val="1"/>
          </c:dLbls>
          <c:cat>
            <c:strRef>
              <c:f>Sheet1!$A$5:$A$58</c:f>
              <c:strCache>
                <c:ptCount val="53"/>
                <c:pt idx="0">
                  <c:v>-48.9</c:v>
                </c:pt>
                <c:pt idx="1">
                  <c:v>-48.89</c:v>
                </c:pt>
                <c:pt idx="2">
                  <c:v>-48.88</c:v>
                </c:pt>
                <c:pt idx="3">
                  <c:v>-48.87</c:v>
                </c:pt>
                <c:pt idx="4">
                  <c:v>-48.86</c:v>
                </c:pt>
                <c:pt idx="5">
                  <c:v>-48.85</c:v>
                </c:pt>
                <c:pt idx="6">
                  <c:v>-48.84</c:v>
                </c:pt>
                <c:pt idx="7">
                  <c:v>-48.83</c:v>
                </c:pt>
                <c:pt idx="8">
                  <c:v>-48.82</c:v>
                </c:pt>
                <c:pt idx="9">
                  <c:v>-48.81</c:v>
                </c:pt>
                <c:pt idx="10">
                  <c:v>-48.8</c:v>
                </c:pt>
                <c:pt idx="11">
                  <c:v>-48.79</c:v>
                </c:pt>
                <c:pt idx="12">
                  <c:v>-48.78</c:v>
                </c:pt>
                <c:pt idx="13">
                  <c:v>-48.77</c:v>
                </c:pt>
                <c:pt idx="14">
                  <c:v>-48.76</c:v>
                </c:pt>
                <c:pt idx="15">
                  <c:v>-48.75</c:v>
                </c:pt>
                <c:pt idx="16">
                  <c:v>-48.74</c:v>
                </c:pt>
                <c:pt idx="17">
                  <c:v>-48.73</c:v>
                </c:pt>
                <c:pt idx="18">
                  <c:v>-48.72</c:v>
                </c:pt>
                <c:pt idx="19">
                  <c:v>-48.71</c:v>
                </c:pt>
                <c:pt idx="20">
                  <c:v>-48.7</c:v>
                </c:pt>
                <c:pt idx="21">
                  <c:v>-48.69</c:v>
                </c:pt>
                <c:pt idx="22">
                  <c:v>-48.68</c:v>
                </c:pt>
                <c:pt idx="23">
                  <c:v>-48.67</c:v>
                </c:pt>
                <c:pt idx="24">
                  <c:v>-48.66</c:v>
                </c:pt>
                <c:pt idx="25">
                  <c:v>-48.65</c:v>
                </c:pt>
                <c:pt idx="26">
                  <c:v>-48.64</c:v>
                </c:pt>
                <c:pt idx="27">
                  <c:v>-48.63</c:v>
                </c:pt>
                <c:pt idx="28">
                  <c:v>-48.62</c:v>
                </c:pt>
                <c:pt idx="29">
                  <c:v>-48.61</c:v>
                </c:pt>
                <c:pt idx="30">
                  <c:v>-48.6</c:v>
                </c:pt>
                <c:pt idx="31">
                  <c:v>-48.59</c:v>
                </c:pt>
                <c:pt idx="32">
                  <c:v>-48.58</c:v>
                </c:pt>
                <c:pt idx="33">
                  <c:v>-48.57</c:v>
                </c:pt>
                <c:pt idx="34">
                  <c:v>-48.56</c:v>
                </c:pt>
                <c:pt idx="35">
                  <c:v>-48.55</c:v>
                </c:pt>
                <c:pt idx="36">
                  <c:v>-48.54</c:v>
                </c:pt>
                <c:pt idx="37">
                  <c:v>-48.53</c:v>
                </c:pt>
                <c:pt idx="38">
                  <c:v>-48.52</c:v>
                </c:pt>
                <c:pt idx="39">
                  <c:v>-48.51</c:v>
                </c:pt>
                <c:pt idx="40">
                  <c:v>-48.5</c:v>
                </c:pt>
                <c:pt idx="41">
                  <c:v>-48.49</c:v>
                </c:pt>
                <c:pt idx="42">
                  <c:v>-48.48</c:v>
                </c:pt>
                <c:pt idx="43">
                  <c:v>-48.47</c:v>
                </c:pt>
                <c:pt idx="44">
                  <c:v>-48.46</c:v>
                </c:pt>
                <c:pt idx="45">
                  <c:v>-48.45</c:v>
                </c:pt>
                <c:pt idx="46">
                  <c:v>-48.44</c:v>
                </c:pt>
                <c:pt idx="47">
                  <c:v>-48.43</c:v>
                </c:pt>
                <c:pt idx="48">
                  <c:v>-48.42</c:v>
                </c:pt>
                <c:pt idx="49">
                  <c:v>-48.41</c:v>
                </c:pt>
                <c:pt idx="50">
                  <c:v>-48.4</c:v>
                </c:pt>
                <c:pt idx="51">
                  <c:v>-48.39</c:v>
                </c:pt>
                <c:pt idx="52">
                  <c:v>(blank)</c:v>
                </c:pt>
              </c:strCache>
            </c:strRef>
          </c:cat>
          <c:val>
            <c:numRef>
              <c:f>Sheet1!$AP$5:$AP$58</c:f>
              <c:numCache>
                <c:formatCode>General</c:formatCode>
                <c:ptCount val="53"/>
              </c:numCache>
            </c:numRef>
          </c:val>
        </c:ser>
        <c:dLbls>
          <c:showLegendKey val="0"/>
          <c:showVal val="0"/>
          <c:showCatName val="0"/>
          <c:showSerName val="0"/>
          <c:showPercent val="0"/>
          <c:showBubbleSize val="0"/>
        </c:dLbls>
        <c:gapWidth val="150"/>
        <c:axId val="125194624"/>
        <c:axId val="125200608"/>
      </c:barChart>
      <c:catAx>
        <c:axId val="12519462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5200608"/>
        <c:crosses val="autoZero"/>
        <c:auto val="1"/>
        <c:lblAlgn val="ctr"/>
        <c:lblOffset val="100"/>
        <c:noMultiLvlLbl val="0"/>
      </c:catAx>
      <c:valAx>
        <c:axId val="125200608"/>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5194624"/>
        <c:crosses val="autoZero"/>
        <c:crossBetween val="between"/>
      </c:valAx>
      <c:spPr>
        <a:noFill/>
        <a:ln>
          <a:noFill/>
        </a:ln>
        <a:effectLst/>
      </c:spPr>
    </c:plotArea>
    <c:legend>
      <c:legendPos val="r"/>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zero"/>
    <c:showDLblsOverMax val="0"/>
  </c:chart>
  <c:txPr>
    <a:bodyPr/>
    <a:lstStyle/>
    <a:p>
      <a:pPr>
        <a:defRPr lang="zh-CN"/>
      </a:pPr>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3.wmf"/><Relationship Id="rId1"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79.wmf"/><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noChangeArrowheads="1"/>
          </p:cNvSpPr>
          <p:nvPr>
            <p:ph type="hdr" sz="quarter"/>
          </p:nvPr>
        </p:nvSpPr>
        <p:spPr bwMode="auto">
          <a:xfrm>
            <a:off x="0" y="0"/>
            <a:ext cx="2970213" cy="455613"/>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Rectangle 3"/>
          <p:cNvSpPr>
            <a:spLocks noGrp="1" noChangeArrowheads="1"/>
          </p:cNvSpPr>
          <p:nvPr>
            <p:ph type="dt" idx="1"/>
          </p:nvPr>
        </p:nvSpPr>
        <p:spPr bwMode="auto">
          <a:xfrm>
            <a:off x="3881438" y="0"/>
            <a:ext cx="2974975" cy="455613"/>
          </a:xfrm>
          <a:prstGeom prst="rect">
            <a:avLst/>
          </a:prstGeom>
          <a:noFill/>
          <a:ln w="9525">
            <a:noFill/>
            <a:miter lim="800000"/>
          </a:ln>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8132" name="Rectangle 4"/>
          <p:cNvSpPr>
            <a:spLocks noGrp="1"/>
          </p:cNvSpPr>
          <p:nvPr>
            <p:ph type="sldImg" idx="2"/>
          </p:nvPr>
        </p:nvSpPr>
        <p:spPr>
          <a:xfrm>
            <a:off x="992188" y="684213"/>
            <a:ext cx="4872037" cy="3429000"/>
          </a:xfrm>
          <a:prstGeom prst="rect">
            <a:avLst/>
          </a:prstGeom>
          <a:noFill/>
          <a:ln w="9525">
            <a:noFill/>
          </a:ln>
        </p:spPr>
      </p:sp>
      <p:sp>
        <p:nvSpPr>
          <p:cNvPr id="2053" name="Rectangle 5"/>
          <p:cNvSpPr>
            <a:spLocks noGrp="1" noChangeArrowheads="1"/>
          </p:cNvSpPr>
          <p:nvPr>
            <p:ph type="body" sz="quarter" idx="3"/>
          </p:nvPr>
        </p:nvSpPr>
        <p:spPr bwMode="auto">
          <a:xfrm>
            <a:off x="684213" y="4343400"/>
            <a:ext cx="5487988"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2571750" marR="0" lvl="1" indent="0" algn="l" defTabSz="914400" rtl="0" eaLnBrk="0" fontAlgn="base" latinLnBrk="0" hangingPunct="0">
              <a:lnSpc>
                <a:spcPct val="100000"/>
              </a:lnSpc>
              <a:spcBef>
                <a:spcPct val="30000"/>
              </a:spcBef>
              <a:spcAft>
                <a:spcPct val="0"/>
              </a:spcAft>
              <a:buClrTx/>
              <a:buSzTx/>
              <a:buFontTx/>
              <a:buNone/>
              <a:defRPr/>
            </a:pPr>
            <a:r>
              <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5143500" marR="0" lvl="2" indent="0" algn="l" defTabSz="914400" rtl="0" eaLnBrk="0" fontAlgn="base" latinLnBrk="0" hangingPunct="0">
              <a:lnSpc>
                <a:spcPct val="100000"/>
              </a:lnSpc>
              <a:spcBef>
                <a:spcPct val="30000"/>
              </a:spcBef>
              <a:spcAft>
                <a:spcPct val="0"/>
              </a:spcAft>
              <a:buClrTx/>
              <a:buSzTx/>
              <a:buFontTx/>
              <a:buNone/>
              <a:defRPr/>
            </a:pPr>
            <a:r>
              <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7715250" marR="0" lvl="3" indent="0" algn="l" defTabSz="914400" rtl="0" eaLnBrk="0" fontAlgn="base" latinLnBrk="0" hangingPunct="0">
              <a:lnSpc>
                <a:spcPct val="100000"/>
              </a:lnSpc>
              <a:spcBef>
                <a:spcPct val="30000"/>
              </a:spcBef>
              <a:spcAft>
                <a:spcPct val="0"/>
              </a:spcAft>
              <a:buClrTx/>
              <a:buSzTx/>
              <a:buFontTx/>
              <a:buNone/>
              <a:defRPr/>
            </a:pPr>
            <a:r>
              <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10287000" marR="0" lvl="4" indent="0" algn="l" defTabSz="914400" rtl="0" eaLnBrk="0" fontAlgn="base" latinLnBrk="0" hangingPunct="0">
              <a:lnSpc>
                <a:spcPct val="100000"/>
              </a:lnSpc>
              <a:spcBef>
                <a:spcPct val="30000"/>
              </a:spcBef>
              <a:spcAft>
                <a:spcPct val="0"/>
              </a:spcAft>
              <a:buClrTx/>
              <a:buSzTx/>
              <a:buFontTx/>
              <a:buNone/>
              <a:defRPr/>
            </a:pPr>
            <a:r>
              <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6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Rectangle 6"/>
          <p:cNvSpPr>
            <a:spLocks noGrp="1" noChangeArrowheads="1"/>
          </p:cNvSpPr>
          <p:nvPr>
            <p:ph type="ftr" sz="quarter" idx="4"/>
          </p:nvPr>
        </p:nvSpPr>
        <p:spPr bwMode="auto">
          <a:xfrm>
            <a:off x="0" y="8683625"/>
            <a:ext cx="2970213" cy="458788"/>
          </a:xfrm>
          <a:prstGeom prst="rect">
            <a:avLst/>
          </a:prstGeom>
          <a:noFill/>
          <a:ln w="9525">
            <a:noFill/>
            <a:miter lim="800000"/>
          </a:ln>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Rectangle 7"/>
          <p:cNvSpPr>
            <a:spLocks noGrp="1" noChangeArrowheads="1"/>
          </p:cNvSpPr>
          <p:nvPr>
            <p:ph type="sldNum" sz="quarter" idx="5"/>
          </p:nvPr>
        </p:nvSpPr>
        <p:spPr bwMode="auto">
          <a:xfrm>
            <a:off x="3881438" y="8683625"/>
            <a:ext cx="2974975" cy="458788"/>
          </a:xfrm>
          <a:prstGeom prst="rect">
            <a:avLst/>
          </a:prstGeom>
          <a:noFill/>
          <a:ln w="9525">
            <a:noFill/>
            <a:miter lim="800000"/>
          </a:ln>
        </p:spPr>
        <p:txBody>
          <a:bodyPr vert="horz" wrap="square" lIns="91440" tIns="45720" rIns="91440" bIns="45720" numCol="1" anchor="b" anchorCtr="0" compatLnSpc="1"/>
          <a:p>
            <a:pPr lvl="0" algn="r" eaLnBrk="1" hangingPunct="1"/>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6800" kern="1200">
        <a:solidFill>
          <a:schemeClr val="tx1"/>
        </a:solidFill>
        <a:latin typeface="Arial" panose="020B0604020202020204" pitchFamily="34" charset="0"/>
        <a:ea typeface="宋体" panose="02010600030101010101" pitchFamily="2" charset="-122"/>
        <a:cs typeface="+mn-cs"/>
      </a:defRPr>
    </a:lvl1pPr>
    <a:lvl2pPr marL="2571750" algn="l" rtl="0" eaLnBrk="0" fontAlgn="base" hangingPunct="0">
      <a:spcBef>
        <a:spcPct val="30000"/>
      </a:spcBef>
      <a:spcAft>
        <a:spcPct val="0"/>
      </a:spcAft>
      <a:defRPr sz="6800" kern="1200">
        <a:solidFill>
          <a:schemeClr val="tx1"/>
        </a:solidFill>
        <a:latin typeface="Arial" panose="020B0604020202020204" pitchFamily="34" charset="0"/>
        <a:ea typeface="宋体" panose="02010600030101010101" pitchFamily="2" charset="-122"/>
        <a:cs typeface="+mn-cs"/>
      </a:defRPr>
    </a:lvl2pPr>
    <a:lvl3pPr marL="5143500" algn="l" rtl="0" eaLnBrk="0" fontAlgn="base" hangingPunct="0">
      <a:spcBef>
        <a:spcPct val="30000"/>
      </a:spcBef>
      <a:spcAft>
        <a:spcPct val="0"/>
      </a:spcAft>
      <a:defRPr sz="6800" kern="1200">
        <a:solidFill>
          <a:schemeClr val="tx1"/>
        </a:solidFill>
        <a:latin typeface="Arial" panose="020B0604020202020204" pitchFamily="34" charset="0"/>
        <a:ea typeface="宋体" panose="02010600030101010101" pitchFamily="2" charset="-122"/>
        <a:cs typeface="+mn-cs"/>
      </a:defRPr>
    </a:lvl3pPr>
    <a:lvl4pPr marL="7715250" algn="l" rtl="0" eaLnBrk="0" fontAlgn="base" hangingPunct="0">
      <a:spcBef>
        <a:spcPct val="30000"/>
      </a:spcBef>
      <a:spcAft>
        <a:spcPct val="0"/>
      </a:spcAft>
      <a:defRPr sz="6800" kern="1200">
        <a:solidFill>
          <a:schemeClr val="tx1"/>
        </a:solidFill>
        <a:latin typeface="Arial" panose="020B0604020202020204" pitchFamily="34" charset="0"/>
        <a:ea typeface="宋体" panose="02010600030101010101" pitchFamily="2" charset="-122"/>
        <a:cs typeface="+mn-cs"/>
      </a:defRPr>
    </a:lvl4pPr>
    <a:lvl5pPr marL="10287000" algn="l" rtl="0" eaLnBrk="0" fontAlgn="base" hangingPunct="0">
      <a:spcBef>
        <a:spcPct val="30000"/>
      </a:spcBef>
      <a:spcAft>
        <a:spcPct val="0"/>
      </a:spcAft>
      <a:defRPr sz="6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a:solidFill>
              <a:srgbClr val="000000">
                <a:alpha val="100000"/>
              </a:srgbClr>
            </a:solidFill>
            <a:miter lim="800000"/>
          </a:ln>
        </p:spPr>
      </p:sp>
      <p:sp>
        <p:nvSpPr>
          <p:cNvPr id="43011" name="备注占位符 2"/>
          <p:cNvSpPr>
            <a:spLocks noGrp="1"/>
          </p:cNvSpPr>
          <p:nvPr>
            <p:ph type="body" idx="1"/>
          </p:nvPr>
        </p:nvSpPr>
        <p:spPr>
          <a:noFill/>
          <a:ln>
            <a:noFill/>
          </a:ln>
        </p:spPr>
        <p:txBody>
          <a:bodyPr wrap="square" lIns="92208" tIns="46104" rIns="92208" bIns="46104" anchor="t"/>
          <a:lstStyle/>
          <a:p>
            <a:pPr lvl="0"/>
            <a:endParaRPr lang="zh-CN" altLang="en-US" dirty="0"/>
          </a:p>
        </p:txBody>
      </p:sp>
      <p:sp>
        <p:nvSpPr>
          <p:cNvPr id="43012" name="灯片编号占位符 3"/>
          <p:cNvSpPr txBox="1">
            <a:spLocks noGrp="1"/>
          </p:cNvSpPr>
          <p:nvPr>
            <p:ph type="sldNum" sz="quarter"/>
          </p:nvPr>
        </p:nvSpPr>
        <p:spPr>
          <a:xfrm>
            <a:off x="3870325" y="9478963"/>
            <a:ext cx="2962275" cy="498475"/>
          </a:xfrm>
          <a:prstGeom prst="rect">
            <a:avLst/>
          </a:prstGeom>
          <a:noFill/>
          <a:ln w="9525">
            <a:noFill/>
          </a:ln>
        </p:spPr>
        <p:txBody>
          <a:bodyPr lIns="92208" tIns="46104" rIns="92208" bIns="46104" anchor="b"/>
          <a:lstStyle/>
          <a:p>
            <a:pPr lvl="0" algn="r" eaLnBrk="1" hangingPunct="1">
              <a:buChar char="•"/>
            </a:pPr>
            <a:fld id="{9A0DB2DC-4C9A-4742-B13C-FB6460FD3503}" type="slidenum">
              <a:rPr lang="en-US" altLang="zh-CN" sz="1200" dirty="0">
                <a:latin typeface="Calibri" panose="020F0502020204030204" pitchFamily="34" charset="0"/>
              </a:rPr>
            </a:fld>
            <a:endParaRPr lang="en-US" altLang="zh-CN"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ln>
            <a:solidFill>
              <a:srgbClr val="000000">
                <a:alpha val="100000"/>
              </a:srgbClr>
            </a:solidFill>
            <a:miter lim="800000"/>
          </a:ln>
        </p:spPr>
      </p:sp>
      <p:sp>
        <p:nvSpPr>
          <p:cNvPr id="35843" name="备注占位符 2"/>
          <p:cNvSpPr>
            <a:spLocks noGrp="1"/>
          </p:cNvSpPr>
          <p:nvPr>
            <p:ph type="body"/>
          </p:nvPr>
        </p:nvSpPr>
        <p:spPr>
          <a:noFill/>
          <a:ln>
            <a:noFill/>
          </a:ln>
        </p:spPr>
        <p:txBody>
          <a:bodyPr wrap="square" lIns="92208" tIns="46104" rIns="92208" bIns="46104" anchor="t"/>
          <a:lstStyle/>
          <a:p>
            <a:pPr lvl="0"/>
            <a:endParaRPr lang="zh-CN" altLang="en-US" dirty="0"/>
          </a:p>
        </p:txBody>
      </p:sp>
      <p:sp>
        <p:nvSpPr>
          <p:cNvPr id="35844" name="灯片编号占位符 3"/>
          <p:cNvSpPr txBox="1">
            <a:spLocks noGrp="1"/>
          </p:cNvSpPr>
          <p:nvPr>
            <p:ph type="sldNum" sz="quarter"/>
          </p:nvPr>
        </p:nvSpPr>
        <p:spPr>
          <a:xfrm>
            <a:off x="3870325" y="9478963"/>
            <a:ext cx="2962275" cy="498475"/>
          </a:xfrm>
          <a:prstGeom prst="rect">
            <a:avLst/>
          </a:prstGeom>
          <a:noFill/>
          <a:ln w="9525">
            <a:noFill/>
          </a:ln>
        </p:spPr>
        <p:txBody>
          <a:bodyPr lIns="92208" tIns="46104" rIns="92208" bIns="46104"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lvl="0" algn="r" eaLnBrk="1" hangingPunct="1">
              <a:buChar char="•"/>
            </a:pPr>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28663" y="2125663"/>
            <a:ext cx="8264525" cy="146526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58913" y="3876675"/>
            <a:ext cx="6804025" cy="17478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48500" y="274638"/>
            <a:ext cx="2187575" cy="58372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85775" y="274638"/>
            <a:ext cx="6410325" cy="583723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68350" y="4395788"/>
            <a:ext cx="8262938" cy="135890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68350" y="2898775"/>
            <a:ext cx="8262938" cy="1497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85775" y="1597025"/>
            <a:ext cx="42989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937125" y="1597025"/>
            <a:ext cx="42989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85775" y="1531938"/>
            <a:ext cx="42957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85775" y="2170113"/>
            <a:ext cx="4295775" cy="3940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938713" y="1531938"/>
            <a:ext cx="4297362"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938713" y="2170113"/>
            <a:ext cx="4297362" cy="3940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85775" y="273050"/>
            <a:ext cx="3198813" cy="11588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00475" y="273050"/>
            <a:ext cx="5435600" cy="58372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85775" y="1431925"/>
            <a:ext cx="31988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05000" y="4787900"/>
            <a:ext cx="5834063" cy="5651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05000" y="611188"/>
            <a:ext cx="5834063" cy="4103687"/>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905000" y="5353050"/>
            <a:ext cx="5834063" cy="803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p:sp>
        <p:nvSpPr>
          <p:cNvPr id="7170" name="Rectangle 2"/>
          <p:cNvSpPr>
            <a:spLocks noGrp="1"/>
          </p:cNvSpPr>
          <p:nvPr>
            <p:ph type="title"/>
          </p:nvPr>
        </p:nvSpPr>
        <p:spPr>
          <a:xfrm>
            <a:off x="485775" y="274638"/>
            <a:ext cx="8750300" cy="1139825"/>
          </a:xfrm>
          <a:prstGeom prst="rect">
            <a:avLst/>
          </a:prstGeom>
          <a:noFill/>
          <a:ln w="9525">
            <a:noFill/>
          </a:ln>
        </p:spPr>
        <p:txBody>
          <a:bodyPr anchor="ctr"/>
          <a:p>
            <a:pPr lvl="0"/>
            <a:r>
              <a:rPr lang="zh-CN" altLang="en-US" dirty="0"/>
              <a:t>单击此处编辑母版标题样式</a:t>
            </a:r>
            <a:endParaRPr lang="zh-CN" altLang="en-US" dirty="0"/>
          </a:p>
        </p:txBody>
      </p:sp>
      <p:sp>
        <p:nvSpPr>
          <p:cNvPr id="7171" name="Rectangle 3"/>
          <p:cNvSpPr>
            <a:spLocks noGrp="1"/>
          </p:cNvSpPr>
          <p:nvPr>
            <p:ph type="body" idx="1"/>
          </p:nvPr>
        </p:nvSpPr>
        <p:spPr>
          <a:xfrm>
            <a:off x="485775" y="1597025"/>
            <a:ext cx="8750300" cy="451485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85775" y="6229350"/>
            <a:ext cx="2268538" cy="476250"/>
          </a:xfrm>
          <a:prstGeom prst="rect">
            <a:avLst/>
          </a:prstGeom>
          <a:noFill/>
          <a:ln w="9525">
            <a:noFill/>
            <a:miter lim="800000"/>
          </a:ln>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321050" y="6229350"/>
            <a:ext cx="3079750" cy="476250"/>
          </a:xfrm>
          <a:prstGeom prst="rect">
            <a:avLst/>
          </a:prstGeom>
          <a:noFill/>
          <a:ln w="9525">
            <a:noFill/>
            <a:miter lim="800000"/>
          </a:ln>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967538" y="6229350"/>
            <a:ext cx="2268538"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12.emf"/><Relationship Id="rId2" Type="http://schemas.openxmlformats.org/officeDocument/2006/relationships/image" Target="../media/image22.emf"/><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3.png"/><Relationship Id="rId3" Type="http://schemas.openxmlformats.org/officeDocument/2006/relationships/image" Target="../media/image12.emf"/><Relationship Id="rId2" Type="http://schemas.openxmlformats.org/officeDocument/2006/relationships/image" Target="../media/image22.emf"/><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oleObject" Target="../embeddings/oleObject2.bin"/><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image" Target="../media/image24.emf"/></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2.emf"/><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png"/><Relationship Id="rId1" Type="http://schemas.openxmlformats.org/officeDocument/2006/relationships/image" Target="../media/image5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62.wmf"/><Relationship Id="rId4" Type="http://schemas.openxmlformats.org/officeDocument/2006/relationships/oleObject" Target="../embeddings/oleObject4.bin"/><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63.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36.xml.rels><?xml version="1.0" encoding="UTF-8" standalone="yes"?>
<Relationships xmlns="http://schemas.openxmlformats.org/package/2006/relationships"><Relationship Id="rId9" Type="http://schemas.openxmlformats.org/officeDocument/2006/relationships/image" Target="../media/image75.wmf"/><Relationship Id="rId8" Type="http://schemas.openxmlformats.org/officeDocument/2006/relationships/oleObject" Target="../embeddings/oleObject7.bin"/><Relationship Id="rId7" Type="http://schemas.openxmlformats.org/officeDocument/2006/relationships/image" Target="../media/image74.png"/><Relationship Id="rId6" Type="http://schemas.openxmlformats.org/officeDocument/2006/relationships/image" Target="../media/image73.wmf"/><Relationship Id="rId5" Type="http://schemas.openxmlformats.org/officeDocument/2006/relationships/oleObject" Target="../embeddings/oleObject6.bin"/><Relationship Id="rId4" Type="http://schemas.openxmlformats.org/officeDocument/2006/relationships/image" Target="../media/image72.png"/><Relationship Id="rId3" Type="http://schemas.openxmlformats.org/officeDocument/2006/relationships/image" Target="../media/image71.wmf"/><Relationship Id="rId2" Type="http://schemas.openxmlformats.org/officeDocument/2006/relationships/oleObject" Target="../embeddings/oleObject5.bin"/><Relationship Id="rId11" Type="http://schemas.openxmlformats.org/officeDocument/2006/relationships/vmlDrawing" Target="../drawings/vmlDrawing3.vml"/><Relationship Id="rId10" Type="http://schemas.openxmlformats.org/officeDocument/2006/relationships/slideLayout" Target="../slideLayouts/slideLayout7.xml"/><Relationship Id="rId1" Type="http://schemas.openxmlformats.org/officeDocument/2006/relationships/image" Target="../media/image70.png"/></Relationships>
</file>

<file path=ppt/slides/_rels/slide37.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79.wmf"/><Relationship Id="rId7" Type="http://schemas.openxmlformats.org/officeDocument/2006/relationships/oleObject" Target="../embeddings/oleObject11.bin"/><Relationship Id="rId6" Type="http://schemas.openxmlformats.org/officeDocument/2006/relationships/image" Target="../media/image78.wmf"/><Relationship Id="rId5" Type="http://schemas.openxmlformats.org/officeDocument/2006/relationships/oleObject" Target="../embeddings/oleObject10.bin"/><Relationship Id="rId4" Type="http://schemas.openxmlformats.org/officeDocument/2006/relationships/image" Target="../media/image77.wmf"/><Relationship Id="rId3" Type="http://schemas.openxmlformats.org/officeDocument/2006/relationships/oleObject" Target="../embeddings/oleObject9.bin"/><Relationship Id="rId2" Type="http://schemas.openxmlformats.org/officeDocument/2006/relationships/image" Target="../media/image76.wmf"/><Relationship Id="rId11" Type="http://schemas.openxmlformats.org/officeDocument/2006/relationships/vmlDrawing" Target="../drawings/vmlDrawing4.vml"/><Relationship Id="rId10" Type="http://schemas.openxmlformats.org/officeDocument/2006/relationships/slideLayout" Target="../slideLayouts/slideLayout7.xml"/><Relationship Id="rId1"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5.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1.png"/><Relationship Id="rId1"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3.xml"/></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9.png"/></Relationships>
</file>

<file path=ppt/slides/_rels/slide59.xml.rels><?xml version="1.0" encoding="UTF-8" standalone="yes"?>
<Relationships xmlns="http://schemas.openxmlformats.org/package/2006/relationships"><Relationship Id="rId5" Type="http://schemas.openxmlformats.org/officeDocument/2006/relationships/vmlDrawing" Target="../drawings/vmlDrawing5.vml"/><Relationship Id="rId4" Type="http://schemas.openxmlformats.org/officeDocument/2006/relationships/slideLayout" Target="../slideLayouts/slideLayout7.xml"/><Relationship Id="rId3" Type="http://schemas.openxmlformats.org/officeDocument/2006/relationships/image" Target="../media/image111.wmf"/><Relationship Id="rId2" Type="http://schemas.openxmlformats.org/officeDocument/2006/relationships/oleObject" Target="../embeddings/oleObject12.bin"/><Relationship Id="rId1"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emf"/><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wmf"/></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5.emf"/><Relationship Id="rId6"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8194" name="Rectangle 7"/>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8195" name="Rectangle 14"/>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8196" name="矩形 3"/>
          <p:cNvSpPr/>
          <p:nvPr/>
        </p:nvSpPr>
        <p:spPr>
          <a:xfrm>
            <a:off x="1050925" y="82550"/>
            <a:ext cx="8001000" cy="517525"/>
          </a:xfrm>
          <a:prstGeom prst="rect">
            <a:avLst/>
          </a:prstGeom>
          <a:noFill/>
          <a:ln w="9525">
            <a:noFill/>
          </a:ln>
        </p:spPr>
        <p:txBody>
          <a:bodyPr lIns="91377" tIns="45690" rIns="91377" bIns="45690">
            <a:spAutoFit/>
          </a:bodyPr>
          <a:p>
            <a:pPr defTabSz="1262380"/>
            <a:endParaRPr lang="zh-CN" altLang="en-US" sz="2800" dirty="0">
              <a:solidFill>
                <a:schemeClr val="bg1"/>
              </a:solidFill>
              <a:latin typeface="Arial" panose="020B0604020202020204" pitchFamily="34" charset="0"/>
              <a:ea typeface="黑体" panose="02010609060101010101" pitchFamily="49" charset="-122"/>
            </a:endParaRPr>
          </a:p>
        </p:txBody>
      </p:sp>
      <p:sp>
        <p:nvSpPr>
          <p:cNvPr id="8197" name="Rectangle 330"/>
          <p:cNvSpPr/>
          <p:nvPr/>
        </p:nvSpPr>
        <p:spPr>
          <a:xfrm>
            <a:off x="0" y="1795463"/>
            <a:ext cx="184150" cy="1920875"/>
          </a:xfrm>
          <a:prstGeom prst="rect">
            <a:avLst/>
          </a:prstGeom>
          <a:noFill/>
          <a:ln w="9525">
            <a:noFill/>
          </a:ln>
        </p:spPr>
        <p:txBody>
          <a:bodyPr wrap="none" anchor="ctr">
            <a:spAutoFit/>
          </a:bodyPr>
          <a:p>
            <a:pPr eaLnBrk="0" hangingPunct="0"/>
            <a:br>
              <a:rPr lang="zh-CN" altLang="en-US" sz="1200" dirty="0">
                <a:solidFill>
                  <a:srgbClr val="000000"/>
                </a:solidFill>
                <a:latin typeface="Arial" panose="020B0604020202020204" pitchFamily="34" charset="0"/>
                <a:ea typeface="黑体" panose="02010609060101010101" pitchFamily="49" charset="-122"/>
              </a:rPr>
            </a:br>
            <a:endParaRPr lang="zh-CN" altLang="en-US" dirty="0">
              <a:latin typeface="Arial" panose="020B0604020202020204" pitchFamily="34" charset="0"/>
            </a:endParaRPr>
          </a:p>
          <a:p>
            <a:pPr eaLnBrk="0" hangingPunct="0"/>
            <a:endParaRPr lang="zh-CN" altLang="en-US" dirty="0">
              <a:latin typeface="Arial" panose="020B0604020202020204" pitchFamily="34" charset="0"/>
            </a:endParaRPr>
          </a:p>
          <a:p>
            <a:pPr eaLnBrk="0" hangingPunct="0"/>
            <a:endParaRPr lang="zh-CN" altLang="en-US" sz="9200" dirty="0">
              <a:latin typeface="Arial" panose="020B0604020202020204" pitchFamily="34" charset="0"/>
            </a:endParaRPr>
          </a:p>
        </p:txBody>
      </p:sp>
      <p:sp>
        <p:nvSpPr>
          <p:cNvPr id="8198" name="Rectangle 712"/>
          <p:cNvSpPr/>
          <p:nvPr/>
        </p:nvSpPr>
        <p:spPr>
          <a:xfrm>
            <a:off x="0" y="12520613"/>
            <a:ext cx="9721850" cy="0"/>
          </a:xfrm>
          <a:prstGeom prst="rect">
            <a:avLst/>
          </a:prstGeom>
          <a:noFill/>
          <a:ln w="9525">
            <a:noFill/>
          </a:ln>
        </p:spPr>
        <p:txBody>
          <a:bodyPr wrap="none" anchor="ctr">
            <a:spAutoFit/>
          </a:bodyPr>
          <a:p>
            <a:pPr eaLnBrk="0" hangingPunct="0"/>
            <a:endParaRPr lang="zh-CN" altLang="en-US" sz="9200" dirty="0">
              <a:latin typeface="Arial" panose="020B0604020202020204" pitchFamily="34" charset="0"/>
            </a:endParaRPr>
          </a:p>
        </p:txBody>
      </p:sp>
      <p:sp>
        <p:nvSpPr>
          <p:cNvPr id="8199" name="Text Box 8"/>
          <p:cNvSpPr txBox="1"/>
          <p:nvPr/>
        </p:nvSpPr>
        <p:spPr>
          <a:xfrm>
            <a:off x="555625" y="1436688"/>
            <a:ext cx="8623300" cy="4646295"/>
          </a:xfrm>
          <a:prstGeom prst="rect">
            <a:avLst/>
          </a:prstGeom>
          <a:noFill/>
          <a:ln w="9525">
            <a:noFill/>
          </a:ln>
        </p:spPr>
        <p:txBody>
          <a:bodyPr>
            <a:spAutoFit/>
          </a:bodyPr>
          <a:p>
            <a:pPr algn="ctr"/>
            <a:r>
              <a:rPr lang="zh-CN" altLang="en-US"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rPr>
              <a:t>Development of Novel Semiconductor Detectors </a:t>
            </a:r>
            <a:r>
              <a:rPr lang="en-US" altLang="zh-CN"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rPr>
              <a:t>In Xiantan University</a:t>
            </a:r>
            <a:endParaRPr lang="zh-CN" altLang="en-US"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endParaRPr>
          </a:p>
          <a:p>
            <a:pPr algn="ctr"/>
            <a:r>
              <a:rPr lang="zh-CN" altLang="en-US"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rPr>
              <a:t>新型半导体粒子、光子探测器的研发</a:t>
            </a:r>
            <a:endParaRPr lang="zh-CN" altLang="en-US"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endParaRPr>
          </a:p>
          <a:p>
            <a:pPr algn="ctr"/>
            <a:endParaRPr lang="zh-CN" altLang="en-US" sz="4000" b="1" dirty="0">
              <a:solidFill>
                <a:srgbClr val="0000FF"/>
              </a:solidFill>
              <a:latin typeface="黑体" panose="02010609060101010101" pitchFamily="49" charset="-122"/>
              <a:ea typeface="黑体" panose="02010609060101010101" pitchFamily="49" charset="-122"/>
              <a:sym typeface="华文楷体" panose="02010600040101010101" pitchFamily="2" charset="-122"/>
            </a:endParaRPr>
          </a:p>
          <a:p>
            <a:pPr algn="ctr"/>
            <a:r>
              <a:rPr lang="zh-CN" altLang="en-US" sz="3200" b="1" dirty="0">
                <a:solidFill>
                  <a:srgbClr val="0319BD"/>
                </a:solidFill>
                <a:latin typeface="黑体" panose="02010609060101010101" pitchFamily="49" charset="-122"/>
                <a:ea typeface="黑体" panose="02010609060101010101" pitchFamily="49" charset="-122"/>
                <a:sym typeface="华文楷体" panose="02010600040101010101" pitchFamily="2" charset="-122"/>
              </a:rPr>
              <a:t>Zheng Li </a:t>
            </a:r>
            <a:r>
              <a:rPr lang="zh-CN" altLang="en-US" sz="3200" b="1" dirty="0">
                <a:solidFill>
                  <a:srgbClr val="0319BD"/>
                </a:solidFill>
                <a:latin typeface="黑体" panose="02010609060101010101" pitchFamily="49" charset="-122"/>
                <a:ea typeface="黑体" panose="02010609060101010101" pitchFamily="49" charset="-122"/>
              </a:rPr>
              <a:t>李正</a:t>
            </a:r>
            <a:endParaRPr lang="zh-CN" altLang="en-US" sz="3200" b="1" dirty="0">
              <a:solidFill>
                <a:srgbClr val="0319BD"/>
              </a:solidFill>
              <a:latin typeface="黑体" panose="02010609060101010101" pitchFamily="49" charset="-122"/>
              <a:ea typeface="黑体" panose="02010609060101010101" pitchFamily="49" charset="-122"/>
            </a:endParaRPr>
          </a:p>
          <a:p>
            <a:pPr algn="ctr"/>
            <a:r>
              <a:rPr lang="zh-CN" altLang="en-US" sz="3200" b="1" dirty="0">
                <a:solidFill>
                  <a:srgbClr val="0319BD"/>
                </a:solidFill>
                <a:latin typeface="黑体" panose="02010609060101010101" pitchFamily="49" charset="-122"/>
                <a:ea typeface="黑体" panose="02010609060101010101" pitchFamily="49" charset="-122"/>
                <a:sym typeface="华文楷体" panose="02010600040101010101" pitchFamily="2" charset="-122"/>
              </a:rPr>
              <a:t>Xiangtan University, Xiangtan,</a:t>
            </a:r>
            <a:r>
              <a:rPr lang="zh-CN" altLang="en-US" sz="3200" b="1" dirty="0">
                <a:solidFill>
                  <a:srgbClr val="0319BD"/>
                </a:solidFill>
                <a:latin typeface="黑体" panose="02010609060101010101" pitchFamily="49" charset="-122"/>
                <a:ea typeface="黑体" panose="02010609060101010101" pitchFamily="49" charset="-122"/>
              </a:rPr>
              <a:t>湘潭大学</a:t>
            </a:r>
            <a:r>
              <a:rPr lang="zh-CN" altLang="en-US" sz="3200" b="1" dirty="0">
                <a:solidFill>
                  <a:srgbClr val="0319BD"/>
                </a:solidFill>
                <a:latin typeface="黑体" panose="02010609060101010101" pitchFamily="49" charset="-122"/>
                <a:ea typeface="黑体" panose="02010609060101010101" pitchFamily="49" charset="-122"/>
                <a:sym typeface="华文楷体" panose="02010600040101010101" pitchFamily="2" charset="-122"/>
              </a:rPr>
              <a:t> Hunan 411105, China</a:t>
            </a:r>
            <a:endParaRPr lang="zh-CN" altLang="en-US" sz="3200" b="1" dirty="0">
              <a:solidFill>
                <a:srgbClr val="0319BD"/>
              </a:solidFill>
              <a:latin typeface="黑体" panose="02010609060101010101" pitchFamily="49" charset="-122"/>
              <a:ea typeface="黑体" panose="02010609060101010101" pitchFamily="49" charset="-122"/>
              <a:sym typeface="华文楷体" panose="02010600040101010101" pitchFamily="2" charset="-122"/>
            </a:endParaRPr>
          </a:p>
        </p:txBody>
      </p:sp>
      <p:sp>
        <p:nvSpPr>
          <p:cNvPr id="8200" name="TextBox 12"/>
          <p:cNvSpPr txBox="1"/>
          <p:nvPr/>
        </p:nvSpPr>
        <p:spPr>
          <a:xfrm>
            <a:off x="7475855" y="6106795"/>
            <a:ext cx="2139315" cy="398780"/>
          </a:xfrm>
          <a:prstGeom prst="rect">
            <a:avLst/>
          </a:prstGeom>
          <a:noFill/>
          <a:ln w="9525">
            <a:noFill/>
          </a:ln>
        </p:spPr>
        <p:txBody>
          <a:bodyPr wrap="square">
            <a:spAutoFit/>
          </a:bodyPr>
          <a:p>
            <a:pPr algn="ctr" defTabSz="1262380"/>
            <a:r>
              <a:rPr lang="en-US" altLang="zh-CN" sz="2000" b="1" dirty="0">
                <a:latin typeface="Times New Roman" panose="02020603050405020304" pitchFamily="18" charset="0"/>
                <a:ea typeface="仿宋" panose="02010609060101010101" pitchFamily="49" charset="-122"/>
                <a:sym typeface="Arial" panose="020B0604020202020204" pitchFamily="34" charset="0"/>
              </a:rPr>
              <a:t>2018</a:t>
            </a:r>
            <a:r>
              <a:rPr lang="en-US" altLang="zh-CN" sz="2000" b="1" dirty="0">
                <a:latin typeface="仿宋" panose="02010609060101010101" pitchFamily="49" charset="-122"/>
                <a:ea typeface="仿宋" panose="02010609060101010101" pitchFamily="49" charset="-122"/>
                <a:sym typeface="Arial" panose="020B0604020202020204" pitchFamily="34" charset="0"/>
              </a:rPr>
              <a:t>.</a:t>
            </a:r>
            <a:r>
              <a:rPr lang="en-US" sz="2000" b="1" dirty="0">
                <a:latin typeface="Times New Roman" panose="02020603050405020304" pitchFamily="18" charset="0"/>
                <a:ea typeface="仿宋" panose="02010609060101010101" pitchFamily="49" charset="-122"/>
                <a:sym typeface="Arial" panose="020B0604020202020204" pitchFamily="34" charset="0"/>
              </a:rPr>
              <a:t>09</a:t>
            </a:r>
            <a:endParaRPr lang="en-US" sz="2000" b="1" dirty="0">
              <a:latin typeface="仿宋" panose="02010609060101010101" pitchFamily="49" charset="-122"/>
              <a:ea typeface="仿宋" panose="02010609060101010101" pitchFamily="49" charset="-122"/>
              <a:sym typeface="Arial" panose="020B0604020202020204" pitchFamily="34" charset="0"/>
            </a:endParaRPr>
          </a:p>
        </p:txBody>
      </p:sp>
      <p:sp>
        <p:nvSpPr>
          <p:cNvPr id="8201" name="矩形 3"/>
          <p:cNvSpPr/>
          <p:nvPr/>
        </p:nvSpPr>
        <p:spPr>
          <a:xfrm>
            <a:off x="1050925" y="82550"/>
            <a:ext cx="8001000" cy="517525"/>
          </a:xfrm>
          <a:prstGeom prst="rect">
            <a:avLst/>
          </a:prstGeom>
          <a:noFill/>
          <a:ln w="9525">
            <a:noFill/>
          </a:ln>
        </p:spPr>
        <p:txBody>
          <a:bodyPr lIns="91377" tIns="45690" rIns="91377" bIns="45690">
            <a:spAutoFit/>
          </a:bodyPr>
          <a:p>
            <a:pPr defTabSz="1262380"/>
            <a:endParaRPr lang="zh-CN" altLang="en-US" sz="2800" dirty="0">
              <a:solidFill>
                <a:schemeClr val="bg1"/>
              </a:solidFill>
              <a:latin typeface="Arial" panose="020B0604020202020204" pitchFamily="34" charset="0"/>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AutoShape 4"/>
          <p:cNvSpPr>
            <a:spLocks noChangeAspect="1" noTextEdit="1"/>
          </p:cNvSpPr>
          <p:nvPr/>
        </p:nvSpPr>
        <p:spPr>
          <a:xfrm>
            <a:off x="739775" y="1824038"/>
            <a:ext cx="8982075" cy="4465637"/>
          </a:xfrm>
          <a:prstGeom prst="rect">
            <a:avLst/>
          </a:prstGeom>
          <a:noFill/>
          <a:ln w="9525">
            <a:noFill/>
          </a:ln>
        </p:spPr>
        <p:txBody>
          <a:bodyPr/>
          <a:p>
            <a:endParaRPr lang="zh-CN" altLang="en-US"/>
          </a:p>
        </p:txBody>
      </p:sp>
      <p:pic>
        <p:nvPicPr>
          <p:cNvPr id="17411" name="Picture 13"/>
          <p:cNvPicPr>
            <a:picLocks noChangeAspect="1"/>
          </p:cNvPicPr>
          <p:nvPr/>
        </p:nvPicPr>
        <p:blipFill>
          <a:blip r:embed="rId1"/>
          <a:stretch>
            <a:fillRect/>
          </a:stretch>
        </p:blipFill>
        <p:spPr>
          <a:xfrm>
            <a:off x="-127000" y="1530350"/>
            <a:ext cx="5648325" cy="5310188"/>
          </a:xfrm>
          <a:prstGeom prst="rect">
            <a:avLst/>
          </a:prstGeom>
          <a:noFill/>
          <a:ln w="9525">
            <a:noFill/>
          </a:ln>
        </p:spPr>
      </p:pic>
      <p:grpSp>
        <p:nvGrpSpPr>
          <p:cNvPr id="2" name="Group 4"/>
          <p:cNvGrpSpPr>
            <a:grpSpLocks noChangeAspect="1"/>
          </p:cNvGrpSpPr>
          <p:nvPr/>
        </p:nvGrpSpPr>
        <p:grpSpPr>
          <a:xfrm>
            <a:off x="1922463" y="3971925"/>
            <a:ext cx="481012" cy="469900"/>
            <a:chOff x="0" y="0"/>
            <a:chExt cx="498475" cy="519112"/>
          </a:xfrm>
        </p:grpSpPr>
        <p:pic>
          <p:nvPicPr>
            <p:cNvPr id="17456" name="Picture 14"/>
            <p:cNvPicPr>
              <a:picLocks noChangeAspect="1"/>
            </p:cNvPicPr>
            <p:nvPr/>
          </p:nvPicPr>
          <p:blipFill>
            <a:blip r:embed="rId2"/>
            <a:srcRect l="-1613" t="27489"/>
            <a:stretch>
              <a:fillRect/>
            </a:stretch>
          </p:blipFill>
          <p:spPr>
            <a:xfrm>
              <a:off x="0" y="84137"/>
              <a:ext cx="330200" cy="266700"/>
            </a:xfrm>
            <a:prstGeom prst="rect">
              <a:avLst/>
            </a:prstGeom>
            <a:noFill/>
            <a:ln w="9525">
              <a:noFill/>
            </a:ln>
          </p:spPr>
        </p:pic>
        <p:pic>
          <p:nvPicPr>
            <p:cNvPr id="17457" name="Picture 15"/>
            <p:cNvPicPr>
              <a:picLocks noChangeAspect="1"/>
            </p:cNvPicPr>
            <p:nvPr/>
          </p:nvPicPr>
          <p:blipFill>
            <a:blip r:embed="rId2"/>
            <a:srcRect l="-1613" t="27489"/>
            <a:stretch>
              <a:fillRect/>
            </a:stretch>
          </p:blipFill>
          <p:spPr>
            <a:xfrm>
              <a:off x="168275" y="252412"/>
              <a:ext cx="330200" cy="266700"/>
            </a:xfrm>
            <a:prstGeom prst="rect">
              <a:avLst/>
            </a:prstGeom>
            <a:noFill/>
            <a:ln w="9525">
              <a:noFill/>
            </a:ln>
          </p:spPr>
        </p:pic>
        <p:pic>
          <p:nvPicPr>
            <p:cNvPr id="17458" name="Picture 16"/>
            <p:cNvPicPr>
              <a:picLocks noChangeAspect="1"/>
            </p:cNvPicPr>
            <p:nvPr/>
          </p:nvPicPr>
          <p:blipFill>
            <a:blip r:embed="rId2"/>
            <a:srcRect l="-1613" t="27489"/>
            <a:stretch>
              <a:fillRect/>
            </a:stretch>
          </p:blipFill>
          <p:spPr>
            <a:xfrm>
              <a:off x="168275" y="0"/>
              <a:ext cx="330200" cy="266700"/>
            </a:xfrm>
            <a:prstGeom prst="rect">
              <a:avLst/>
            </a:prstGeom>
            <a:noFill/>
            <a:ln w="9525">
              <a:noFill/>
            </a:ln>
          </p:spPr>
        </p:pic>
        <p:pic>
          <p:nvPicPr>
            <p:cNvPr id="17459" name="Picture 18"/>
            <p:cNvPicPr>
              <a:picLocks noChangeAspect="1"/>
            </p:cNvPicPr>
            <p:nvPr/>
          </p:nvPicPr>
          <p:blipFill>
            <a:blip r:embed="rId2"/>
            <a:srcRect l="-1613" t="27489"/>
            <a:stretch>
              <a:fillRect/>
            </a:stretch>
          </p:blipFill>
          <p:spPr>
            <a:xfrm>
              <a:off x="0" y="252412"/>
              <a:ext cx="330200" cy="266700"/>
            </a:xfrm>
            <a:prstGeom prst="rect">
              <a:avLst/>
            </a:prstGeom>
            <a:noFill/>
            <a:ln w="9525">
              <a:noFill/>
            </a:ln>
          </p:spPr>
        </p:pic>
      </p:grpSp>
      <p:grpSp>
        <p:nvGrpSpPr>
          <p:cNvPr id="3" name="Group 9"/>
          <p:cNvGrpSpPr>
            <a:grpSpLocks noChangeAspect="1"/>
          </p:cNvGrpSpPr>
          <p:nvPr/>
        </p:nvGrpSpPr>
        <p:grpSpPr>
          <a:xfrm>
            <a:off x="1922463" y="3971925"/>
            <a:ext cx="481012" cy="415925"/>
            <a:chOff x="0" y="0"/>
            <a:chExt cx="498475" cy="458787"/>
          </a:xfrm>
        </p:grpSpPr>
        <p:grpSp>
          <p:nvGrpSpPr>
            <p:cNvPr id="17450" name="Group 10"/>
            <p:cNvGrpSpPr>
              <a:grpSpLocks noChangeAspect="1"/>
            </p:cNvGrpSpPr>
            <p:nvPr/>
          </p:nvGrpSpPr>
          <p:grpSpPr>
            <a:xfrm>
              <a:off x="0" y="0"/>
              <a:ext cx="498475" cy="382587"/>
              <a:chOff x="0" y="0"/>
              <a:chExt cx="498475" cy="382587"/>
            </a:xfrm>
          </p:grpSpPr>
          <p:pic>
            <p:nvPicPr>
              <p:cNvPr id="17454" name="Picture 20"/>
              <p:cNvPicPr>
                <a:picLocks noChangeAspect="1"/>
              </p:cNvPicPr>
              <p:nvPr/>
            </p:nvPicPr>
            <p:blipFill>
              <a:blip r:embed="rId3"/>
              <a:stretch>
                <a:fillRect/>
              </a:stretch>
            </p:blipFill>
            <p:spPr>
              <a:xfrm>
                <a:off x="152400" y="0"/>
                <a:ext cx="346075" cy="382587"/>
              </a:xfrm>
              <a:prstGeom prst="rect">
                <a:avLst/>
              </a:prstGeom>
              <a:noFill/>
              <a:ln w="9525">
                <a:noFill/>
              </a:ln>
            </p:spPr>
          </p:pic>
          <p:pic>
            <p:nvPicPr>
              <p:cNvPr id="17455" name="Picture 22"/>
              <p:cNvPicPr>
                <a:picLocks noChangeAspect="1"/>
              </p:cNvPicPr>
              <p:nvPr/>
            </p:nvPicPr>
            <p:blipFill>
              <a:blip r:embed="rId3"/>
              <a:stretch>
                <a:fillRect/>
              </a:stretch>
            </p:blipFill>
            <p:spPr>
              <a:xfrm>
                <a:off x="0" y="0"/>
                <a:ext cx="346075" cy="382587"/>
              </a:xfrm>
              <a:prstGeom prst="rect">
                <a:avLst/>
              </a:prstGeom>
              <a:noFill/>
              <a:ln w="9525">
                <a:noFill/>
              </a:ln>
            </p:spPr>
          </p:pic>
        </p:grpSp>
        <p:grpSp>
          <p:nvGrpSpPr>
            <p:cNvPr id="17451" name="Group 13"/>
            <p:cNvGrpSpPr>
              <a:grpSpLocks noChangeAspect="1"/>
            </p:cNvGrpSpPr>
            <p:nvPr/>
          </p:nvGrpSpPr>
          <p:grpSpPr>
            <a:xfrm>
              <a:off x="0" y="76200"/>
              <a:ext cx="498475" cy="382587"/>
              <a:chOff x="0" y="0"/>
              <a:chExt cx="498475" cy="382587"/>
            </a:xfrm>
          </p:grpSpPr>
          <p:pic>
            <p:nvPicPr>
              <p:cNvPr id="17452" name="Picture 21"/>
              <p:cNvPicPr>
                <a:picLocks noChangeAspect="1"/>
              </p:cNvPicPr>
              <p:nvPr/>
            </p:nvPicPr>
            <p:blipFill>
              <a:blip r:embed="rId3"/>
              <a:stretch>
                <a:fillRect/>
              </a:stretch>
            </p:blipFill>
            <p:spPr>
              <a:xfrm>
                <a:off x="0" y="0"/>
                <a:ext cx="347663" cy="382587"/>
              </a:xfrm>
              <a:prstGeom prst="rect">
                <a:avLst/>
              </a:prstGeom>
              <a:noFill/>
              <a:ln w="9525">
                <a:noFill/>
              </a:ln>
            </p:spPr>
          </p:pic>
          <p:pic>
            <p:nvPicPr>
              <p:cNvPr id="17453" name="Picture 23"/>
              <p:cNvPicPr>
                <a:picLocks noChangeAspect="1"/>
              </p:cNvPicPr>
              <p:nvPr/>
            </p:nvPicPr>
            <p:blipFill>
              <a:blip r:embed="rId3"/>
              <a:stretch>
                <a:fillRect/>
              </a:stretch>
            </p:blipFill>
            <p:spPr>
              <a:xfrm>
                <a:off x="152400" y="0"/>
                <a:ext cx="346075" cy="382587"/>
              </a:xfrm>
              <a:prstGeom prst="rect">
                <a:avLst/>
              </a:prstGeom>
              <a:noFill/>
              <a:ln w="9525">
                <a:noFill/>
              </a:ln>
            </p:spPr>
          </p:pic>
        </p:grpSp>
      </p:grpSp>
      <p:sp>
        <p:nvSpPr>
          <p:cNvPr id="17414" name="Rectangle 27"/>
          <p:cNvSpPr/>
          <p:nvPr/>
        </p:nvSpPr>
        <p:spPr>
          <a:xfrm>
            <a:off x="4200525" y="3627438"/>
            <a:ext cx="442913" cy="369887"/>
          </a:xfrm>
          <a:prstGeom prst="rect">
            <a:avLst/>
          </a:prstGeom>
          <a:noFill/>
          <a:ln w="9525">
            <a:noFill/>
          </a:ln>
        </p:spPr>
        <p:txBody>
          <a:bodyPr wrap="none" lIns="100794" tIns="50397" rIns="100794" bIns="50397">
            <a:spAutoFit/>
          </a:bodyPr>
          <a:p>
            <a:pPr defTabSz="503555"/>
            <a:r>
              <a:rPr lang="en-US" altLang="zh-CN" sz="2000" b="1" i="1" dirty="0">
                <a:solidFill>
                  <a:srgbClr val="00CC00"/>
                </a:solidFill>
                <a:latin typeface="Arial" panose="020B0604020202020204" pitchFamily="34" charset="0"/>
              </a:rPr>
              <a:t>n</a:t>
            </a:r>
            <a:r>
              <a:rPr lang="en-US" altLang="zh-CN" sz="2000" b="1" i="1" baseline="30000" dirty="0">
                <a:solidFill>
                  <a:srgbClr val="00CC00"/>
                </a:solidFill>
                <a:latin typeface="Arial" panose="020B0604020202020204" pitchFamily="34" charset="0"/>
              </a:rPr>
              <a:t>+</a:t>
            </a:r>
            <a:endParaRPr lang="en-US" altLang="zh-CN" sz="2000" b="1" i="1" baseline="30000" dirty="0">
              <a:solidFill>
                <a:srgbClr val="00CC00"/>
              </a:solidFill>
              <a:latin typeface="Arial" panose="020B0604020202020204" pitchFamily="34" charset="0"/>
            </a:endParaRPr>
          </a:p>
        </p:txBody>
      </p:sp>
      <p:sp>
        <p:nvSpPr>
          <p:cNvPr id="17415" name="Rectangle 28"/>
          <p:cNvSpPr/>
          <p:nvPr/>
        </p:nvSpPr>
        <p:spPr>
          <a:xfrm>
            <a:off x="819150" y="3076575"/>
            <a:ext cx="444500" cy="369888"/>
          </a:xfrm>
          <a:prstGeom prst="rect">
            <a:avLst/>
          </a:prstGeom>
          <a:noFill/>
          <a:ln w="9525">
            <a:noFill/>
          </a:ln>
        </p:spPr>
        <p:txBody>
          <a:bodyPr wrap="none" lIns="100794" tIns="50397" rIns="100794" bIns="50397">
            <a:spAutoFit/>
          </a:bodyPr>
          <a:p>
            <a:pPr defTabSz="503555"/>
            <a:r>
              <a:rPr lang="en-US" altLang="zh-CN" sz="2000" b="1" i="1" dirty="0">
                <a:solidFill>
                  <a:srgbClr val="FF2727"/>
                </a:solidFill>
                <a:latin typeface="Arial" panose="020B0604020202020204" pitchFamily="34" charset="0"/>
              </a:rPr>
              <a:t>p</a:t>
            </a:r>
            <a:r>
              <a:rPr lang="en-US" altLang="zh-CN" sz="2000" b="1" i="1" baseline="30000" dirty="0">
                <a:solidFill>
                  <a:srgbClr val="FF2727"/>
                </a:solidFill>
                <a:latin typeface="Arial" panose="020B0604020202020204" pitchFamily="34" charset="0"/>
              </a:rPr>
              <a:t>+</a:t>
            </a:r>
            <a:endParaRPr lang="en-US" altLang="zh-CN" sz="2000" b="1" i="1" baseline="30000" dirty="0">
              <a:solidFill>
                <a:srgbClr val="FF2727"/>
              </a:solidFill>
              <a:latin typeface="Arial" panose="020B0604020202020204" pitchFamily="34" charset="0"/>
            </a:endParaRPr>
          </a:p>
        </p:txBody>
      </p:sp>
      <p:sp>
        <p:nvSpPr>
          <p:cNvPr id="17416" name="Rectangle 29"/>
          <p:cNvSpPr/>
          <p:nvPr/>
        </p:nvSpPr>
        <p:spPr>
          <a:xfrm>
            <a:off x="525463" y="5213350"/>
            <a:ext cx="444500" cy="371475"/>
          </a:xfrm>
          <a:prstGeom prst="rect">
            <a:avLst/>
          </a:prstGeom>
          <a:noFill/>
          <a:ln w="9525">
            <a:noFill/>
          </a:ln>
        </p:spPr>
        <p:txBody>
          <a:bodyPr wrap="none" lIns="100794" tIns="50397" rIns="100794" bIns="50397">
            <a:spAutoFit/>
          </a:bodyPr>
          <a:p>
            <a:pPr defTabSz="503555"/>
            <a:r>
              <a:rPr lang="en-US" altLang="zh-CN" sz="2000" b="1" i="1" dirty="0">
                <a:solidFill>
                  <a:srgbClr val="FF2727"/>
                </a:solidFill>
                <a:latin typeface="Arial" panose="020B0604020202020204" pitchFamily="34" charset="0"/>
              </a:rPr>
              <a:t>p</a:t>
            </a:r>
            <a:r>
              <a:rPr lang="en-US" altLang="zh-CN" sz="2000" b="1" i="1" baseline="30000" dirty="0">
                <a:solidFill>
                  <a:srgbClr val="FF2727"/>
                </a:solidFill>
                <a:latin typeface="Arial" panose="020B0604020202020204" pitchFamily="34" charset="0"/>
              </a:rPr>
              <a:t>+</a:t>
            </a:r>
            <a:endParaRPr lang="en-US" altLang="zh-CN" sz="2000" b="1" i="1" baseline="30000" dirty="0">
              <a:solidFill>
                <a:srgbClr val="FF2727"/>
              </a:solidFill>
              <a:latin typeface="Arial" panose="020B0604020202020204" pitchFamily="34" charset="0"/>
            </a:endParaRPr>
          </a:p>
        </p:txBody>
      </p:sp>
      <p:sp>
        <p:nvSpPr>
          <p:cNvPr id="17417" name="Rectangle 30"/>
          <p:cNvSpPr/>
          <p:nvPr/>
        </p:nvSpPr>
        <p:spPr>
          <a:xfrm>
            <a:off x="3978275" y="4110038"/>
            <a:ext cx="746125" cy="506412"/>
          </a:xfrm>
          <a:prstGeom prst="rect">
            <a:avLst/>
          </a:prstGeom>
          <a:noFill/>
          <a:ln w="9525">
            <a:noFill/>
          </a:ln>
        </p:spPr>
        <p:txBody>
          <a:bodyPr wrap="none" lIns="100794" tIns="50397" rIns="100794" bIns="50397">
            <a:spAutoFit/>
          </a:bodyPr>
          <a:p>
            <a:pPr defTabSz="503555"/>
            <a:r>
              <a:rPr lang="en-US" altLang="zh-CN" sz="1500" b="1" i="1" dirty="0">
                <a:latin typeface="Arial" panose="020B0604020202020204" pitchFamily="34" charset="0"/>
              </a:rPr>
              <a:t>n-type</a:t>
            </a:r>
            <a:endParaRPr lang="en-US" altLang="zh-CN" sz="1500" b="1" i="1" dirty="0">
              <a:latin typeface="Arial" panose="020B0604020202020204" pitchFamily="34" charset="0"/>
            </a:endParaRPr>
          </a:p>
          <a:p>
            <a:pPr defTabSz="503555"/>
            <a:r>
              <a:rPr lang="en-US" altLang="zh-CN" sz="1500" b="1" i="1" dirty="0">
                <a:latin typeface="Arial" panose="020B0604020202020204" pitchFamily="34" charset="0"/>
              </a:rPr>
              <a:t>Si</a:t>
            </a:r>
            <a:endParaRPr lang="en-US" altLang="zh-CN" sz="1500" b="1" i="1" dirty="0">
              <a:latin typeface="Arial" panose="020B0604020202020204" pitchFamily="34" charset="0"/>
            </a:endParaRPr>
          </a:p>
        </p:txBody>
      </p:sp>
      <p:sp>
        <p:nvSpPr>
          <p:cNvPr id="17418" name="Rectangle 29"/>
          <p:cNvSpPr/>
          <p:nvPr/>
        </p:nvSpPr>
        <p:spPr>
          <a:xfrm>
            <a:off x="3170238" y="800100"/>
            <a:ext cx="2998787" cy="306388"/>
          </a:xfrm>
          <a:prstGeom prst="rect">
            <a:avLst/>
          </a:prstGeom>
          <a:noFill/>
          <a:ln w="9525">
            <a:noFill/>
          </a:ln>
        </p:spPr>
        <p:txBody>
          <a:bodyPr wrap="none">
            <a:spAutoFit/>
          </a:bodyPr>
          <a:p>
            <a:pPr marL="742950" lvl="1" indent="-285750" eaLnBrk="1" hangingPunct="0">
              <a:lnSpc>
                <a:spcPct val="80000"/>
              </a:lnSpc>
              <a:spcAft>
                <a:spcPts val="1425"/>
              </a:spcAft>
              <a:buSzPct val="45000"/>
              <a:buFont typeface="Wingdings" panose="05000000000000000000" pitchFamily="2" charset="2"/>
            </a:pPr>
            <a:r>
              <a:rPr lang="en-US" altLang="zh-CN" sz="2000" b="1" dirty="0">
                <a:solidFill>
                  <a:schemeClr val="accent2"/>
                </a:solidFill>
                <a:latin typeface="Arial" panose="020B0604020202020204" pitchFamily="34" charset="0"/>
              </a:rPr>
              <a:t>Operating principle</a:t>
            </a:r>
            <a:r>
              <a:rPr lang="en-US" altLang="zh-CN" sz="1600" b="1" dirty="0">
                <a:solidFill>
                  <a:srgbClr val="000000"/>
                </a:solidFill>
                <a:latin typeface="Arial" panose="020B0604020202020204" pitchFamily="34" charset="0"/>
              </a:rPr>
              <a:t>  </a:t>
            </a:r>
            <a:endParaRPr lang="en-US" altLang="zh-CN" b="1" i="1" dirty="0">
              <a:solidFill>
                <a:schemeClr val="accent2"/>
              </a:solidFill>
              <a:latin typeface="Arial Narrow" panose="020B0606020202030204" pitchFamily="34" charset="0"/>
            </a:endParaRPr>
          </a:p>
        </p:txBody>
      </p:sp>
      <p:sp>
        <p:nvSpPr>
          <p:cNvPr id="17419" name="Rectangle 18"/>
          <p:cNvSpPr/>
          <p:nvPr/>
        </p:nvSpPr>
        <p:spPr>
          <a:xfrm>
            <a:off x="0" y="6523038"/>
            <a:ext cx="4775200" cy="315912"/>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a:t>
            </a:r>
            <a:endParaRPr lang="en-US" altLang="zh-CN" dirty="0">
              <a:latin typeface="Arial" panose="020B0604020202020204" pitchFamily="34" charset="0"/>
            </a:endParaRPr>
          </a:p>
        </p:txBody>
      </p:sp>
      <p:sp>
        <p:nvSpPr>
          <p:cNvPr id="17420" name="Line 118"/>
          <p:cNvSpPr/>
          <p:nvPr/>
        </p:nvSpPr>
        <p:spPr>
          <a:xfrm>
            <a:off x="2289175" y="1628775"/>
            <a:ext cx="2644775" cy="274638"/>
          </a:xfrm>
          <a:prstGeom prst="line">
            <a:avLst/>
          </a:prstGeom>
          <a:ln w="38100" cap="flat" cmpd="sng">
            <a:solidFill>
              <a:schemeClr val="tx1"/>
            </a:solidFill>
            <a:prstDash val="solid"/>
            <a:headEnd type="triangle" w="med" len="med"/>
            <a:tailEnd type="triangle" w="med" len="med"/>
          </a:ln>
        </p:spPr>
      </p:sp>
      <p:sp>
        <p:nvSpPr>
          <p:cNvPr id="17421" name="Text Box 3"/>
          <p:cNvSpPr txBox="1"/>
          <p:nvPr/>
        </p:nvSpPr>
        <p:spPr>
          <a:xfrm rot="476148">
            <a:off x="2784475" y="1389063"/>
            <a:ext cx="1690688"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mm’s to cm’s</a:t>
            </a:r>
            <a:endParaRPr lang="zh-CN" altLang="zh-CN" sz="1400" b="1" dirty="0">
              <a:solidFill>
                <a:srgbClr val="0000FF"/>
              </a:solidFill>
              <a:latin typeface="Times New Roman" panose="02020603050405020304" pitchFamily="18" charset="0"/>
              <a:ea typeface="MS PGothic" panose="020B0600070205080204" pitchFamily="34" charset="-128"/>
            </a:endParaRPr>
          </a:p>
        </p:txBody>
      </p:sp>
      <p:sp>
        <p:nvSpPr>
          <p:cNvPr id="17422" name="Text Box 3"/>
          <p:cNvSpPr txBox="1"/>
          <p:nvPr/>
        </p:nvSpPr>
        <p:spPr>
          <a:xfrm>
            <a:off x="4697413" y="3968750"/>
            <a:ext cx="1690687"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250 to </a:t>
            </a:r>
            <a:endParaRPr lang="zh-CN" altLang="zh-CN" sz="1400" b="1" dirty="0">
              <a:solidFill>
                <a:srgbClr val="0000FF"/>
              </a:solidFill>
              <a:latin typeface="Arial" panose="020B0604020202020204" pitchFamily="34" charset="0"/>
              <a:ea typeface="MS PGothic" panose="020B0600070205080204" pitchFamily="34" charset="-128"/>
            </a:endParaRPr>
          </a:p>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500 </a:t>
            </a:r>
            <a:r>
              <a:rPr lang="zh-CN" altLang="zh-CN" sz="1400" b="1" dirty="0">
                <a:solidFill>
                  <a:srgbClr val="0000FF"/>
                </a:solidFill>
                <a:latin typeface="Arial" panose="020B0604020202020204" pitchFamily="34" charset="0"/>
                <a:ea typeface="MS PGothic" panose="020B0600070205080204" pitchFamily="34" charset="-128"/>
                <a:sym typeface="Symbol" panose="05050102010706020507" pitchFamily="18" charset="2"/>
              </a:rPr>
              <a:t></a:t>
            </a:r>
            <a:r>
              <a:rPr lang="zh-CN" altLang="zh-CN" sz="1400" b="1" dirty="0">
                <a:solidFill>
                  <a:srgbClr val="0000FF"/>
                </a:solidFill>
                <a:latin typeface="Arial" panose="020B0604020202020204" pitchFamily="34" charset="0"/>
                <a:ea typeface="MS PGothic" panose="020B0600070205080204" pitchFamily="34" charset="-128"/>
              </a:rPr>
              <a:t>m</a:t>
            </a:r>
            <a:endParaRPr lang="zh-CN" altLang="zh-CN" sz="1400" b="1" dirty="0">
              <a:solidFill>
                <a:srgbClr val="0000FF"/>
              </a:solidFill>
              <a:latin typeface="Times New Roman" panose="02020603050405020304" pitchFamily="18" charset="0"/>
              <a:ea typeface="MS PGothic" panose="020B0600070205080204" pitchFamily="34" charset="-128"/>
            </a:endParaRPr>
          </a:p>
        </p:txBody>
      </p:sp>
      <p:sp>
        <p:nvSpPr>
          <p:cNvPr id="17423" name="Text Box 3"/>
          <p:cNvSpPr txBox="1"/>
          <p:nvPr/>
        </p:nvSpPr>
        <p:spPr>
          <a:xfrm>
            <a:off x="6673850" y="5792788"/>
            <a:ext cx="1984375"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Anode (</a:t>
            </a:r>
            <a:r>
              <a:rPr lang="zh-CN" altLang="zh-CN" sz="1400" b="1" dirty="0">
                <a:solidFill>
                  <a:srgbClr val="00CC00"/>
                </a:solidFill>
                <a:latin typeface="Arial" panose="020B0604020202020204" pitchFamily="34" charset="0"/>
                <a:ea typeface="MS PGothic" panose="020B0600070205080204" pitchFamily="34" charset="-128"/>
              </a:rPr>
              <a:t>n</a:t>
            </a:r>
            <a:r>
              <a:rPr lang="zh-CN" altLang="zh-CN" sz="1400" b="1" baseline="30000" dirty="0">
                <a:solidFill>
                  <a:srgbClr val="00CC00"/>
                </a:solidFill>
                <a:latin typeface="Arial" panose="020B0604020202020204" pitchFamily="34" charset="0"/>
                <a:ea typeface="MS PGothic" panose="020B0600070205080204" pitchFamily="34" charset="-128"/>
              </a:rPr>
              <a:t>+</a:t>
            </a:r>
            <a:r>
              <a:rPr lang="zh-CN" altLang="zh-CN" sz="1400" b="1" dirty="0">
                <a:solidFill>
                  <a:srgbClr val="0000FF"/>
                </a:solidFill>
                <a:latin typeface="Arial" panose="020B0604020202020204" pitchFamily="34" charset="0"/>
                <a:ea typeface="MS PGothic" panose="020B0600070205080204" pitchFamily="34" charset="-128"/>
              </a:rPr>
              <a:t>)</a:t>
            </a:r>
            <a:endParaRPr lang="zh-CN" altLang="zh-CN" sz="1400" b="1" baseline="30000" dirty="0">
              <a:solidFill>
                <a:srgbClr val="00CC00"/>
              </a:solidFill>
              <a:latin typeface="Arial" panose="020B0604020202020204" pitchFamily="34" charset="0"/>
              <a:ea typeface="MS PGothic" panose="020B0600070205080204" pitchFamily="34" charset="-128"/>
            </a:endParaRPr>
          </a:p>
        </p:txBody>
      </p:sp>
      <p:sp>
        <p:nvSpPr>
          <p:cNvPr id="17424" name="Line 118"/>
          <p:cNvSpPr/>
          <p:nvPr/>
        </p:nvSpPr>
        <p:spPr>
          <a:xfrm flipV="1">
            <a:off x="4860925" y="3006725"/>
            <a:ext cx="0" cy="1862138"/>
          </a:xfrm>
          <a:prstGeom prst="line">
            <a:avLst/>
          </a:prstGeom>
          <a:ln w="38100" cap="flat" cmpd="sng">
            <a:solidFill>
              <a:schemeClr val="tx1"/>
            </a:solidFill>
            <a:prstDash val="solid"/>
            <a:headEnd type="triangle" w="med" len="med"/>
            <a:tailEnd type="triangle" w="med" len="med"/>
          </a:ln>
        </p:spPr>
      </p:sp>
      <p:pic>
        <p:nvPicPr>
          <p:cNvPr id="17425" name="Picture 5"/>
          <p:cNvPicPr>
            <a:picLocks noChangeAspect="1"/>
          </p:cNvPicPr>
          <p:nvPr/>
        </p:nvPicPr>
        <p:blipFill>
          <a:blip r:embed="rId4"/>
          <a:stretch>
            <a:fillRect/>
          </a:stretch>
        </p:blipFill>
        <p:spPr>
          <a:xfrm>
            <a:off x="5357813" y="2489200"/>
            <a:ext cx="4364037" cy="3327400"/>
          </a:xfrm>
          <a:prstGeom prst="rect">
            <a:avLst/>
          </a:prstGeom>
          <a:noFill/>
          <a:ln w="9525">
            <a:noFill/>
          </a:ln>
        </p:spPr>
      </p:pic>
      <p:sp>
        <p:nvSpPr>
          <p:cNvPr id="17426" name="Text Box 3"/>
          <p:cNvSpPr txBox="1"/>
          <p:nvPr/>
        </p:nvSpPr>
        <p:spPr>
          <a:xfrm>
            <a:off x="8510588" y="4403725"/>
            <a:ext cx="539750" cy="32702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b="1" dirty="0">
                <a:solidFill>
                  <a:srgbClr val="FF2727"/>
                </a:solidFill>
                <a:latin typeface="Arial" panose="020B0604020202020204" pitchFamily="34" charset="0"/>
                <a:ea typeface="MS PGothic" panose="020B0600070205080204" pitchFamily="34" charset="-128"/>
              </a:rPr>
              <a:t>p</a:t>
            </a:r>
            <a:r>
              <a:rPr lang="zh-CN" altLang="zh-CN" b="1" baseline="30000" dirty="0">
                <a:solidFill>
                  <a:srgbClr val="FF2727"/>
                </a:solidFill>
                <a:latin typeface="Arial" panose="020B0604020202020204" pitchFamily="34" charset="0"/>
                <a:ea typeface="MS PGothic" panose="020B0600070205080204" pitchFamily="34" charset="-128"/>
              </a:rPr>
              <a:t>+</a:t>
            </a:r>
            <a:endParaRPr lang="zh-CN" altLang="zh-CN" b="1" baseline="30000" dirty="0">
              <a:solidFill>
                <a:srgbClr val="FF2727"/>
              </a:solidFill>
              <a:latin typeface="Arial" panose="020B0604020202020204" pitchFamily="34" charset="0"/>
              <a:ea typeface="MS PGothic" panose="020B0600070205080204" pitchFamily="34" charset="-128"/>
            </a:endParaRPr>
          </a:p>
        </p:txBody>
      </p:sp>
      <p:sp>
        <p:nvSpPr>
          <p:cNvPr id="17427" name="Text Box 3"/>
          <p:cNvSpPr txBox="1"/>
          <p:nvPr/>
        </p:nvSpPr>
        <p:spPr>
          <a:xfrm>
            <a:off x="6894513" y="2455863"/>
            <a:ext cx="538162" cy="325437"/>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b="1" dirty="0">
                <a:solidFill>
                  <a:srgbClr val="FF2727"/>
                </a:solidFill>
                <a:latin typeface="Arial" panose="020B0604020202020204" pitchFamily="34" charset="0"/>
                <a:ea typeface="MS PGothic" panose="020B0600070205080204" pitchFamily="34" charset="-128"/>
              </a:rPr>
              <a:t>p</a:t>
            </a:r>
            <a:r>
              <a:rPr lang="zh-CN" altLang="zh-CN" b="1" baseline="30000" dirty="0">
                <a:solidFill>
                  <a:srgbClr val="FF2727"/>
                </a:solidFill>
                <a:latin typeface="Arial" panose="020B0604020202020204" pitchFamily="34" charset="0"/>
                <a:ea typeface="MS PGothic" panose="020B0600070205080204" pitchFamily="34" charset="-128"/>
              </a:rPr>
              <a:t>+</a:t>
            </a:r>
            <a:endParaRPr lang="zh-CN" altLang="zh-CN" b="1" baseline="30000" dirty="0">
              <a:solidFill>
                <a:srgbClr val="FF2727"/>
              </a:solidFill>
              <a:latin typeface="Arial" panose="020B0604020202020204" pitchFamily="34" charset="0"/>
              <a:ea typeface="MS PGothic" panose="020B0600070205080204" pitchFamily="34" charset="-128"/>
            </a:endParaRPr>
          </a:p>
        </p:txBody>
      </p:sp>
      <p:grpSp>
        <p:nvGrpSpPr>
          <p:cNvPr id="6" name="Group 30"/>
          <p:cNvGrpSpPr>
            <a:grpSpLocks noChangeAspect="1"/>
          </p:cNvGrpSpPr>
          <p:nvPr/>
        </p:nvGrpSpPr>
        <p:grpSpPr>
          <a:xfrm>
            <a:off x="7800975" y="3076575"/>
            <a:ext cx="554038" cy="414338"/>
            <a:chOff x="0" y="0"/>
            <a:chExt cx="574675" cy="458787"/>
          </a:xfrm>
        </p:grpSpPr>
        <p:grpSp>
          <p:nvGrpSpPr>
            <p:cNvPr id="17438" name="Group 31"/>
            <p:cNvGrpSpPr>
              <a:grpSpLocks noChangeAspect="1"/>
            </p:cNvGrpSpPr>
            <p:nvPr/>
          </p:nvGrpSpPr>
          <p:grpSpPr>
            <a:xfrm>
              <a:off x="0" y="0"/>
              <a:ext cx="498475" cy="434975"/>
              <a:chOff x="0" y="0"/>
              <a:chExt cx="498475" cy="434975"/>
            </a:xfrm>
          </p:grpSpPr>
          <p:pic>
            <p:nvPicPr>
              <p:cNvPr id="17446" name="Picture 7"/>
              <p:cNvPicPr>
                <a:picLocks noChangeAspect="1"/>
              </p:cNvPicPr>
              <p:nvPr/>
            </p:nvPicPr>
            <p:blipFill>
              <a:blip r:embed="rId2"/>
              <a:srcRect l="-1613" t="27489"/>
              <a:stretch>
                <a:fillRect/>
              </a:stretch>
            </p:blipFill>
            <p:spPr>
              <a:xfrm>
                <a:off x="0" y="0"/>
                <a:ext cx="330200" cy="266700"/>
              </a:xfrm>
              <a:prstGeom prst="rect">
                <a:avLst/>
              </a:prstGeom>
              <a:noFill/>
              <a:ln w="9525">
                <a:noFill/>
              </a:ln>
            </p:spPr>
          </p:pic>
          <p:pic>
            <p:nvPicPr>
              <p:cNvPr id="17447" name="Picture 8"/>
              <p:cNvPicPr>
                <a:picLocks noChangeAspect="1"/>
              </p:cNvPicPr>
              <p:nvPr/>
            </p:nvPicPr>
            <p:blipFill>
              <a:blip r:embed="rId2"/>
              <a:srcRect l="-1613" t="27489"/>
              <a:stretch>
                <a:fillRect/>
              </a:stretch>
            </p:blipFill>
            <p:spPr>
              <a:xfrm>
                <a:off x="168275" y="168275"/>
                <a:ext cx="330200" cy="266700"/>
              </a:xfrm>
              <a:prstGeom prst="rect">
                <a:avLst/>
              </a:prstGeom>
              <a:noFill/>
              <a:ln w="9525">
                <a:noFill/>
              </a:ln>
            </p:spPr>
          </p:pic>
          <p:pic>
            <p:nvPicPr>
              <p:cNvPr id="17448" name="Picture 9"/>
              <p:cNvPicPr>
                <a:picLocks noChangeAspect="1"/>
              </p:cNvPicPr>
              <p:nvPr/>
            </p:nvPicPr>
            <p:blipFill>
              <a:blip r:embed="rId2"/>
              <a:srcRect l="-1613" t="27489"/>
              <a:stretch>
                <a:fillRect/>
              </a:stretch>
            </p:blipFill>
            <p:spPr>
              <a:xfrm>
                <a:off x="152399" y="20636"/>
                <a:ext cx="330200" cy="268288"/>
              </a:xfrm>
              <a:prstGeom prst="rect">
                <a:avLst/>
              </a:prstGeom>
              <a:noFill/>
              <a:ln w="9525">
                <a:noFill/>
              </a:ln>
            </p:spPr>
          </p:pic>
          <p:pic>
            <p:nvPicPr>
              <p:cNvPr id="17449" name="Picture 11"/>
              <p:cNvPicPr>
                <a:picLocks noChangeAspect="1"/>
              </p:cNvPicPr>
              <p:nvPr/>
            </p:nvPicPr>
            <p:blipFill>
              <a:blip r:embed="rId2"/>
              <a:srcRect l="-1613" t="27489"/>
              <a:stretch>
                <a:fillRect/>
              </a:stretch>
            </p:blipFill>
            <p:spPr>
              <a:xfrm>
                <a:off x="0" y="168275"/>
                <a:ext cx="330200" cy="266700"/>
              </a:xfrm>
              <a:prstGeom prst="rect">
                <a:avLst/>
              </a:prstGeom>
              <a:noFill/>
              <a:ln w="9525">
                <a:noFill/>
              </a:ln>
            </p:spPr>
          </p:pic>
        </p:grpSp>
        <p:grpSp>
          <p:nvGrpSpPr>
            <p:cNvPr id="17439" name="Group 36"/>
            <p:cNvGrpSpPr>
              <a:grpSpLocks noChangeAspect="1"/>
            </p:cNvGrpSpPr>
            <p:nvPr/>
          </p:nvGrpSpPr>
          <p:grpSpPr>
            <a:xfrm>
              <a:off x="76200" y="0"/>
              <a:ext cx="498475" cy="458787"/>
              <a:chOff x="0" y="0"/>
              <a:chExt cx="498475" cy="458787"/>
            </a:xfrm>
          </p:grpSpPr>
          <p:grpSp>
            <p:nvGrpSpPr>
              <p:cNvPr id="17440" name="Group 37"/>
              <p:cNvGrpSpPr>
                <a:grpSpLocks noChangeAspect="1"/>
              </p:cNvGrpSpPr>
              <p:nvPr/>
            </p:nvGrpSpPr>
            <p:grpSpPr>
              <a:xfrm>
                <a:off x="0" y="0"/>
                <a:ext cx="498475" cy="382587"/>
                <a:chOff x="0" y="0"/>
                <a:chExt cx="498475" cy="382587"/>
              </a:xfrm>
            </p:grpSpPr>
            <p:pic>
              <p:nvPicPr>
                <p:cNvPr id="17444" name="Picture 20"/>
                <p:cNvPicPr>
                  <a:picLocks noChangeAspect="1"/>
                </p:cNvPicPr>
                <p:nvPr/>
              </p:nvPicPr>
              <p:blipFill>
                <a:blip r:embed="rId3"/>
                <a:stretch>
                  <a:fillRect/>
                </a:stretch>
              </p:blipFill>
              <p:spPr>
                <a:xfrm>
                  <a:off x="152400" y="0"/>
                  <a:ext cx="346075" cy="382587"/>
                </a:xfrm>
                <a:prstGeom prst="rect">
                  <a:avLst/>
                </a:prstGeom>
                <a:noFill/>
                <a:ln w="9525">
                  <a:noFill/>
                </a:ln>
              </p:spPr>
            </p:pic>
            <p:pic>
              <p:nvPicPr>
                <p:cNvPr id="17445" name="Picture 22"/>
                <p:cNvPicPr>
                  <a:picLocks noChangeAspect="1"/>
                </p:cNvPicPr>
                <p:nvPr/>
              </p:nvPicPr>
              <p:blipFill>
                <a:blip r:embed="rId3"/>
                <a:stretch>
                  <a:fillRect/>
                </a:stretch>
              </p:blipFill>
              <p:spPr>
                <a:xfrm>
                  <a:off x="0" y="0"/>
                  <a:ext cx="346075" cy="382587"/>
                </a:xfrm>
                <a:prstGeom prst="rect">
                  <a:avLst/>
                </a:prstGeom>
                <a:noFill/>
                <a:ln w="9525">
                  <a:noFill/>
                </a:ln>
              </p:spPr>
            </p:pic>
          </p:grpSp>
          <p:grpSp>
            <p:nvGrpSpPr>
              <p:cNvPr id="17441" name="Group 40"/>
              <p:cNvGrpSpPr>
                <a:grpSpLocks noChangeAspect="1"/>
              </p:cNvGrpSpPr>
              <p:nvPr/>
            </p:nvGrpSpPr>
            <p:grpSpPr>
              <a:xfrm>
                <a:off x="0" y="76200"/>
                <a:ext cx="498475" cy="382587"/>
                <a:chOff x="0" y="0"/>
                <a:chExt cx="498475" cy="382587"/>
              </a:xfrm>
            </p:grpSpPr>
            <p:pic>
              <p:nvPicPr>
                <p:cNvPr id="17442" name="Picture 21"/>
                <p:cNvPicPr>
                  <a:picLocks noChangeAspect="1"/>
                </p:cNvPicPr>
                <p:nvPr/>
              </p:nvPicPr>
              <p:blipFill>
                <a:blip r:embed="rId3"/>
                <a:stretch>
                  <a:fillRect/>
                </a:stretch>
              </p:blipFill>
              <p:spPr>
                <a:xfrm>
                  <a:off x="0" y="0"/>
                  <a:ext cx="347663" cy="382587"/>
                </a:xfrm>
                <a:prstGeom prst="rect">
                  <a:avLst/>
                </a:prstGeom>
                <a:noFill/>
                <a:ln w="9525">
                  <a:noFill/>
                </a:ln>
              </p:spPr>
            </p:pic>
            <p:pic>
              <p:nvPicPr>
                <p:cNvPr id="17443" name="Picture 23"/>
                <p:cNvPicPr>
                  <a:picLocks noChangeAspect="1"/>
                </p:cNvPicPr>
                <p:nvPr/>
              </p:nvPicPr>
              <p:blipFill>
                <a:blip r:embed="rId3"/>
                <a:stretch>
                  <a:fillRect/>
                </a:stretch>
              </p:blipFill>
              <p:spPr>
                <a:xfrm>
                  <a:off x="152400" y="0"/>
                  <a:ext cx="346075" cy="382587"/>
                </a:xfrm>
                <a:prstGeom prst="rect">
                  <a:avLst/>
                </a:prstGeom>
                <a:noFill/>
                <a:ln w="9525">
                  <a:noFill/>
                </a:ln>
              </p:spPr>
            </p:pic>
          </p:grpSp>
        </p:grpSp>
      </p:grpSp>
      <p:grpSp>
        <p:nvGrpSpPr>
          <p:cNvPr id="11" name="Group 43"/>
          <p:cNvGrpSpPr/>
          <p:nvPr/>
        </p:nvGrpSpPr>
        <p:grpSpPr>
          <a:xfrm>
            <a:off x="1187450" y="1008063"/>
            <a:ext cx="2055813" cy="3101975"/>
            <a:chOff x="0" y="0"/>
            <a:chExt cx="2132089" cy="3429000"/>
          </a:xfrm>
        </p:grpSpPr>
        <p:sp>
          <p:nvSpPr>
            <p:cNvPr id="17435" name="Line 24"/>
            <p:cNvSpPr/>
            <p:nvPr/>
          </p:nvSpPr>
          <p:spPr>
            <a:xfrm flipH="1">
              <a:off x="1000432" y="1524000"/>
              <a:ext cx="0" cy="1905000"/>
            </a:xfrm>
            <a:prstGeom prst="line">
              <a:avLst/>
            </a:prstGeom>
            <a:ln w="38100" cap="flat" cmpd="sng">
              <a:solidFill>
                <a:schemeClr val="tx1"/>
              </a:solidFill>
              <a:prstDash val="solid"/>
              <a:headEnd type="none" w="med" len="med"/>
              <a:tailEnd type="triangle" w="med" len="med"/>
            </a:ln>
          </p:spPr>
        </p:sp>
        <p:sp>
          <p:nvSpPr>
            <p:cNvPr id="17436" name="Freeform 25"/>
            <p:cNvSpPr/>
            <p:nvPr/>
          </p:nvSpPr>
          <p:spPr>
            <a:xfrm>
              <a:off x="990600" y="457200"/>
              <a:ext cx="45719" cy="1116012"/>
            </a:xfrm>
            <a:custGeom>
              <a:avLst/>
              <a:gdLst>
                <a:gd name="txL" fmla="*/ 0 w 48"/>
                <a:gd name="txT" fmla="*/ 0 h 288"/>
                <a:gd name="txR" fmla="*/ 48 w 48"/>
                <a:gd name="txB" fmla="*/ 288 h 288"/>
              </a:gdLst>
              <a:ahLst/>
              <a:cxnLst>
                <a:cxn ang="0">
                  <a:pos x="48" y="0"/>
                </a:cxn>
                <a:cxn ang="0">
                  <a:pos x="0" y="96"/>
                </a:cxn>
                <a:cxn ang="0">
                  <a:pos x="48" y="192"/>
                </a:cxn>
                <a:cxn ang="0">
                  <a:pos x="0" y="288"/>
                </a:cxn>
              </a:cxnLst>
              <a:rect l="txL" t="txT" r="txR" b="txB"/>
              <a:pathLst>
                <a:path w="48" h="288">
                  <a:moveTo>
                    <a:pt x="48" y="0"/>
                  </a:moveTo>
                  <a:cubicBezTo>
                    <a:pt x="24" y="32"/>
                    <a:pt x="0" y="64"/>
                    <a:pt x="0" y="96"/>
                  </a:cubicBezTo>
                  <a:cubicBezTo>
                    <a:pt x="0" y="128"/>
                    <a:pt x="48" y="160"/>
                    <a:pt x="48" y="192"/>
                  </a:cubicBezTo>
                  <a:cubicBezTo>
                    <a:pt x="48" y="224"/>
                    <a:pt x="24" y="280"/>
                    <a:pt x="0" y="288"/>
                  </a:cubicBezTo>
                </a:path>
              </a:pathLst>
            </a:custGeom>
            <a:noFill/>
            <a:ln w="38100"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7437" name="Rectangle 26"/>
            <p:cNvSpPr/>
            <p:nvPr/>
          </p:nvSpPr>
          <p:spPr>
            <a:xfrm>
              <a:off x="0" y="0"/>
              <a:ext cx="2132089" cy="409555"/>
            </a:xfrm>
            <a:prstGeom prst="rect">
              <a:avLst/>
            </a:prstGeom>
            <a:noFill/>
            <a:ln w="9525">
              <a:noFill/>
            </a:ln>
          </p:spPr>
          <p:txBody>
            <a:bodyPr lIns="100794" tIns="50397" rIns="100794" bIns="50397">
              <a:spAutoFit/>
            </a:bodyPr>
            <a:p>
              <a:pPr defTabSz="503555"/>
              <a:r>
                <a:rPr lang="en-US" altLang="zh-CN" sz="2000" b="1" i="1" dirty="0">
                  <a:solidFill>
                    <a:srgbClr val="FF5050"/>
                  </a:solidFill>
                  <a:latin typeface="Arial" panose="020B0604020202020204" pitchFamily="34" charset="0"/>
                </a:rPr>
                <a:t>h</a:t>
              </a:r>
              <a:r>
                <a:rPr lang="en-US" altLang="zh-CN" sz="2000" b="1" i="1" dirty="0">
                  <a:solidFill>
                    <a:srgbClr val="FF5050"/>
                  </a:solidFill>
                  <a:latin typeface="Arial" panose="020B0604020202020204" pitchFamily="34" charset="0"/>
                  <a:sym typeface="Symbol" panose="05050102010706020507" pitchFamily="18" charset="2"/>
                </a:rPr>
                <a:t></a:t>
              </a:r>
              <a:r>
                <a:rPr lang="en-US" altLang="zh-CN" sz="2000" b="1" i="1" dirty="0">
                  <a:solidFill>
                    <a:srgbClr val="FF5050"/>
                  </a:solidFill>
                  <a:latin typeface="Arial" panose="020B0604020202020204" pitchFamily="34" charset="0"/>
                </a:rPr>
                <a:t> or particle</a:t>
              </a:r>
              <a:endParaRPr lang="en-US" altLang="zh-CN" sz="2000" b="1" dirty="0">
                <a:solidFill>
                  <a:srgbClr val="FF5050"/>
                </a:solidFill>
                <a:latin typeface="Arial" panose="020B0604020202020204" pitchFamily="34" charset="0"/>
              </a:endParaRPr>
            </a:p>
          </p:txBody>
        </p:sp>
      </p:grpSp>
      <p:grpSp>
        <p:nvGrpSpPr>
          <p:cNvPr id="12" name="Group 47"/>
          <p:cNvGrpSpPr/>
          <p:nvPr/>
        </p:nvGrpSpPr>
        <p:grpSpPr>
          <a:xfrm>
            <a:off x="7138988" y="893763"/>
            <a:ext cx="2055812" cy="2457450"/>
            <a:chOff x="0" y="0"/>
            <a:chExt cx="2132089" cy="2716212"/>
          </a:xfrm>
        </p:grpSpPr>
        <p:sp>
          <p:nvSpPr>
            <p:cNvPr id="17432" name="Line 24"/>
            <p:cNvSpPr/>
            <p:nvPr/>
          </p:nvSpPr>
          <p:spPr>
            <a:xfrm>
              <a:off x="990600" y="1573212"/>
              <a:ext cx="9832" cy="1143000"/>
            </a:xfrm>
            <a:prstGeom prst="line">
              <a:avLst/>
            </a:prstGeom>
            <a:ln w="38100" cap="flat" cmpd="sng">
              <a:solidFill>
                <a:schemeClr val="tx1"/>
              </a:solidFill>
              <a:prstDash val="solid"/>
              <a:headEnd type="none" w="med" len="med"/>
              <a:tailEnd type="triangle" w="med" len="med"/>
            </a:ln>
          </p:spPr>
        </p:sp>
        <p:sp>
          <p:nvSpPr>
            <p:cNvPr id="17433" name="Freeform 25"/>
            <p:cNvSpPr/>
            <p:nvPr/>
          </p:nvSpPr>
          <p:spPr>
            <a:xfrm>
              <a:off x="990600" y="457200"/>
              <a:ext cx="45719" cy="1116012"/>
            </a:xfrm>
            <a:custGeom>
              <a:avLst/>
              <a:gdLst>
                <a:gd name="txL" fmla="*/ 0 w 48"/>
                <a:gd name="txT" fmla="*/ 0 h 288"/>
                <a:gd name="txR" fmla="*/ 48 w 48"/>
                <a:gd name="txB" fmla="*/ 288 h 288"/>
              </a:gdLst>
              <a:ahLst/>
              <a:cxnLst>
                <a:cxn ang="0">
                  <a:pos x="48" y="0"/>
                </a:cxn>
                <a:cxn ang="0">
                  <a:pos x="0" y="96"/>
                </a:cxn>
                <a:cxn ang="0">
                  <a:pos x="48" y="192"/>
                </a:cxn>
                <a:cxn ang="0">
                  <a:pos x="0" y="288"/>
                </a:cxn>
              </a:cxnLst>
              <a:rect l="txL" t="txT" r="txR" b="txB"/>
              <a:pathLst>
                <a:path w="48" h="288">
                  <a:moveTo>
                    <a:pt x="48" y="0"/>
                  </a:moveTo>
                  <a:cubicBezTo>
                    <a:pt x="24" y="32"/>
                    <a:pt x="0" y="64"/>
                    <a:pt x="0" y="96"/>
                  </a:cubicBezTo>
                  <a:cubicBezTo>
                    <a:pt x="0" y="128"/>
                    <a:pt x="48" y="160"/>
                    <a:pt x="48" y="192"/>
                  </a:cubicBezTo>
                  <a:cubicBezTo>
                    <a:pt x="48" y="224"/>
                    <a:pt x="24" y="280"/>
                    <a:pt x="0" y="288"/>
                  </a:cubicBezTo>
                </a:path>
              </a:pathLst>
            </a:custGeom>
            <a:noFill/>
            <a:ln w="38100"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7434" name="Rectangle 26"/>
            <p:cNvSpPr/>
            <p:nvPr/>
          </p:nvSpPr>
          <p:spPr>
            <a:xfrm>
              <a:off x="0" y="0"/>
              <a:ext cx="2132089" cy="409555"/>
            </a:xfrm>
            <a:prstGeom prst="rect">
              <a:avLst/>
            </a:prstGeom>
            <a:noFill/>
            <a:ln w="9525">
              <a:noFill/>
            </a:ln>
          </p:spPr>
          <p:txBody>
            <a:bodyPr lIns="100794" tIns="50397" rIns="100794" bIns="50397">
              <a:spAutoFit/>
            </a:bodyPr>
            <a:p>
              <a:pPr defTabSz="503555"/>
              <a:r>
                <a:rPr lang="en-US" altLang="zh-CN" sz="2000" b="1" i="1" dirty="0">
                  <a:solidFill>
                    <a:srgbClr val="FF5050"/>
                  </a:solidFill>
                  <a:latin typeface="Arial" panose="020B0604020202020204" pitchFamily="34" charset="0"/>
                </a:rPr>
                <a:t>h</a:t>
              </a:r>
              <a:r>
                <a:rPr lang="en-US" altLang="zh-CN" sz="2000" b="1" i="1" dirty="0">
                  <a:solidFill>
                    <a:srgbClr val="FF5050"/>
                  </a:solidFill>
                  <a:latin typeface="Arial" panose="020B0604020202020204" pitchFamily="34" charset="0"/>
                  <a:sym typeface="Symbol" panose="05050102010706020507" pitchFamily="18" charset="2"/>
                </a:rPr>
                <a:t></a:t>
              </a:r>
              <a:r>
                <a:rPr lang="en-US" altLang="zh-CN" sz="2000" b="1" i="1" dirty="0">
                  <a:solidFill>
                    <a:srgbClr val="FF5050"/>
                  </a:solidFill>
                  <a:latin typeface="Arial" panose="020B0604020202020204" pitchFamily="34" charset="0"/>
                </a:rPr>
                <a:t> or particle</a:t>
              </a:r>
              <a:endParaRPr lang="en-US" altLang="zh-CN" sz="2000" b="1" dirty="0">
                <a:solidFill>
                  <a:srgbClr val="FF5050"/>
                </a:solidFill>
                <a:latin typeface="Arial" panose="020B0604020202020204" pitchFamily="34" charset="0"/>
              </a:endParaRPr>
            </a:p>
          </p:txBody>
        </p:sp>
      </p:grpSp>
      <p:sp>
        <p:nvSpPr>
          <p:cNvPr id="17431" name="TextBox 92"/>
          <p:cNvSpPr txBox="1"/>
          <p:nvPr/>
        </p:nvSpPr>
        <p:spPr>
          <a:xfrm>
            <a:off x="990600" y="76200"/>
            <a:ext cx="4349750" cy="50038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a:t>
            </a:r>
            <a:r>
              <a:rPr lang="en-US" altLang="zh-CN" sz="2600" b="1" dirty="0">
                <a:solidFill>
                  <a:schemeClr val="bg1"/>
                </a:solidFill>
                <a:latin typeface="Arial" panose="020B0604020202020204" pitchFamily="34" charset="0"/>
              </a:rPr>
              <a:t>SDD</a:t>
            </a:r>
            <a:r>
              <a:rPr lang="zh-CN" altLang="en-US" sz="2600" b="1" dirty="0">
                <a:solidFill>
                  <a:schemeClr val="bg1"/>
                </a:solidFill>
                <a:latin typeface="Arial" panose="020B0604020202020204" pitchFamily="34" charset="0"/>
              </a:rPr>
              <a:t>）</a:t>
            </a:r>
            <a:endParaRPr lang="zh-CN" altLang="en-US" sz="2600" b="1" dirty="0">
              <a:solidFill>
                <a:schemeClr val="bg1"/>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AutoShape 4"/>
          <p:cNvSpPr>
            <a:spLocks noChangeAspect="1" noTextEdit="1"/>
          </p:cNvSpPr>
          <p:nvPr/>
        </p:nvSpPr>
        <p:spPr>
          <a:xfrm>
            <a:off x="739775" y="1824038"/>
            <a:ext cx="8982075" cy="4465637"/>
          </a:xfrm>
          <a:prstGeom prst="rect">
            <a:avLst/>
          </a:prstGeom>
          <a:noFill/>
          <a:ln w="9525">
            <a:noFill/>
          </a:ln>
        </p:spPr>
        <p:txBody>
          <a:bodyPr/>
          <a:p>
            <a:endParaRPr lang="zh-CN" altLang="en-US"/>
          </a:p>
        </p:txBody>
      </p:sp>
      <p:pic>
        <p:nvPicPr>
          <p:cNvPr id="18435" name="Picture 13"/>
          <p:cNvPicPr>
            <a:picLocks noChangeAspect="1"/>
          </p:cNvPicPr>
          <p:nvPr/>
        </p:nvPicPr>
        <p:blipFill>
          <a:blip r:embed="rId1"/>
          <a:stretch>
            <a:fillRect/>
          </a:stretch>
        </p:blipFill>
        <p:spPr>
          <a:xfrm>
            <a:off x="-127000" y="1530350"/>
            <a:ext cx="5648325" cy="5310188"/>
          </a:xfrm>
          <a:prstGeom prst="rect">
            <a:avLst/>
          </a:prstGeom>
          <a:noFill/>
          <a:ln w="9525">
            <a:noFill/>
          </a:ln>
        </p:spPr>
      </p:pic>
      <p:grpSp>
        <p:nvGrpSpPr>
          <p:cNvPr id="2" name="Group 4"/>
          <p:cNvGrpSpPr>
            <a:grpSpLocks noChangeAspect="1"/>
          </p:cNvGrpSpPr>
          <p:nvPr/>
        </p:nvGrpSpPr>
        <p:grpSpPr>
          <a:xfrm>
            <a:off x="1922463" y="3971925"/>
            <a:ext cx="481012" cy="469900"/>
            <a:chOff x="0" y="0"/>
            <a:chExt cx="498475" cy="519112"/>
          </a:xfrm>
        </p:grpSpPr>
        <p:pic>
          <p:nvPicPr>
            <p:cNvPr id="18473" name="Picture 14"/>
            <p:cNvPicPr>
              <a:picLocks noChangeAspect="1"/>
            </p:cNvPicPr>
            <p:nvPr/>
          </p:nvPicPr>
          <p:blipFill>
            <a:blip r:embed="rId2"/>
            <a:srcRect l="-1613" t="27489"/>
            <a:stretch>
              <a:fillRect/>
            </a:stretch>
          </p:blipFill>
          <p:spPr>
            <a:xfrm>
              <a:off x="0" y="84137"/>
              <a:ext cx="330200" cy="266700"/>
            </a:xfrm>
            <a:prstGeom prst="rect">
              <a:avLst/>
            </a:prstGeom>
            <a:noFill/>
            <a:ln w="9525">
              <a:noFill/>
            </a:ln>
          </p:spPr>
        </p:pic>
        <p:pic>
          <p:nvPicPr>
            <p:cNvPr id="18474" name="Picture 15"/>
            <p:cNvPicPr>
              <a:picLocks noChangeAspect="1"/>
            </p:cNvPicPr>
            <p:nvPr/>
          </p:nvPicPr>
          <p:blipFill>
            <a:blip r:embed="rId2"/>
            <a:srcRect l="-1613" t="27489"/>
            <a:stretch>
              <a:fillRect/>
            </a:stretch>
          </p:blipFill>
          <p:spPr>
            <a:xfrm>
              <a:off x="168275" y="252412"/>
              <a:ext cx="330200" cy="266700"/>
            </a:xfrm>
            <a:prstGeom prst="rect">
              <a:avLst/>
            </a:prstGeom>
            <a:noFill/>
            <a:ln w="9525">
              <a:noFill/>
            </a:ln>
          </p:spPr>
        </p:pic>
        <p:pic>
          <p:nvPicPr>
            <p:cNvPr id="18475" name="Picture 16"/>
            <p:cNvPicPr>
              <a:picLocks noChangeAspect="1"/>
            </p:cNvPicPr>
            <p:nvPr/>
          </p:nvPicPr>
          <p:blipFill>
            <a:blip r:embed="rId2"/>
            <a:srcRect l="-1613" t="27489"/>
            <a:stretch>
              <a:fillRect/>
            </a:stretch>
          </p:blipFill>
          <p:spPr>
            <a:xfrm>
              <a:off x="168275" y="0"/>
              <a:ext cx="330200" cy="266700"/>
            </a:xfrm>
            <a:prstGeom prst="rect">
              <a:avLst/>
            </a:prstGeom>
            <a:noFill/>
            <a:ln w="9525">
              <a:noFill/>
            </a:ln>
          </p:spPr>
        </p:pic>
        <p:pic>
          <p:nvPicPr>
            <p:cNvPr id="18476" name="Picture 18"/>
            <p:cNvPicPr>
              <a:picLocks noChangeAspect="1"/>
            </p:cNvPicPr>
            <p:nvPr/>
          </p:nvPicPr>
          <p:blipFill>
            <a:blip r:embed="rId2"/>
            <a:srcRect l="-1613" t="27489"/>
            <a:stretch>
              <a:fillRect/>
            </a:stretch>
          </p:blipFill>
          <p:spPr>
            <a:xfrm>
              <a:off x="0" y="252412"/>
              <a:ext cx="330200" cy="266700"/>
            </a:xfrm>
            <a:prstGeom prst="rect">
              <a:avLst/>
            </a:prstGeom>
            <a:noFill/>
            <a:ln w="9525">
              <a:noFill/>
            </a:ln>
          </p:spPr>
        </p:pic>
      </p:grpSp>
      <p:grpSp>
        <p:nvGrpSpPr>
          <p:cNvPr id="3" name="Group 9"/>
          <p:cNvGrpSpPr>
            <a:grpSpLocks noChangeAspect="1"/>
          </p:cNvGrpSpPr>
          <p:nvPr/>
        </p:nvGrpSpPr>
        <p:grpSpPr>
          <a:xfrm>
            <a:off x="1922463" y="3971925"/>
            <a:ext cx="481012" cy="415925"/>
            <a:chOff x="0" y="0"/>
            <a:chExt cx="498475" cy="458787"/>
          </a:xfrm>
        </p:grpSpPr>
        <p:grpSp>
          <p:nvGrpSpPr>
            <p:cNvPr id="18467" name="Group 10"/>
            <p:cNvGrpSpPr>
              <a:grpSpLocks noChangeAspect="1"/>
            </p:cNvGrpSpPr>
            <p:nvPr/>
          </p:nvGrpSpPr>
          <p:grpSpPr>
            <a:xfrm>
              <a:off x="0" y="0"/>
              <a:ext cx="498475" cy="382587"/>
              <a:chOff x="0" y="0"/>
              <a:chExt cx="498475" cy="382587"/>
            </a:xfrm>
          </p:grpSpPr>
          <p:pic>
            <p:nvPicPr>
              <p:cNvPr id="18471" name="Picture 20"/>
              <p:cNvPicPr>
                <a:picLocks noChangeAspect="1"/>
              </p:cNvPicPr>
              <p:nvPr/>
            </p:nvPicPr>
            <p:blipFill>
              <a:blip r:embed="rId3"/>
              <a:stretch>
                <a:fillRect/>
              </a:stretch>
            </p:blipFill>
            <p:spPr>
              <a:xfrm>
                <a:off x="152400" y="0"/>
                <a:ext cx="346075" cy="382587"/>
              </a:xfrm>
              <a:prstGeom prst="rect">
                <a:avLst/>
              </a:prstGeom>
              <a:noFill/>
              <a:ln w="9525">
                <a:noFill/>
              </a:ln>
            </p:spPr>
          </p:pic>
          <p:pic>
            <p:nvPicPr>
              <p:cNvPr id="18472" name="Picture 22"/>
              <p:cNvPicPr>
                <a:picLocks noChangeAspect="1"/>
              </p:cNvPicPr>
              <p:nvPr/>
            </p:nvPicPr>
            <p:blipFill>
              <a:blip r:embed="rId3"/>
              <a:stretch>
                <a:fillRect/>
              </a:stretch>
            </p:blipFill>
            <p:spPr>
              <a:xfrm>
                <a:off x="0" y="0"/>
                <a:ext cx="346075" cy="382587"/>
              </a:xfrm>
              <a:prstGeom prst="rect">
                <a:avLst/>
              </a:prstGeom>
              <a:noFill/>
              <a:ln w="9525">
                <a:noFill/>
              </a:ln>
            </p:spPr>
          </p:pic>
        </p:grpSp>
        <p:grpSp>
          <p:nvGrpSpPr>
            <p:cNvPr id="18468" name="Group 13"/>
            <p:cNvGrpSpPr>
              <a:grpSpLocks noChangeAspect="1"/>
            </p:cNvGrpSpPr>
            <p:nvPr/>
          </p:nvGrpSpPr>
          <p:grpSpPr>
            <a:xfrm>
              <a:off x="0" y="76200"/>
              <a:ext cx="498475" cy="382587"/>
              <a:chOff x="0" y="0"/>
              <a:chExt cx="498475" cy="382587"/>
            </a:xfrm>
          </p:grpSpPr>
          <p:pic>
            <p:nvPicPr>
              <p:cNvPr id="18469" name="Picture 21"/>
              <p:cNvPicPr>
                <a:picLocks noChangeAspect="1"/>
              </p:cNvPicPr>
              <p:nvPr/>
            </p:nvPicPr>
            <p:blipFill>
              <a:blip r:embed="rId3"/>
              <a:stretch>
                <a:fillRect/>
              </a:stretch>
            </p:blipFill>
            <p:spPr>
              <a:xfrm>
                <a:off x="0" y="0"/>
                <a:ext cx="347663" cy="382587"/>
              </a:xfrm>
              <a:prstGeom prst="rect">
                <a:avLst/>
              </a:prstGeom>
              <a:noFill/>
              <a:ln w="9525">
                <a:noFill/>
              </a:ln>
            </p:spPr>
          </p:pic>
          <p:pic>
            <p:nvPicPr>
              <p:cNvPr id="18470" name="Picture 23"/>
              <p:cNvPicPr>
                <a:picLocks noChangeAspect="1"/>
              </p:cNvPicPr>
              <p:nvPr/>
            </p:nvPicPr>
            <p:blipFill>
              <a:blip r:embed="rId3"/>
              <a:stretch>
                <a:fillRect/>
              </a:stretch>
            </p:blipFill>
            <p:spPr>
              <a:xfrm>
                <a:off x="152400" y="0"/>
                <a:ext cx="346075" cy="382587"/>
              </a:xfrm>
              <a:prstGeom prst="rect">
                <a:avLst/>
              </a:prstGeom>
              <a:noFill/>
              <a:ln w="9525">
                <a:noFill/>
              </a:ln>
            </p:spPr>
          </p:pic>
        </p:grpSp>
      </p:grpSp>
      <p:sp>
        <p:nvSpPr>
          <p:cNvPr id="18438" name="Rectangle 27"/>
          <p:cNvSpPr/>
          <p:nvPr/>
        </p:nvSpPr>
        <p:spPr>
          <a:xfrm>
            <a:off x="4200525" y="3627438"/>
            <a:ext cx="442913" cy="369887"/>
          </a:xfrm>
          <a:prstGeom prst="rect">
            <a:avLst/>
          </a:prstGeom>
          <a:noFill/>
          <a:ln w="9525">
            <a:noFill/>
          </a:ln>
        </p:spPr>
        <p:txBody>
          <a:bodyPr wrap="none" lIns="100794" tIns="50397" rIns="100794" bIns="50397">
            <a:spAutoFit/>
          </a:bodyPr>
          <a:p>
            <a:pPr defTabSz="503555"/>
            <a:r>
              <a:rPr lang="en-US" altLang="zh-CN" sz="2000" b="1" i="1" dirty="0">
                <a:solidFill>
                  <a:srgbClr val="00CC00"/>
                </a:solidFill>
                <a:latin typeface="Arial" panose="020B0604020202020204" pitchFamily="34" charset="0"/>
              </a:rPr>
              <a:t>n</a:t>
            </a:r>
            <a:r>
              <a:rPr lang="en-US" altLang="zh-CN" sz="2000" b="1" i="1" baseline="30000" dirty="0">
                <a:solidFill>
                  <a:srgbClr val="00CC00"/>
                </a:solidFill>
                <a:latin typeface="Arial" panose="020B0604020202020204" pitchFamily="34" charset="0"/>
              </a:rPr>
              <a:t>+</a:t>
            </a:r>
            <a:endParaRPr lang="en-US" altLang="zh-CN" sz="2000" b="1" i="1" baseline="30000" dirty="0">
              <a:solidFill>
                <a:srgbClr val="00CC00"/>
              </a:solidFill>
              <a:latin typeface="Arial" panose="020B0604020202020204" pitchFamily="34" charset="0"/>
            </a:endParaRPr>
          </a:p>
        </p:txBody>
      </p:sp>
      <p:sp>
        <p:nvSpPr>
          <p:cNvPr id="18439" name="Rectangle 28"/>
          <p:cNvSpPr/>
          <p:nvPr/>
        </p:nvSpPr>
        <p:spPr>
          <a:xfrm>
            <a:off x="819150" y="3076575"/>
            <a:ext cx="444500" cy="369888"/>
          </a:xfrm>
          <a:prstGeom prst="rect">
            <a:avLst/>
          </a:prstGeom>
          <a:noFill/>
          <a:ln w="9525">
            <a:noFill/>
          </a:ln>
        </p:spPr>
        <p:txBody>
          <a:bodyPr wrap="none" lIns="100794" tIns="50397" rIns="100794" bIns="50397">
            <a:spAutoFit/>
          </a:bodyPr>
          <a:p>
            <a:pPr defTabSz="503555"/>
            <a:r>
              <a:rPr lang="en-US" altLang="zh-CN" sz="2000" b="1" i="1" dirty="0">
                <a:solidFill>
                  <a:srgbClr val="FF2727"/>
                </a:solidFill>
                <a:latin typeface="Arial" panose="020B0604020202020204" pitchFamily="34" charset="0"/>
              </a:rPr>
              <a:t>p</a:t>
            </a:r>
            <a:r>
              <a:rPr lang="en-US" altLang="zh-CN" sz="2000" b="1" i="1" baseline="30000" dirty="0">
                <a:solidFill>
                  <a:srgbClr val="FF2727"/>
                </a:solidFill>
                <a:latin typeface="Arial" panose="020B0604020202020204" pitchFamily="34" charset="0"/>
              </a:rPr>
              <a:t>+</a:t>
            </a:r>
            <a:endParaRPr lang="en-US" altLang="zh-CN" sz="2000" b="1" i="1" baseline="30000" dirty="0">
              <a:solidFill>
                <a:srgbClr val="FF2727"/>
              </a:solidFill>
              <a:latin typeface="Arial" panose="020B0604020202020204" pitchFamily="34" charset="0"/>
            </a:endParaRPr>
          </a:p>
        </p:txBody>
      </p:sp>
      <p:sp>
        <p:nvSpPr>
          <p:cNvPr id="18440" name="Rectangle 29"/>
          <p:cNvSpPr/>
          <p:nvPr/>
        </p:nvSpPr>
        <p:spPr>
          <a:xfrm>
            <a:off x="525463" y="5213350"/>
            <a:ext cx="444500" cy="371475"/>
          </a:xfrm>
          <a:prstGeom prst="rect">
            <a:avLst/>
          </a:prstGeom>
          <a:noFill/>
          <a:ln w="9525">
            <a:noFill/>
          </a:ln>
        </p:spPr>
        <p:txBody>
          <a:bodyPr wrap="none" lIns="100794" tIns="50397" rIns="100794" bIns="50397">
            <a:spAutoFit/>
          </a:bodyPr>
          <a:p>
            <a:pPr defTabSz="503555"/>
            <a:r>
              <a:rPr lang="en-US" altLang="zh-CN" sz="2000" b="1" i="1" dirty="0">
                <a:solidFill>
                  <a:srgbClr val="FF2727"/>
                </a:solidFill>
                <a:latin typeface="Arial" panose="020B0604020202020204" pitchFamily="34" charset="0"/>
              </a:rPr>
              <a:t>p</a:t>
            </a:r>
            <a:r>
              <a:rPr lang="en-US" altLang="zh-CN" sz="2000" b="1" i="1" baseline="30000" dirty="0">
                <a:solidFill>
                  <a:srgbClr val="FF2727"/>
                </a:solidFill>
                <a:latin typeface="Arial" panose="020B0604020202020204" pitchFamily="34" charset="0"/>
              </a:rPr>
              <a:t>+</a:t>
            </a:r>
            <a:endParaRPr lang="en-US" altLang="zh-CN" sz="2000" b="1" i="1" baseline="30000" dirty="0">
              <a:solidFill>
                <a:srgbClr val="FF2727"/>
              </a:solidFill>
              <a:latin typeface="Arial" panose="020B0604020202020204" pitchFamily="34" charset="0"/>
            </a:endParaRPr>
          </a:p>
        </p:txBody>
      </p:sp>
      <p:sp>
        <p:nvSpPr>
          <p:cNvPr id="18441" name="Rectangle 30"/>
          <p:cNvSpPr/>
          <p:nvPr/>
        </p:nvSpPr>
        <p:spPr>
          <a:xfrm>
            <a:off x="3978275" y="4110038"/>
            <a:ext cx="746125" cy="506412"/>
          </a:xfrm>
          <a:prstGeom prst="rect">
            <a:avLst/>
          </a:prstGeom>
          <a:noFill/>
          <a:ln w="9525">
            <a:noFill/>
          </a:ln>
        </p:spPr>
        <p:txBody>
          <a:bodyPr wrap="none" lIns="100794" tIns="50397" rIns="100794" bIns="50397">
            <a:spAutoFit/>
          </a:bodyPr>
          <a:p>
            <a:pPr defTabSz="503555"/>
            <a:r>
              <a:rPr lang="en-US" altLang="zh-CN" sz="1500" b="1" i="1" dirty="0">
                <a:latin typeface="Arial" panose="020B0604020202020204" pitchFamily="34" charset="0"/>
              </a:rPr>
              <a:t>n-type</a:t>
            </a:r>
            <a:endParaRPr lang="en-US" altLang="zh-CN" sz="1500" b="1" i="1" dirty="0">
              <a:latin typeface="Arial" panose="020B0604020202020204" pitchFamily="34" charset="0"/>
            </a:endParaRPr>
          </a:p>
          <a:p>
            <a:pPr defTabSz="503555"/>
            <a:r>
              <a:rPr lang="en-US" altLang="zh-CN" sz="1500" b="1" i="1" dirty="0">
                <a:latin typeface="Arial" panose="020B0604020202020204" pitchFamily="34" charset="0"/>
              </a:rPr>
              <a:t>Si</a:t>
            </a:r>
            <a:endParaRPr lang="en-US" altLang="zh-CN" sz="1500" b="1" i="1" dirty="0">
              <a:latin typeface="Arial" panose="020B0604020202020204" pitchFamily="34" charset="0"/>
            </a:endParaRPr>
          </a:p>
        </p:txBody>
      </p:sp>
      <p:sp>
        <p:nvSpPr>
          <p:cNvPr id="18442" name="Rectangle 29"/>
          <p:cNvSpPr/>
          <p:nvPr/>
        </p:nvSpPr>
        <p:spPr>
          <a:xfrm>
            <a:off x="3170238" y="800100"/>
            <a:ext cx="2998787" cy="306388"/>
          </a:xfrm>
          <a:prstGeom prst="rect">
            <a:avLst/>
          </a:prstGeom>
          <a:noFill/>
          <a:ln w="9525">
            <a:noFill/>
          </a:ln>
        </p:spPr>
        <p:txBody>
          <a:bodyPr wrap="none">
            <a:spAutoFit/>
          </a:bodyPr>
          <a:p>
            <a:pPr marL="742950" lvl="1" indent="-285750" eaLnBrk="1" hangingPunct="0">
              <a:lnSpc>
                <a:spcPct val="80000"/>
              </a:lnSpc>
              <a:spcAft>
                <a:spcPts val="1425"/>
              </a:spcAft>
              <a:buSzPct val="45000"/>
              <a:buFont typeface="Wingdings" panose="05000000000000000000" pitchFamily="2" charset="2"/>
            </a:pPr>
            <a:r>
              <a:rPr lang="en-US" altLang="zh-CN" sz="2000" b="1" dirty="0">
                <a:solidFill>
                  <a:schemeClr val="accent2"/>
                </a:solidFill>
                <a:latin typeface="Arial" panose="020B0604020202020204" pitchFamily="34" charset="0"/>
              </a:rPr>
              <a:t>Operating principle</a:t>
            </a:r>
            <a:r>
              <a:rPr lang="en-US" altLang="zh-CN" sz="1600" b="1" dirty="0">
                <a:solidFill>
                  <a:srgbClr val="000000"/>
                </a:solidFill>
                <a:latin typeface="Arial" panose="020B0604020202020204" pitchFamily="34" charset="0"/>
              </a:rPr>
              <a:t>  </a:t>
            </a:r>
            <a:endParaRPr lang="en-US" altLang="zh-CN" b="1" i="1" dirty="0">
              <a:solidFill>
                <a:schemeClr val="accent2"/>
              </a:solidFill>
              <a:latin typeface="Arial Narrow" panose="020B0606020202030204" pitchFamily="34" charset="0"/>
            </a:endParaRPr>
          </a:p>
        </p:txBody>
      </p:sp>
      <p:sp>
        <p:nvSpPr>
          <p:cNvPr id="18443" name="Rectangle 18"/>
          <p:cNvSpPr/>
          <p:nvPr/>
        </p:nvSpPr>
        <p:spPr>
          <a:xfrm>
            <a:off x="0" y="6523038"/>
            <a:ext cx="4775200" cy="315912"/>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a:t>
            </a:r>
            <a:endParaRPr lang="en-US" altLang="zh-CN" dirty="0">
              <a:latin typeface="Arial" panose="020B0604020202020204" pitchFamily="34" charset="0"/>
            </a:endParaRPr>
          </a:p>
        </p:txBody>
      </p:sp>
      <p:sp>
        <p:nvSpPr>
          <p:cNvPr id="18444" name="TextBox 92"/>
          <p:cNvSpPr txBox="1"/>
          <p:nvPr/>
        </p:nvSpPr>
        <p:spPr>
          <a:xfrm>
            <a:off x="990600" y="76200"/>
            <a:ext cx="4349750" cy="50038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a:t>
            </a:r>
            <a:r>
              <a:rPr lang="en-US" altLang="zh-CN" sz="2600" b="1" dirty="0">
                <a:solidFill>
                  <a:schemeClr val="bg1"/>
                </a:solidFill>
                <a:latin typeface="Arial" panose="020B0604020202020204" pitchFamily="34" charset="0"/>
              </a:rPr>
              <a:t>SDD</a:t>
            </a:r>
            <a:r>
              <a:rPr lang="zh-CN" altLang="en-US" sz="2600" b="1" dirty="0">
                <a:solidFill>
                  <a:schemeClr val="bg1"/>
                </a:solidFill>
                <a:latin typeface="Arial" panose="020B0604020202020204" pitchFamily="34" charset="0"/>
              </a:rPr>
              <a:t>）</a:t>
            </a:r>
            <a:endParaRPr lang="zh-CN" altLang="en-US" sz="2600" b="1" dirty="0">
              <a:solidFill>
                <a:schemeClr val="bg1"/>
              </a:solidFill>
              <a:latin typeface="Arial" panose="020B0604020202020204" pitchFamily="34" charset="0"/>
            </a:endParaRPr>
          </a:p>
        </p:txBody>
      </p:sp>
      <p:sp>
        <p:nvSpPr>
          <p:cNvPr id="18445" name="Line 118"/>
          <p:cNvSpPr/>
          <p:nvPr/>
        </p:nvSpPr>
        <p:spPr>
          <a:xfrm>
            <a:off x="2289175" y="1628775"/>
            <a:ext cx="2644775" cy="274638"/>
          </a:xfrm>
          <a:prstGeom prst="line">
            <a:avLst/>
          </a:prstGeom>
          <a:ln w="38100" cap="flat" cmpd="sng">
            <a:solidFill>
              <a:schemeClr val="tx1"/>
            </a:solidFill>
            <a:prstDash val="solid"/>
            <a:headEnd type="triangle" w="med" len="med"/>
            <a:tailEnd type="triangle" w="med" len="med"/>
          </a:ln>
        </p:spPr>
      </p:sp>
      <p:sp>
        <p:nvSpPr>
          <p:cNvPr id="18446" name="Text Box 3"/>
          <p:cNvSpPr txBox="1"/>
          <p:nvPr/>
        </p:nvSpPr>
        <p:spPr>
          <a:xfrm rot="476148">
            <a:off x="2784475" y="1389063"/>
            <a:ext cx="1690688"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mm’s to cm’s</a:t>
            </a:r>
            <a:endParaRPr lang="zh-CN" altLang="zh-CN" sz="1400" b="1" dirty="0">
              <a:solidFill>
                <a:srgbClr val="0000FF"/>
              </a:solidFill>
              <a:latin typeface="Times New Roman" panose="02020603050405020304" pitchFamily="18" charset="0"/>
              <a:ea typeface="MS PGothic" panose="020B0600070205080204" pitchFamily="34" charset="-128"/>
            </a:endParaRPr>
          </a:p>
        </p:txBody>
      </p:sp>
      <p:sp>
        <p:nvSpPr>
          <p:cNvPr id="18447" name="Text Box 3"/>
          <p:cNvSpPr txBox="1"/>
          <p:nvPr/>
        </p:nvSpPr>
        <p:spPr>
          <a:xfrm>
            <a:off x="4697413" y="3968750"/>
            <a:ext cx="1690687"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250 to </a:t>
            </a:r>
            <a:endParaRPr lang="zh-CN" altLang="zh-CN" sz="1400" b="1" dirty="0">
              <a:solidFill>
                <a:srgbClr val="0000FF"/>
              </a:solidFill>
              <a:latin typeface="Arial" panose="020B0604020202020204" pitchFamily="34" charset="0"/>
              <a:ea typeface="MS PGothic" panose="020B0600070205080204" pitchFamily="34" charset="-128"/>
            </a:endParaRPr>
          </a:p>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500 </a:t>
            </a:r>
            <a:r>
              <a:rPr lang="zh-CN" altLang="zh-CN" sz="1400" b="1" dirty="0">
                <a:solidFill>
                  <a:srgbClr val="0000FF"/>
                </a:solidFill>
                <a:latin typeface="Arial" panose="020B0604020202020204" pitchFamily="34" charset="0"/>
                <a:ea typeface="MS PGothic" panose="020B0600070205080204" pitchFamily="34" charset="-128"/>
                <a:sym typeface="Symbol" panose="05050102010706020507" pitchFamily="18" charset="2"/>
              </a:rPr>
              <a:t></a:t>
            </a:r>
            <a:r>
              <a:rPr lang="zh-CN" altLang="zh-CN" sz="1400" b="1" dirty="0">
                <a:solidFill>
                  <a:srgbClr val="0000FF"/>
                </a:solidFill>
                <a:latin typeface="Arial" panose="020B0604020202020204" pitchFamily="34" charset="0"/>
                <a:ea typeface="MS PGothic" panose="020B0600070205080204" pitchFamily="34" charset="-128"/>
              </a:rPr>
              <a:t>m</a:t>
            </a:r>
            <a:endParaRPr lang="zh-CN" altLang="zh-CN" sz="1400" b="1" dirty="0">
              <a:solidFill>
                <a:srgbClr val="0000FF"/>
              </a:solidFill>
              <a:latin typeface="Times New Roman" panose="02020603050405020304" pitchFamily="18" charset="0"/>
              <a:ea typeface="MS PGothic" panose="020B0600070205080204" pitchFamily="34" charset="-128"/>
            </a:endParaRPr>
          </a:p>
        </p:txBody>
      </p:sp>
      <p:sp>
        <p:nvSpPr>
          <p:cNvPr id="18448" name="Text Box 3"/>
          <p:cNvSpPr txBox="1"/>
          <p:nvPr/>
        </p:nvSpPr>
        <p:spPr>
          <a:xfrm>
            <a:off x="6673850" y="5792788"/>
            <a:ext cx="1984375" cy="5238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sz="1400" b="1" dirty="0">
                <a:solidFill>
                  <a:srgbClr val="0000FF"/>
                </a:solidFill>
                <a:latin typeface="Arial" panose="020B0604020202020204" pitchFamily="34" charset="0"/>
                <a:ea typeface="MS PGothic" panose="020B0600070205080204" pitchFamily="34" charset="-128"/>
              </a:rPr>
              <a:t>Anode (</a:t>
            </a:r>
            <a:r>
              <a:rPr lang="zh-CN" altLang="zh-CN" sz="1400" b="1" dirty="0">
                <a:solidFill>
                  <a:srgbClr val="00CC00"/>
                </a:solidFill>
                <a:latin typeface="Arial" panose="020B0604020202020204" pitchFamily="34" charset="0"/>
                <a:ea typeface="MS PGothic" panose="020B0600070205080204" pitchFamily="34" charset="-128"/>
              </a:rPr>
              <a:t>n</a:t>
            </a:r>
            <a:r>
              <a:rPr lang="zh-CN" altLang="zh-CN" sz="1400" b="1" baseline="30000" dirty="0">
                <a:solidFill>
                  <a:srgbClr val="00CC00"/>
                </a:solidFill>
                <a:latin typeface="Arial" panose="020B0604020202020204" pitchFamily="34" charset="0"/>
                <a:ea typeface="MS PGothic" panose="020B0600070205080204" pitchFamily="34" charset="-128"/>
              </a:rPr>
              <a:t>+</a:t>
            </a:r>
            <a:r>
              <a:rPr lang="zh-CN" altLang="zh-CN" sz="1400" b="1" dirty="0">
                <a:solidFill>
                  <a:srgbClr val="0000FF"/>
                </a:solidFill>
                <a:latin typeface="Arial" panose="020B0604020202020204" pitchFamily="34" charset="0"/>
                <a:ea typeface="MS PGothic" panose="020B0600070205080204" pitchFamily="34" charset="-128"/>
              </a:rPr>
              <a:t>)</a:t>
            </a:r>
            <a:endParaRPr lang="zh-CN" altLang="zh-CN" sz="1400" b="1" baseline="30000" dirty="0">
              <a:solidFill>
                <a:srgbClr val="00CC00"/>
              </a:solidFill>
              <a:latin typeface="Arial" panose="020B0604020202020204" pitchFamily="34" charset="0"/>
              <a:ea typeface="MS PGothic" panose="020B0600070205080204" pitchFamily="34" charset="-128"/>
            </a:endParaRPr>
          </a:p>
        </p:txBody>
      </p:sp>
      <p:pic>
        <p:nvPicPr>
          <p:cNvPr id="13339" name="Picture 37" descr="C:\Users\zhengl\Desktop\INST Review-2011\All-Detectro-Demo_Pad.bmp"/>
          <p:cNvPicPr>
            <a:picLocks noChangeAspect="1"/>
          </p:cNvPicPr>
          <p:nvPr/>
        </p:nvPicPr>
        <p:blipFill>
          <a:blip r:embed="rId4"/>
          <a:srcRect l="6664" t="62099" r="82069" b="19754"/>
          <a:stretch>
            <a:fillRect/>
          </a:stretch>
        </p:blipFill>
        <p:spPr>
          <a:xfrm>
            <a:off x="4999038" y="1714500"/>
            <a:ext cx="890587" cy="773113"/>
          </a:xfrm>
          <a:prstGeom prst="rect">
            <a:avLst/>
          </a:prstGeom>
          <a:noFill/>
          <a:ln w="9525">
            <a:noFill/>
          </a:ln>
        </p:spPr>
      </p:pic>
      <p:sp>
        <p:nvSpPr>
          <p:cNvPr id="13340" name="Rectangle 20"/>
          <p:cNvSpPr/>
          <p:nvPr/>
        </p:nvSpPr>
        <p:spPr>
          <a:xfrm>
            <a:off x="5359400" y="1558925"/>
            <a:ext cx="384175" cy="36512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Q</a:t>
            </a:r>
            <a:endParaRPr lang="en-US" altLang="zh-CN" sz="2000" b="1" i="1" dirty="0">
              <a:solidFill>
                <a:srgbClr val="0000FF"/>
              </a:solidFill>
              <a:latin typeface="Arial" panose="020B0604020202020204" pitchFamily="34" charset="0"/>
            </a:endParaRPr>
          </a:p>
        </p:txBody>
      </p:sp>
      <p:sp>
        <p:nvSpPr>
          <p:cNvPr id="18451" name="Line 118"/>
          <p:cNvSpPr/>
          <p:nvPr/>
        </p:nvSpPr>
        <p:spPr>
          <a:xfrm flipV="1">
            <a:off x="4860925" y="3006725"/>
            <a:ext cx="0" cy="1862138"/>
          </a:xfrm>
          <a:prstGeom prst="line">
            <a:avLst/>
          </a:prstGeom>
          <a:ln w="38100" cap="flat" cmpd="sng">
            <a:solidFill>
              <a:schemeClr val="tx1"/>
            </a:solidFill>
            <a:prstDash val="solid"/>
            <a:headEnd type="triangle" w="med" len="med"/>
            <a:tailEnd type="triangle" w="med" len="med"/>
          </a:ln>
        </p:spPr>
      </p:sp>
      <p:pic>
        <p:nvPicPr>
          <p:cNvPr id="18452" name="Picture 5"/>
          <p:cNvPicPr>
            <a:picLocks noChangeAspect="1"/>
          </p:cNvPicPr>
          <p:nvPr/>
        </p:nvPicPr>
        <p:blipFill>
          <a:blip r:embed="rId5"/>
          <a:stretch>
            <a:fillRect/>
          </a:stretch>
        </p:blipFill>
        <p:spPr>
          <a:xfrm>
            <a:off x="5357813" y="2489200"/>
            <a:ext cx="4364037" cy="3327400"/>
          </a:xfrm>
          <a:prstGeom prst="rect">
            <a:avLst/>
          </a:prstGeom>
          <a:noFill/>
          <a:ln w="9525">
            <a:noFill/>
          </a:ln>
        </p:spPr>
      </p:pic>
      <p:grpSp>
        <p:nvGrpSpPr>
          <p:cNvPr id="6" name="Group 31"/>
          <p:cNvGrpSpPr>
            <a:grpSpLocks noChangeAspect="1"/>
          </p:cNvGrpSpPr>
          <p:nvPr/>
        </p:nvGrpSpPr>
        <p:grpSpPr>
          <a:xfrm>
            <a:off x="7800975" y="3076575"/>
            <a:ext cx="481013" cy="393700"/>
            <a:chOff x="0" y="0"/>
            <a:chExt cx="498475" cy="434975"/>
          </a:xfrm>
        </p:grpSpPr>
        <p:pic>
          <p:nvPicPr>
            <p:cNvPr id="18463" name="Picture 7"/>
            <p:cNvPicPr>
              <a:picLocks noChangeAspect="1"/>
            </p:cNvPicPr>
            <p:nvPr/>
          </p:nvPicPr>
          <p:blipFill>
            <a:blip r:embed="rId2"/>
            <a:srcRect l="-1613" t="27489"/>
            <a:stretch>
              <a:fillRect/>
            </a:stretch>
          </p:blipFill>
          <p:spPr>
            <a:xfrm>
              <a:off x="0" y="0"/>
              <a:ext cx="330200" cy="266700"/>
            </a:xfrm>
            <a:prstGeom prst="rect">
              <a:avLst/>
            </a:prstGeom>
            <a:noFill/>
            <a:ln w="9525">
              <a:noFill/>
            </a:ln>
          </p:spPr>
        </p:pic>
        <p:pic>
          <p:nvPicPr>
            <p:cNvPr id="18464" name="Picture 8"/>
            <p:cNvPicPr>
              <a:picLocks noChangeAspect="1"/>
            </p:cNvPicPr>
            <p:nvPr/>
          </p:nvPicPr>
          <p:blipFill>
            <a:blip r:embed="rId2"/>
            <a:srcRect l="-1613" t="27489"/>
            <a:stretch>
              <a:fillRect/>
            </a:stretch>
          </p:blipFill>
          <p:spPr>
            <a:xfrm>
              <a:off x="168275" y="168275"/>
              <a:ext cx="330200" cy="266700"/>
            </a:xfrm>
            <a:prstGeom prst="rect">
              <a:avLst/>
            </a:prstGeom>
            <a:noFill/>
            <a:ln w="9525">
              <a:noFill/>
            </a:ln>
          </p:spPr>
        </p:pic>
        <p:pic>
          <p:nvPicPr>
            <p:cNvPr id="18465" name="Picture 9"/>
            <p:cNvPicPr>
              <a:picLocks noChangeAspect="1"/>
            </p:cNvPicPr>
            <p:nvPr/>
          </p:nvPicPr>
          <p:blipFill>
            <a:blip r:embed="rId2"/>
            <a:srcRect l="-1613" t="27489"/>
            <a:stretch>
              <a:fillRect/>
            </a:stretch>
          </p:blipFill>
          <p:spPr>
            <a:xfrm>
              <a:off x="152399" y="20636"/>
              <a:ext cx="330200" cy="268288"/>
            </a:xfrm>
            <a:prstGeom prst="rect">
              <a:avLst/>
            </a:prstGeom>
            <a:noFill/>
            <a:ln w="9525">
              <a:noFill/>
            </a:ln>
          </p:spPr>
        </p:pic>
        <p:pic>
          <p:nvPicPr>
            <p:cNvPr id="18466" name="Picture 11"/>
            <p:cNvPicPr>
              <a:picLocks noChangeAspect="1"/>
            </p:cNvPicPr>
            <p:nvPr/>
          </p:nvPicPr>
          <p:blipFill>
            <a:blip r:embed="rId2"/>
            <a:srcRect l="-1613" t="27489"/>
            <a:stretch>
              <a:fillRect/>
            </a:stretch>
          </p:blipFill>
          <p:spPr>
            <a:xfrm>
              <a:off x="0" y="168275"/>
              <a:ext cx="330200" cy="266700"/>
            </a:xfrm>
            <a:prstGeom prst="rect">
              <a:avLst/>
            </a:prstGeom>
            <a:noFill/>
            <a:ln w="9525">
              <a:noFill/>
            </a:ln>
          </p:spPr>
        </p:pic>
      </p:grpSp>
      <p:sp>
        <p:nvSpPr>
          <p:cNvPr id="18454" name="Text Box 3"/>
          <p:cNvSpPr txBox="1"/>
          <p:nvPr/>
        </p:nvSpPr>
        <p:spPr>
          <a:xfrm>
            <a:off x="8510588" y="4403725"/>
            <a:ext cx="539750" cy="32702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b="1" dirty="0">
                <a:solidFill>
                  <a:srgbClr val="FF2727"/>
                </a:solidFill>
                <a:latin typeface="Arial" panose="020B0604020202020204" pitchFamily="34" charset="0"/>
                <a:ea typeface="MS PGothic" panose="020B0600070205080204" pitchFamily="34" charset="-128"/>
              </a:rPr>
              <a:t>p</a:t>
            </a:r>
            <a:r>
              <a:rPr lang="zh-CN" altLang="zh-CN" b="1" baseline="30000" dirty="0">
                <a:solidFill>
                  <a:srgbClr val="FF2727"/>
                </a:solidFill>
                <a:latin typeface="Arial" panose="020B0604020202020204" pitchFamily="34" charset="0"/>
                <a:ea typeface="MS PGothic" panose="020B0600070205080204" pitchFamily="34" charset="-128"/>
              </a:rPr>
              <a:t>+</a:t>
            </a:r>
            <a:endParaRPr lang="zh-CN" altLang="zh-CN" b="1" baseline="30000" dirty="0">
              <a:solidFill>
                <a:srgbClr val="FF2727"/>
              </a:solidFill>
              <a:latin typeface="Arial" panose="020B0604020202020204" pitchFamily="34" charset="0"/>
              <a:ea typeface="MS PGothic" panose="020B0600070205080204" pitchFamily="34" charset="-128"/>
            </a:endParaRPr>
          </a:p>
        </p:txBody>
      </p:sp>
      <p:sp>
        <p:nvSpPr>
          <p:cNvPr id="18455" name="Text Box 3"/>
          <p:cNvSpPr txBox="1"/>
          <p:nvPr/>
        </p:nvSpPr>
        <p:spPr>
          <a:xfrm>
            <a:off x="6894513" y="2455863"/>
            <a:ext cx="538162" cy="325437"/>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b="1" dirty="0">
                <a:solidFill>
                  <a:srgbClr val="FF2727"/>
                </a:solidFill>
                <a:latin typeface="Arial" panose="020B0604020202020204" pitchFamily="34" charset="0"/>
                <a:ea typeface="MS PGothic" panose="020B0600070205080204" pitchFamily="34" charset="-128"/>
              </a:rPr>
              <a:t>p</a:t>
            </a:r>
            <a:r>
              <a:rPr lang="zh-CN" altLang="zh-CN" b="1" baseline="30000" dirty="0">
                <a:solidFill>
                  <a:srgbClr val="FF2727"/>
                </a:solidFill>
                <a:latin typeface="Arial" panose="020B0604020202020204" pitchFamily="34" charset="0"/>
                <a:ea typeface="MS PGothic" panose="020B0600070205080204" pitchFamily="34" charset="-128"/>
              </a:rPr>
              <a:t>+</a:t>
            </a:r>
            <a:endParaRPr lang="zh-CN" altLang="zh-CN" b="1" baseline="30000" dirty="0">
              <a:solidFill>
                <a:srgbClr val="FF2727"/>
              </a:solidFill>
              <a:latin typeface="Arial" panose="020B0604020202020204" pitchFamily="34" charset="0"/>
              <a:ea typeface="MS PGothic" panose="020B0600070205080204" pitchFamily="34" charset="-128"/>
            </a:endParaRPr>
          </a:p>
        </p:txBody>
      </p:sp>
      <p:grpSp>
        <p:nvGrpSpPr>
          <p:cNvPr id="7" name="Group 38"/>
          <p:cNvGrpSpPr>
            <a:grpSpLocks noChangeAspect="1"/>
          </p:cNvGrpSpPr>
          <p:nvPr/>
        </p:nvGrpSpPr>
        <p:grpSpPr>
          <a:xfrm>
            <a:off x="7874000" y="3076575"/>
            <a:ext cx="481013" cy="414338"/>
            <a:chOff x="0" y="0"/>
            <a:chExt cx="498475" cy="458787"/>
          </a:xfrm>
        </p:grpSpPr>
        <p:grpSp>
          <p:nvGrpSpPr>
            <p:cNvPr id="18457" name="Group 39"/>
            <p:cNvGrpSpPr>
              <a:grpSpLocks noChangeAspect="1"/>
            </p:cNvGrpSpPr>
            <p:nvPr/>
          </p:nvGrpSpPr>
          <p:grpSpPr>
            <a:xfrm>
              <a:off x="0" y="0"/>
              <a:ext cx="498475" cy="382587"/>
              <a:chOff x="0" y="0"/>
              <a:chExt cx="498475" cy="382587"/>
            </a:xfrm>
          </p:grpSpPr>
          <p:pic>
            <p:nvPicPr>
              <p:cNvPr id="18461" name="Picture 20"/>
              <p:cNvPicPr>
                <a:picLocks noChangeAspect="1"/>
              </p:cNvPicPr>
              <p:nvPr/>
            </p:nvPicPr>
            <p:blipFill>
              <a:blip r:embed="rId3"/>
              <a:stretch>
                <a:fillRect/>
              </a:stretch>
            </p:blipFill>
            <p:spPr>
              <a:xfrm>
                <a:off x="152400" y="0"/>
                <a:ext cx="346075" cy="382587"/>
              </a:xfrm>
              <a:prstGeom prst="rect">
                <a:avLst/>
              </a:prstGeom>
              <a:noFill/>
              <a:ln w="9525">
                <a:noFill/>
              </a:ln>
            </p:spPr>
          </p:pic>
          <p:pic>
            <p:nvPicPr>
              <p:cNvPr id="18462" name="Picture 22"/>
              <p:cNvPicPr>
                <a:picLocks noChangeAspect="1"/>
              </p:cNvPicPr>
              <p:nvPr/>
            </p:nvPicPr>
            <p:blipFill>
              <a:blip r:embed="rId3"/>
              <a:stretch>
                <a:fillRect/>
              </a:stretch>
            </p:blipFill>
            <p:spPr>
              <a:xfrm>
                <a:off x="0" y="0"/>
                <a:ext cx="346075" cy="382587"/>
              </a:xfrm>
              <a:prstGeom prst="rect">
                <a:avLst/>
              </a:prstGeom>
              <a:noFill/>
              <a:ln w="9525">
                <a:noFill/>
              </a:ln>
            </p:spPr>
          </p:pic>
        </p:grpSp>
        <p:grpSp>
          <p:nvGrpSpPr>
            <p:cNvPr id="18458" name="Group 42"/>
            <p:cNvGrpSpPr>
              <a:grpSpLocks noChangeAspect="1"/>
            </p:cNvGrpSpPr>
            <p:nvPr/>
          </p:nvGrpSpPr>
          <p:grpSpPr>
            <a:xfrm>
              <a:off x="0" y="76200"/>
              <a:ext cx="498475" cy="382587"/>
              <a:chOff x="0" y="0"/>
              <a:chExt cx="498475" cy="382587"/>
            </a:xfrm>
          </p:grpSpPr>
          <p:pic>
            <p:nvPicPr>
              <p:cNvPr id="18459" name="Picture 21"/>
              <p:cNvPicPr>
                <a:picLocks noChangeAspect="1"/>
              </p:cNvPicPr>
              <p:nvPr/>
            </p:nvPicPr>
            <p:blipFill>
              <a:blip r:embed="rId3"/>
              <a:stretch>
                <a:fillRect/>
              </a:stretch>
            </p:blipFill>
            <p:spPr>
              <a:xfrm>
                <a:off x="0" y="0"/>
                <a:ext cx="347663" cy="382587"/>
              </a:xfrm>
              <a:prstGeom prst="rect">
                <a:avLst/>
              </a:prstGeom>
              <a:noFill/>
              <a:ln w="9525">
                <a:noFill/>
              </a:ln>
            </p:spPr>
          </p:pic>
          <p:pic>
            <p:nvPicPr>
              <p:cNvPr id="18460" name="Picture 23"/>
              <p:cNvPicPr>
                <a:picLocks noChangeAspect="1"/>
              </p:cNvPicPr>
              <p:nvPr/>
            </p:nvPicPr>
            <p:blipFill>
              <a:blip r:embed="rId3"/>
              <a:stretch>
                <a:fillRect/>
              </a:stretch>
            </p:blipFill>
            <p:spPr>
              <a:xfrm>
                <a:off x="152400" y="0"/>
                <a:ext cx="346075" cy="382587"/>
              </a:xfrm>
              <a:prstGeom prst="rect">
                <a:avLst/>
              </a:prstGeom>
              <a:noFill/>
              <a:ln w="9525">
                <a:noFill/>
              </a:ln>
            </p:spPr>
          </p:pic>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39256E-6 6.76045E-7 C 0.00095 0.01889 0.00205 0.038 0.00583 0.04934 C 0.00961 0.06067 0.00394 0.06277 0.02237 0.0676 C 0.0408 0.07243 0.09625 0.07894 0.1161 0.0781 C 0.13595 0.07726 0.13296 0.07684 0.14147 0.06235 C 0.14997 0.04787 0.16053 -0.0021 0.16683 -0.00903 " pathEditMode="relative" ptsTypes="aaaaaA">
                                      <p:cBhvr>
                                        <p:cTn id="6" dur="5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1109E-6 4.72391E-7 L 0.01513 -0.06047 " pathEditMode="relative" ptsTypes="AA">
                                      <p:cBhvr>
                                        <p:cTn id="8" dur="2000" fill="hold"/>
                                        <p:tgtEl>
                                          <p:spTgt spid="3"/>
                                        </p:tgtEl>
                                        <p:attrNameLst>
                                          <p:attrName>ppt_x</p:attrName>
                                          <p:attrName>ppt_y</p:attrName>
                                        </p:attrNameLst>
                                      </p:cBhvr>
                                    </p:animMotion>
                                  </p:childTnLst>
                                </p:cTn>
                              </p:par>
                            </p:childTnLst>
                          </p:cTn>
                        </p:par>
                        <p:par>
                          <p:cTn id="9" fill="hold">
                            <p:stCondLst>
                              <p:cond delay="5000"/>
                            </p:stCondLst>
                            <p:childTnLst>
                              <p:par>
                                <p:cTn id="10" presetID="3" presetClass="entr" presetSubtype="10" fill="hold" nodeType="afterEffect">
                                  <p:stCondLst>
                                    <p:cond delay="0"/>
                                  </p:stCondLst>
                                  <p:childTnLst>
                                    <p:set>
                                      <p:cBhvr>
                                        <p:cTn id="11" dur="1" fill="hold">
                                          <p:stCondLst>
                                            <p:cond delay="0"/>
                                          </p:stCondLst>
                                        </p:cTn>
                                        <p:tgtEl>
                                          <p:spTgt spid="13339"/>
                                        </p:tgtEl>
                                        <p:attrNameLst>
                                          <p:attrName>style.visibility</p:attrName>
                                        </p:attrNameLst>
                                      </p:cBhvr>
                                      <p:to>
                                        <p:strVal val="visible"/>
                                      </p:to>
                                    </p:set>
                                    <p:animEffect transition="in" filter="blinds(horizontal)">
                                      <p:cBhvr>
                                        <p:cTn id="12" dur="500"/>
                                        <p:tgtEl>
                                          <p:spTgt spid="13339"/>
                                        </p:tgtEl>
                                      </p:cBhvr>
                                    </p:animEffect>
                                  </p:childTnLst>
                                </p:cTn>
                              </p:par>
                            </p:childTnLst>
                          </p:cTn>
                        </p:par>
                        <p:par>
                          <p:cTn id="13" fill="hold">
                            <p:stCondLst>
                              <p:cond delay="5500"/>
                            </p:stCondLst>
                            <p:childTnLst>
                              <p:par>
                                <p:cTn id="14" presetID="3" presetClass="entr" presetSubtype="10" fill="hold" grpId="0" nodeType="afterEffect">
                                  <p:stCondLst>
                                    <p:cond delay="0"/>
                                  </p:stCondLst>
                                  <p:childTnLst>
                                    <p:set>
                                      <p:cBhvr>
                                        <p:cTn id="15" dur="1" fill="hold">
                                          <p:stCondLst>
                                            <p:cond delay="0"/>
                                          </p:stCondLst>
                                        </p:cTn>
                                        <p:tgtEl>
                                          <p:spTgt spid="13340"/>
                                        </p:tgtEl>
                                        <p:attrNameLst>
                                          <p:attrName>style.visibility</p:attrName>
                                        </p:attrNameLst>
                                      </p:cBhvr>
                                      <p:to>
                                        <p:strVal val="visible"/>
                                      </p:to>
                                    </p:set>
                                    <p:animEffect transition="in" filter="blinds(horizontal)">
                                      <p:cBhvr>
                                        <p:cTn id="16" dur="500"/>
                                        <p:tgtEl>
                                          <p:spTgt spid="13340"/>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4.46125E-6 2.173E-6 C 0.01418 0.01868 0.02851 0.03737 0.03308 0.04934 C 0.03765 0.0613 0.04001 0.05333 0.02725 0.07138 C 0.01449 0.08944 -0.03072 0.12303 -0.04395 0.15725 C -0.05718 0.19147 -0.07073 0.25992 -0.05183 0.27692 " pathEditMode="relative" ptsTypes="aaaaA">
                                      <p:cBhvr>
                                        <p:cTn id="20" dur="5000" fill="hold"/>
                                        <p:tgtEl>
                                          <p:spTgt spid="6"/>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6.74228E-7 3.40122E-7 L -0.06049 -0.07054 " pathEditMode="relative" ptsTypes="AA">
                                      <p:cBhvr>
                                        <p:cTn id="22"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8" name="Picture 6"/>
          <p:cNvPicPr>
            <a:picLocks noChangeAspect="1"/>
          </p:cNvPicPr>
          <p:nvPr/>
        </p:nvPicPr>
        <p:blipFill>
          <a:blip r:embed="rId1"/>
          <a:srcRect t="32813" b="11002"/>
          <a:stretch>
            <a:fillRect/>
          </a:stretch>
        </p:blipFill>
        <p:spPr>
          <a:xfrm>
            <a:off x="222250" y="1447800"/>
            <a:ext cx="8450263" cy="2424113"/>
          </a:xfrm>
          <a:prstGeom prst="rect">
            <a:avLst/>
          </a:prstGeom>
          <a:noFill/>
          <a:ln w="9525">
            <a:noFill/>
          </a:ln>
        </p:spPr>
      </p:pic>
      <p:sp>
        <p:nvSpPr>
          <p:cNvPr id="1029" name="Rectangle 4"/>
          <p:cNvSpPr/>
          <p:nvPr/>
        </p:nvSpPr>
        <p:spPr>
          <a:xfrm>
            <a:off x="149225" y="1035050"/>
            <a:ext cx="9536113" cy="519113"/>
          </a:xfrm>
          <a:prstGeom prst="rect">
            <a:avLst/>
          </a:prstGeom>
          <a:solidFill>
            <a:srgbClr val="C2FFF0"/>
          </a:solidFill>
          <a:ln w="9525" cap="flat" cmpd="sng">
            <a:solidFill>
              <a:schemeClr val="tx1"/>
            </a:solidFill>
            <a:prstDash val="solid"/>
            <a:miter/>
            <a:headEnd type="none" w="med" len="med"/>
            <a:tailEnd type="none" w="med" len="med"/>
          </a:ln>
        </p:spPr>
        <p:txBody>
          <a:bodyPr/>
          <a:p>
            <a:pPr marL="342900" indent="-342900" eaLnBrk="0" hangingPunct="0">
              <a:lnSpc>
                <a:spcPct val="80000"/>
              </a:lnSpc>
              <a:spcBef>
                <a:spcPct val="20000"/>
              </a:spcBef>
              <a:buFont typeface="Arial" panose="020B0604020202020204" pitchFamily="34" charset="0"/>
              <a:buChar char="•"/>
            </a:pPr>
            <a:r>
              <a:rPr lang="en-US" altLang="zh-CN" sz="2000" dirty="0">
                <a:latin typeface="Arial" panose="020B0604020202020204" pitchFamily="34" charset="0"/>
                <a:ea typeface="MS PGothic" panose="020B0600070205080204" pitchFamily="34" charset="-128"/>
              </a:rPr>
              <a:t>Widely used for X-ray spectroscopy with its low noise (low capacitance (</a:t>
            </a:r>
            <a:r>
              <a:rPr lang="en-US" altLang="zh-CN" sz="2000" dirty="0">
                <a:solidFill>
                  <a:srgbClr val="FF2727"/>
                </a:solidFill>
                <a:latin typeface="Arial" panose="020B0604020202020204" pitchFamily="34" charset="0"/>
                <a:ea typeface="MS PGothic" panose="020B0600070205080204" pitchFamily="34" charset="-128"/>
              </a:rPr>
              <a:t>60 fF</a:t>
            </a:r>
            <a:r>
              <a:rPr lang="en-US" altLang="zh-CN" sz="2000" dirty="0">
                <a:latin typeface="Arial" panose="020B0604020202020204" pitchFamily="34" charset="0"/>
                <a:ea typeface="MS PGothic" panose="020B0600070205080204" pitchFamily="34" charset="-128"/>
              </a:rPr>
              <a:t>)).</a:t>
            </a:r>
            <a:endParaRPr lang="en-US" altLang="zh-CN" sz="2000" dirty="0">
              <a:latin typeface="Arial" panose="020B0604020202020204" pitchFamily="34" charset="0"/>
              <a:ea typeface="MS PGothic" panose="020B0600070205080204" pitchFamily="34" charset="-128"/>
            </a:endParaRPr>
          </a:p>
          <a:p>
            <a:pPr marL="342900" indent="-342900" eaLnBrk="0" hangingPunct="0">
              <a:lnSpc>
                <a:spcPct val="80000"/>
              </a:lnSpc>
              <a:spcBef>
                <a:spcPct val="20000"/>
              </a:spcBef>
            </a:pPr>
            <a:endParaRPr lang="en-US" altLang="zh-CN" sz="2000" i="1" dirty="0">
              <a:solidFill>
                <a:schemeClr val="accent2"/>
              </a:solidFill>
              <a:latin typeface="Arial Narrow" panose="020B0606020202030204" pitchFamily="34" charset="0"/>
              <a:ea typeface="MS PGothic" panose="020B0600070205080204" pitchFamily="34" charset="-128"/>
            </a:endParaRPr>
          </a:p>
          <a:p>
            <a:pPr marL="742950" lvl="1" indent="-285750" eaLnBrk="0" hangingPunct="0">
              <a:lnSpc>
                <a:spcPct val="80000"/>
              </a:lnSpc>
              <a:spcBef>
                <a:spcPct val="20000"/>
              </a:spcBef>
            </a:pPr>
            <a:endParaRPr lang="en-US" altLang="zh-CN" sz="2000" dirty="0">
              <a:latin typeface="Arial" panose="020B0604020202020204" pitchFamily="34" charset="0"/>
            </a:endParaRPr>
          </a:p>
        </p:txBody>
      </p:sp>
      <p:sp>
        <p:nvSpPr>
          <p:cNvPr id="1030" name="Rectangle 4"/>
          <p:cNvSpPr/>
          <p:nvPr/>
        </p:nvSpPr>
        <p:spPr>
          <a:xfrm>
            <a:off x="5475288" y="4964113"/>
            <a:ext cx="3197225" cy="1905000"/>
          </a:xfrm>
          <a:prstGeom prst="rect">
            <a:avLst/>
          </a:prstGeom>
          <a:solidFill>
            <a:srgbClr val="FFFFFF"/>
          </a:solidFill>
          <a:ln w="9525" cap="flat" cmpd="sng">
            <a:solidFill>
              <a:schemeClr val="tx1"/>
            </a:solidFill>
            <a:prstDash val="solid"/>
            <a:miter/>
            <a:headEnd type="none" w="med" len="med"/>
            <a:tailEnd type="none" w="med" len="med"/>
          </a:ln>
        </p:spPr>
        <p:txBody>
          <a:bodyPr/>
          <a:p>
            <a:pPr marL="342900" indent="-342900" eaLnBrk="0" hangingPunct="0">
              <a:lnSpc>
                <a:spcPct val="80000"/>
              </a:lnSpc>
              <a:spcBef>
                <a:spcPct val="20000"/>
              </a:spcBef>
            </a:pPr>
            <a:r>
              <a:rPr lang="en-US" altLang="zh-CN" sz="2000" i="1" dirty="0">
                <a:solidFill>
                  <a:schemeClr val="accent2"/>
                </a:solidFill>
                <a:latin typeface="Arial Narrow" panose="020B0606020202030204" pitchFamily="34" charset="0"/>
                <a:ea typeface="MS PGothic" panose="020B0600070205080204" pitchFamily="34" charset="-128"/>
              </a:rPr>
              <a:t>Excellent energy resolution</a:t>
            </a:r>
            <a:endParaRPr lang="en-US" altLang="zh-CN" sz="2000" i="1" dirty="0">
              <a:solidFill>
                <a:schemeClr val="accent2"/>
              </a:solidFill>
              <a:latin typeface="Arial Narrow" panose="020B0606020202030204" pitchFamily="34" charset="0"/>
              <a:ea typeface="MS PGothic" panose="020B0600070205080204" pitchFamily="34" charset="-128"/>
            </a:endParaRPr>
          </a:p>
          <a:p>
            <a:pPr marL="342900" indent="-342900" eaLnBrk="0" hangingPunct="0">
              <a:lnSpc>
                <a:spcPct val="80000"/>
              </a:lnSpc>
              <a:spcBef>
                <a:spcPct val="20000"/>
              </a:spcBef>
            </a:pPr>
            <a:r>
              <a:rPr lang="en-US" altLang="zh-CN" sz="2000" i="1" dirty="0">
                <a:solidFill>
                  <a:schemeClr val="accent2"/>
                </a:solidFill>
                <a:latin typeface="Arial Narrow" panose="020B0606020202030204" pitchFamily="34" charset="0"/>
                <a:ea typeface="MS PGothic" panose="020B0600070205080204" pitchFamily="34" charset="-128"/>
              </a:rPr>
              <a:t>Large area detectors</a:t>
            </a:r>
            <a:endParaRPr lang="en-US" altLang="zh-CN" sz="2000" i="1" dirty="0">
              <a:solidFill>
                <a:schemeClr val="accent2"/>
              </a:solidFill>
              <a:latin typeface="Arial Narrow" panose="020B0606020202030204" pitchFamily="34" charset="0"/>
              <a:ea typeface="MS PGothic" panose="020B0600070205080204" pitchFamily="34" charset="-128"/>
            </a:endParaRPr>
          </a:p>
          <a:p>
            <a:pPr marL="342900" indent="-342900" eaLnBrk="0" hangingPunct="0">
              <a:lnSpc>
                <a:spcPct val="80000"/>
              </a:lnSpc>
              <a:spcBef>
                <a:spcPct val="20000"/>
              </a:spcBef>
            </a:pPr>
            <a:r>
              <a:rPr lang="en-US" altLang="zh-CN" sz="2000" i="1" dirty="0">
                <a:solidFill>
                  <a:schemeClr val="accent2"/>
                </a:solidFill>
                <a:latin typeface="Arial Narrow" panose="020B0606020202030204" pitchFamily="34" charset="0"/>
                <a:ea typeface="MS PGothic" panose="020B0600070205080204" pitchFamily="34" charset="-128"/>
              </a:rPr>
              <a:t>Short shaping: high count rate applications </a:t>
            </a:r>
            <a:endParaRPr lang="en-US" altLang="zh-CN" sz="2000" i="1" dirty="0">
              <a:solidFill>
                <a:schemeClr val="accent2"/>
              </a:solidFill>
              <a:latin typeface="Arial Narrow" panose="020B0606020202030204" pitchFamily="34" charset="0"/>
              <a:ea typeface="MS PGothic" panose="020B0600070205080204" pitchFamily="34" charset="-128"/>
            </a:endParaRPr>
          </a:p>
          <a:p>
            <a:pPr marL="342900" indent="-342900" eaLnBrk="0" hangingPunct="0">
              <a:lnSpc>
                <a:spcPct val="80000"/>
              </a:lnSpc>
              <a:spcBef>
                <a:spcPct val="20000"/>
              </a:spcBef>
            </a:pPr>
            <a:r>
              <a:rPr lang="en-US" altLang="zh-CN" sz="2000" i="1" dirty="0">
                <a:solidFill>
                  <a:schemeClr val="accent2"/>
                </a:solidFill>
                <a:latin typeface="Arial Narrow" panose="020B0606020202030204" pitchFamily="34" charset="0"/>
                <a:ea typeface="MS PGothic" panose="020B0600070205080204" pitchFamily="34" charset="-128"/>
              </a:rPr>
              <a:t>For photon science and space (NASA lunar mission)</a:t>
            </a:r>
            <a:endParaRPr lang="en-US" altLang="zh-CN" sz="2000" i="1" dirty="0">
              <a:solidFill>
                <a:schemeClr val="accent2"/>
              </a:solidFill>
              <a:latin typeface="Arial Narrow" panose="020B0606020202030204" pitchFamily="34" charset="0"/>
              <a:ea typeface="MS PGothic" panose="020B0600070205080204" pitchFamily="34" charset="-128"/>
            </a:endParaRPr>
          </a:p>
          <a:p>
            <a:pPr marL="342900" indent="-342900" eaLnBrk="0" hangingPunct="0">
              <a:lnSpc>
                <a:spcPct val="80000"/>
              </a:lnSpc>
              <a:spcBef>
                <a:spcPct val="20000"/>
              </a:spcBef>
            </a:pPr>
            <a:endParaRPr lang="en-US" altLang="zh-CN" sz="2000" i="1" dirty="0">
              <a:solidFill>
                <a:schemeClr val="accent2"/>
              </a:solidFill>
              <a:latin typeface="Arial Narrow" panose="020B0606020202030204" pitchFamily="34" charset="0"/>
              <a:ea typeface="MS PGothic" panose="020B0600070205080204" pitchFamily="34" charset="-128"/>
            </a:endParaRPr>
          </a:p>
          <a:p>
            <a:pPr marL="742950" lvl="1" indent="-285750" eaLnBrk="0" hangingPunct="0">
              <a:lnSpc>
                <a:spcPct val="80000"/>
              </a:lnSpc>
              <a:spcBef>
                <a:spcPct val="20000"/>
              </a:spcBef>
            </a:pPr>
            <a:endParaRPr lang="en-US" altLang="zh-CN" sz="2000" dirty="0">
              <a:latin typeface="Arial" panose="020B0604020202020204" pitchFamily="34" charset="0"/>
            </a:endParaRPr>
          </a:p>
        </p:txBody>
      </p:sp>
      <p:sp>
        <p:nvSpPr>
          <p:cNvPr id="1031" name="Content Placeholder 2"/>
          <p:cNvSpPr/>
          <p:nvPr/>
        </p:nvSpPr>
        <p:spPr>
          <a:xfrm>
            <a:off x="74613" y="138113"/>
            <a:ext cx="8523287" cy="1792287"/>
          </a:xfrm>
          <a:prstGeom prst="rect">
            <a:avLst/>
          </a:prstGeom>
          <a:noFill/>
          <a:ln w="9525">
            <a:noFill/>
          </a:ln>
        </p:spPr>
        <p:txBody>
          <a:bodyPr/>
          <a:p>
            <a:pPr marL="742950" lvl="1" indent="-285750" eaLnBrk="0" hangingPunct="0">
              <a:spcBef>
                <a:spcPct val="20000"/>
              </a:spcBef>
              <a:buClr>
                <a:srgbClr val="042B7F"/>
              </a:buClr>
              <a:buSzPct val="90000"/>
              <a:buFont typeface="Times" pitchFamily="2" charset="0"/>
            </a:pPr>
            <a:endParaRPr lang="en-US" altLang="zh-CN" sz="1400" b="1" dirty="0">
              <a:solidFill>
                <a:srgbClr val="1BA11E"/>
              </a:solidFill>
              <a:latin typeface="Arial" panose="020B0604020202020204" pitchFamily="34" charset="0"/>
              <a:ea typeface="MS PGothic" panose="020B0600070205080204" pitchFamily="34" charset="-128"/>
            </a:endParaRPr>
          </a:p>
          <a:p>
            <a:pPr marL="342900" indent="-342900" eaLnBrk="0" hangingPunct="0">
              <a:spcBef>
                <a:spcPct val="20000"/>
              </a:spcBef>
              <a:buClr>
                <a:srgbClr val="042B7F"/>
              </a:buClr>
              <a:buSzPct val="110000"/>
              <a:buFont typeface="Wingdings" panose="05000000000000000000" pitchFamily="2" charset="2"/>
            </a:pPr>
            <a:endParaRPr lang="en-US" altLang="zh-CN" sz="1600" b="1" dirty="0">
              <a:latin typeface="Arial" panose="020B0604020202020204" pitchFamily="34" charset="0"/>
              <a:ea typeface="MS PGothic" panose="020B0600070205080204" pitchFamily="34" charset="-128"/>
            </a:endParaRPr>
          </a:p>
          <a:p>
            <a:pPr marL="742950" lvl="1" indent="-285750" eaLnBrk="0" hangingPunct="0">
              <a:spcBef>
                <a:spcPct val="20000"/>
              </a:spcBef>
              <a:buClr>
                <a:srgbClr val="042B7F"/>
              </a:buClr>
              <a:buSzPct val="90000"/>
              <a:buFont typeface="Times" pitchFamily="2" charset="0"/>
            </a:pPr>
            <a:endParaRPr lang="en-US" altLang="zh-CN" sz="1600" b="1" dirty="0">
              <a:solidFill>
                <a:srgbClr val="1BA11E"/>
              </a:solidFill>
              <a:latin typeface="Arial" panose="020B0604020202020204" pitchFamily="34" charset="0"/>
              <a:ea typeface="MS PGothic" panose="020B0600070205080204" pitchFamily="34" charset="-128"/>
            </a:endParaRPr>
          </a:p>
        </p:txBody>
      </p:sp>
      <p:sp>
        <p:nvSpPr>
          <p:cNvPr id="1032" name="Title 1"/>
          <p:cNvSpPr>
            <a:spLocks noGrp="1"/>
          </p:cNvSpPr>
          <p:nvPr>
            <p:ph type="title"/>
          </p:nvPr>
        </p:nvSpPr>
        <p:spPr>
          <a:xfrm>
            <a:off x="2436813" y="404813"/>
            <a:ext cx="7018337" cy="630237"/>
          </a:xfrm>
          <a:solidFill>
            <a:srgbClr val="F2F2F2">
              <a:alpha val="100000"/>
            </a:srgbClr>
          </a:solidFill>
          <a:ln>
            <a:solidFill>
              <a:schemeClr val="tx1">
                <a:alpha val="100000"/>
              </a:schemeClr>
            </a:solidFill>
            <a:miter/>
          </a:ln>
        </p:spPr>
        <p:txBody>
          <a:bodyPr vert="horz" wrap="square" lIns="91440" tIns="45720" rIns="91440" bIns="45720" anchor="ctr"/>
          <a:p>
            <a:pPr eaLnBrk="1" hangingPunct="1"/>
            <a:r>
              <a:rPr lang="en-US" altLang="zh-CN" sz="2000" b="1" dirty="0">
                <a:solidFill>
                  <a:srgbClr val="00CC00"/>
                </a:solidFill>
              </a:rPr>
              <a:t>large area detector with a small collection anode</a:t>
            </a:r>
            <a:endParaRPr lang="en-US" altLang="zh-CN" sz="2000" b="1" dirty="0">
              <a:solidFill>
                <a:srgbClr val="00CC00"/>
              </a:solidFill>
            </a:endParaRPr>
          </a:p>
        </p:txBody>
      </p:sp>
      <p:graphicFrame>
        <p:nvGraphicFramePr>
          <p:cNvPr id="1026" name="Object 7"/>
          <p:cNvGraphicFramePr>
            <a:graphicFrameLocks noChangeAspect="1"/>
          </p:cNvGraphicFramePr>
          <p:nvPr/>
        </p:nvGraphicFramePr>
        <p:xfrm>
          <a:off x="5657850" y="3927475"/>
          <a:ext cx="3241675" cy="623888"/>
        </p:xfrm>
        <a:graphic>
          <a:graphicData uri="http://schemas.openxmlformats.org/presentationml/2006/ole">
            <mc:AlternateContent xmlns:mc="http://schemas.openxmlformats.org/markup-compatibility/2006">
              <mc:Choice xmlns:v="urn:schemas-microsoft-com:vml" Requires="v">
                <p:oleObj spid="_x0000_s3081" name="" r:id="rId2" imgW="2311400" imgH="469900" progId="Equation.3">
                  <p:embed/>
                </p:oleObj>
              </mc:Choice>
              <mc:Fallback>
                <p:oleObj name="" r:id="rId2" imgW="2311400" imgH="469900" progId="Equation.3">
                  <p:embed/>
                  <p:pic>
                    <p:nvPicPr>
                      <p:cNvPr id="0" name="图片 3080"/>
                      <p:cNvPicPr/>
                      <p:nvPr/>
                    </p:nvPicPr>
                    <p:blipFill>
                      <a:blip r:embed="rId3"/>
                      <a:stretch>
                        <a:fillRect/>
                      </a:stretch>
                    </p:blipFill>
                    <p:spPr>
                      <a:xfrm>
                        <a:off x="5657850" y="3927475"/>
                        <a:ext cx="3241675" cy="623888"/>
                      </a:xfrm>
                      <a:prstGeom prst="rect">
                        <a:avLst/>
                      </a:prstGeom>
                      <a:noFill/>
                      <a:ln w="38100">
                        <a:noFill/>
                        <a:miter/>
                      </a:ln>
                    </p:spPr>
                  </p:pic>
                </p:oleObj>
              </mc:Fallback>
            </mc:AlternateContent>
          </a:graphicData>
        </a:graphic>
      </p:graphicFrame>
      <p:graphicFrame>
        <p:nvGraphicFramePr>
          <p:cNvPr id="1027" name="Object 8"/>
          <p:cNvGraphicFramePr>
            <a:graphicFrameLocks noChangeAspect="1"/>
          </p:cNvGraphicFramePr>
          <p:nvPr/>
        </p:nvGraphicFramePr>
        <p:xfrm>
          <a:off x="5602288" y="4413250"/>
          <a:ext cx="3482975" cy="600075"/>
        </p:xfrm>
        <a:graphic>
          <a:graphicData uri="http://schemas.openxmlformats.org/presentationml/2006/ole">
            <mc:AlternateContent xmlns:mc="http://schemas.openxmlformats.org/markup-compatibility/2006">
              <mc:Choice xmlns:v="urn:schemas-microsoft-com:vml" Requires="v">
                <p:oleObj spid="_x0000_s3080" name="" r:id="rId4" imgW="2578100" imgH="469900" progId="Equation.3">
                  <p:embed/>
                </p:oleObj>
              </mc:Choice>
              <mc:Fallback>
                <p:oleObj name="" r:id="rId4" imgW="2578100" imgH="469900" progId="Equation.3">
                  <p:embed/>
                  <p:pic>
                    <p:nvPicPr>
                      <p:cNvPr id="0" name="图片 3079"/>
                      <p:cNvPicPr/>
                      <p:nvPr/>
                    </p:nvPicPr>
                    <p:blipFill>
                      <a:blip r:embed="rId5"/>
                      <a:stretch>
                        <a:fillRect/>
                      </a:stretch>
                    </p:blipFill>
                    <p:spPr>
                      <a:xfrm>
                        <a:off x="5602288" y="4413250"/>
                        <a:ext cx="3482975" cy="600075"/>
                      </a:xfrm>
                      <a:prstGeom prst="rect">
                        <a:avLst/>
                      </a:prstGeom>
                      <a:noFill/>
                      <a:ln w="38100">
                        <a:noFill/>
                        <a:miter/>
                      </a:ln>
                    </p:spPr>
                  </p:pic>
                </p:oleObj>
              </mc:Fallback>
            </mc:AlternateContent>
          </a:graphicData>
        </a:graphic>
      </p:graphicFrame>
      <p:sp>
        <p:nvSpPr>
          <p:cNvPr id="1033" name="Rectangle 10"/>
          <p:cNvSpPr/>
          <p:nvPr/>
        </p:nvSpPr>
        <p:spPr>
          <a:xfrm>
            <a:off x="158750" y="6559550"/>
            <a:ext cx="4835525" cy="315913"/>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 </a:t>
            </a:r>
            <a:endParaRPr lang="en-US" altLang="zh-CN" dirty="0">
              <a:latin typeface="Arial" panose="020B0604020202020204" pitchFamily="34" charset="0"/>
            </a:endParaRPr>
          </a:p>
        </p:txBody>
      </p:sp>
      <p:sp>
        <p:nvSpPr>
          <p:cNvPr id="1034" name="Text Box 3"/>
          <p:cNvSpPr txBox="1"/>
          <p:nvPr/>
        </p:nvSpPr>
        <p:spPr>
          <a:xfrm>
            <a:off x="1555750" y="3873500"/>
            <a:ext cx="2646363" cy="344488"/>
          </a:xfrm>
          <a:prstGeom prst="rect">
            <a:avLst/>
          </a:prstGeom>
          <a:solidFill>
            <a:schemeClr val="bg1"/>
          </a:solid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dirty="0">
                <a:solidFill>
                  <a:srgbClr val="0000FF"/>
                </a:solidFill>
                <a:latin typeface="Arial" panose="020B0604020202020204" pitchFamily="34" charset="0"/>
                <a:ea typeface="MS PGothic" panose="020B0600070205080204" pitchFamily="34" charset="-128"/>
              </a:rPr>
              <a:t>Large area SDD array</a:t>
            </a:r>
            <a:endParaRPr lang="zh-CN" altLang="zh-CN" sz="2600" dirty="0">
              <a:solidFill>
                <a:srgbClr val="0000FF"/>
              </a:solidFill>
              <a:latin typeface="Times New Roman" panose="02020603050405020304" pitchFamily="18" charset="0"/>
              <a:ea typeface="MS PGothic" panose="020B0600070205080204" pitchFamily="34" charset="-128"/>
            </a:endParaRPr>
          </a:p>
        </p:txBody>
      </p:sp>
      <p:sp>
        <p:nvSpPr>
          <p:cNvPr id="1035" name="TextBox 92"/>
          <p:cNvSpPr txBox="1"/>
          <p:nvPr/>
        </p:nvSpPr>
        <p:spPr>
          <a:xfrm>
            <a:off x="993775" y="0"/>
            <a:ext cx="4349750" cy="50038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a:t>
            </a:r>
            <a:r>
              <a:rPr lang="en-US" altLang="zh-CN" sz="2600" b="1" dirty="0">
                <a:solidFill>
                  <a:schemeClr val="bg1"/>
                </a:solidFill>
                <a:latin typeface="Arial" panose="020B0604020202020204" pitchFamily="34" charset="0"/>
              </a:rPr>
              <a:t>SDD</a:t>
            </a:r>
            <a:r>
              <a:rPr lang="zh-CN" altLang="en-US" sz="2600" b="1" dirty="0">
                <a:solidFill>
                  <a:schemeClr val="bg1"/>
                </a:solidFill>
                <a:latin typeface="Arial" panose="020B0604020202020204" pitchFamily="34" charset="0"/>
              </a:rPr>
              <a:t>）</a:t>
            </a:r>
            <a:endParaRPr lang="zh-CN" altLang="en-US" sz="2600" b="1" dirty="0">
              <a:solidFill>
                <a:schemeClr val="bg1"/>
              </a:solidFill>
              <a:latin typeface="Arial" panose="020B0604020202020204" pitchFamily="34" charset="0"/>
            </a:endParaRPr>
          </a:p>
        </p:txBody>
      </p:sp>
      <p:pic>
        <p:nvPicPr>
          <p:cNvPr id="1036" name="Picture 12" descr="LunarV3_16array.jpg"/>
          <p:cNvPicPr>
            <a:picLocks noChangeAspect="1"/>
          </p:cNvPicPr>
          <p:nvPr/>
        </p:nvPicPr>
        <p:blipFill>
          <a:blip r:embed="rId6"/>
          <a:stretch>
            <a:fillRect/>
          </a:stretch>
        </p:blipFill>
        <p:spPr>
          <a:xfrm>
            <a:off x="1260475" y="4248150"/>
            <a:ext cx="3019425" cy="2379663"/>
          </a:xfrm>
          <a:prstGeom prst="rect">
            <a:avLst/>
          </a:prstGeom>
          <a:noFill/>
          <a:ln w="9525">
            <a:noFill/>
          </a:ln>
        </p:spPr>
      </p:pic>
      <p:sp>
        <p:nvSpPr>
          <p:cNvPr id="1037" name="Line 13"/>
          <p:cNvSpPr/>
          <p:nvPr/>
        </p:nvSpPr>
        <p:spPr>
          <a:xfrm>
            <a:off x="4189413" y="5345113"/>
            <a:ext cx="0" cy="687387"/>
          </a:xfrm>
          <a:prstGeom prst="line">
            <a:avLst/>
          </a:prstGeom>
          <a:ln w="28575" cap="flat" cmpd="sng">
            <a:solidFill>
              <a:schemeClr val="tx1"/>
            </a:solidFill>
            <a:prstDash val="solid"/>
            <a:headEnd type="triangle" w="med" len="med"/>
            <a:tailEnd type="triangle" w="med" len="med"/>
          </a:ln>
        </p:spPr>
      </p:sp>
      <p:sp>
        <p:nvSpPr>
          <p:cNvPr id="1038" name="Text Box 3"/>
          <p:cNvSpPr txBox="1"/>
          <p:nvPr/>
        </p:nvSpPr>
        <p:spPr>
          <a:xfrm>
            <a:off x="4114800" y="5516563"/>
            <a:ext cx="2646363" cy="346075"/>
          </a:xfrm>
          <a:prstGeom prst="rect">
            <a:avLst/>
          </a:prstGeom>
          <a:noFill/>
          <a:ln w="9525">
            <a:noFill/>
          </a:ln>
        </p:spPr>
        <p:txBody>
          <a:bodyPr lIns="99207" tIns="49604" rIns="99207" bIns="49604"/>
          <a:p>
            <a:pPr marL="106680" lvl="2" indent="-9525" algn="just" defTabSz="503555" eaLnBrk="0" hangingPunct="0">
              <a:lnSpc>
                <a:spcPct val="98000"/>
              </a:lnSpc>
              <a:buSzPct val="45000"/>
              <a:buFont typeface="Wingdings" panose="05000000000000000000" pitchFamily="2" charset="2"/>
              <a:tabLst>
                <a:tab pos="106680" algn="l"/>
                <a:tab pos="1114425" algn="l"/>
                <a:tab pos="2122805" algn="l"/>
                <a:tab pos="3130550" algn="l"/>
                <a:tab pos="4137025" algn="l"/>
                <a:tab pos="5145405" algn="l"/>
                <a:tab pos="6153150" algn="l"/>
                <a:tab pos="7161530" algn="l"/>
                <a:tab pos="8169275" algn="l"/>
                <a:tab pos="9177655" algn="l"/>
                <a:tab pos="10185400" algn="l"/>
                <a:tab pos="11193780" algn="l"/>
              </a:tabLst>
            </a:pPr>
            <a:r>
              <a:rPr lang="zh-CN" altLang="zh-CN" dirty="0">
                <a:latin typeface="Arial" panose="020B0604020202020204" pitchFamily="34" charset="0"/>
                <a:ea typeface="MS PGothic" panose="020B0600070205080204" pitchFamily="34" charset="-128"/>
              </a:rPr>
              <a:t>5 mm</a:t>
            </a:r>
            <a:endParaRPr lang="zh-CN" altLang="zh-CN" sz="2600" dirty="0">
              <a:latin typeface="Times New Roman" panose="02020603050405020304" pitchFamily="18" charset="0"/>
              <a:ea typeface="MS PGothic" panose="020B0600070205080204" pitchFamily="34" charset="-128"/>
            </a:endParaRPr>
          </a:p>
        </p:txBody>
      </p:sp>
      <p:sp>
        <p:nvSpPr>
          <p:cNvPr id="1039" name="Text Box 15"/>
          <p:cNvSpPr txBox="1"/>
          <p:nvPr/>
        </p:nvSpPr>
        <p:spPr>
          <a:xfrm>
            <a:off x="2413000" y="3349625"/>
            <a:ext cx="409575" cy="363538"/>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a)</a:t>
            </a:r>
            <a:endParaRPr lang="zh-CN" altLang="en-US" b="1" dirty="0">
              <a:latin typeface="Arial" panose="020B0604020202020204" pitchFamily="34" charset="0"/>
              <a:sym typeface="Arial" panose="020B0604020202020204" pitchFamily="34" charset="0"/>
            </a:endParaRPr>
          </a:p>
        </p:txBody>
      </p:sp>
      <p:sp>
        <p:nvSpPr>
          <p:cNvPr id="1040" name="Text Box 16"/>
          <p:cNvSpPr txBox="1"/>
          <p:nvPr/>
        </p:nvSpPr>
        <p:spPr>
          <a:xfrm>
            <a:off x="5014913" y="3708400"/>
            <a:ext cx="423862" cy="365125"/>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b)</a:t>
            </a:r>
            <a:endParaRPr lang="zh-CN" altLang="en-US" b="1" dirty="0">
              <a:latin typeface="Arial" panose="020B0604020202020204" pitchFamily="34" charset="0"/>
              <a:sym typeface="Arial" panose="020B0604020202020204" pitchFamily="34" charset="0"/>
            </a:endParaRPr>
          </a:p>
        </p:txBody>
      </p:sp>
      <p:sp>
        <p:nvSpPr>
          <p:cNvPr id="1041" name="Text Box 17"/>
          <p:cNvSpPr txBox="1"/>
          <p:nvPr/>
        </p:nvSpPr>
        <p:spPr>
          <a:xfrm>
            <a:off x="803275" y="6149975"/>
            <a:ext cx="412750" cy="365125"/>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c)</a:t>
            </a:r>
            <a:endParaRPr lang="zh-CN" altLang="en-US" b="1" dirty="0">
              <a:latin typeface="Arial" panose="020B0604020202020204" pitchFamily="34" charset="0"/>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87" name="Rectangle 29"/>
          <p:cNvSpPr/>
          <p:nvPr/>
        </p:nvSpPr>
        <p:spPr>
          <a:xfrm>
            <a:off x="4254500" y="1181100"/>
            <a:ext cx="2998788" cy="306388"/>
          </a:xfrm>
          <a:prstGeom prst="rect">
            <a:avLst/>
          </a:prstGeom>
          <a:noFill/>
          <a:ln w="9525">
            <a:noFill/>
          </a:ln>
        </p:spPr>
        <p:txBody>
          <a:bodyPr wrap="none">
            <a:spAutoFit/>
          </a:bodyPr>
          <a:p>
            <a:pPr marL="742950" lvl="1" indent="-285750" eaLnBrk="1" hangingPunct="0">
              <a:lnSpc>
                <a:spcPct val="80000"/>
              </a:lnSpc>
              <a:spcAft>
                <a:spcPts val="1425"/>
              </a:spcAft>
              <a:buSzPct val="45000"/>
              <a:buFont typeface="Wingdings" panose="05000000000000000000" pitchFamily="2" charset="2"/>
            </a:pPr>
            <a:r>
              <a:rPr lang="en-US" altLang="zh-CN" sz="2000" b="1" dirty="0">
                <a:solidFill>
                  <a:schemeClr val="accent2"/>
                </a:solidFill>
                <a:latin typeface="Arial" panose="020B0604020202020204" pitchFamily="34" charset="0"/>
              </a:rPr>
              <a:t>Operating principle</a:t>
            </a:r>
            <a:r>
              <a:rPr lang="en-US" altLang="zh-CN" sz="1600" b="1" dirty="0">
                <a:solidFill>
                  <a:srgbClr val="000000"/>
                </a:solidFill>
                <a:latin typeface="Arial" panose="020B0604020202020204" pitchFamily="34" charset="0"/>
              </a:rPr>
              <a:t>  </a:t>
            </a:r>
            <a:endParaRPr lang="en-US" altLang="zh-CN" b="1" i="1" dirty="0">
              <a:solidFill>
                <a:schemeClr val="accent2"/>
              </a:solidFill>
              <a:latin typeface="Arial Narrow" panose="020B0606020202030204" pitchFamily="34" charset="0"/>
            </a:endParaRPr>
          </a:p>
        </p:txBody>
      </p:sp>
      <p:pic>
        <p:nvPicPr>
          <p:cNvPr id="21537" name="Picture 190"/>
          <p:cNvPicPr>
            <a:picLocks noChangeAspect="1"/>
          </p:cNvPicPr>
          <p:nvPr/>
        </p:nvPicPr>
        <p:blipFill>
          <a:blip r:embed="rId1"/>
          <a:stretch>
            <a:fillRect/>
          </a:stretch>
        </p:blipFill>
        <p:spPr>
          <a:xfrm>
            <a:off x="1511300" y="2051050"/>
            <a:ext cx="2900363" cy="2120900"/>
          </a:xfrm>
          <a:prstGeom prst="rect">
            <a:avLst/>
          </a:prstGeom>
          <a:noFill/>
          <a:ln w="9525">
            <a:noFill/>
          </a:ln>
        </p:spPr>
      </p:pic>
      <p:sp>
        <p:nvSpPr>
          <p:cNvPr id="21538" name="Text Box 66"/>
          <p:cNvSpPr txBox="1"/>
          <p:nvPr/>
        </p:nvSpPr>
        <p:spPr>
          <a:xfrm>
            <a:off x="1893888" y="1746250"/>
            <a:ext cx="1677987" cy="365125"/>
          </a:xfrm>
          <a:prstGeom prst="rect">
            <a:avLst/>
          </a:prstGeom>
          <a:noFill/>
          <a:ln w="9525">
            <a:noFill/>
          </a:ln>
        </p:spPr>
        <p:txBody>
          <a:bodyPr>
            <a:spAutoFit/>
          </a:bodyPr>
          <a:p>
            <a:r>
              <a:rPr lang="en-US" altLang="zh-CN" sz="1800" b="1" i="1" dirty="0">
                <a:solidFill>
                  <a:srgbClr val="FF5050"/>
                </a:solidFill>
                <a:latin typeface="Arial" panose="020B0604020202020204" pitchFamily="34" charset="0"/>
              </a:rPr>
              <a:t>h</a:t>
            </a:r>
            <a:r>
              <a:rPr lang="en-US" altLang="zh-CN" sz="1800" b="1" i="1" dirty="0">
                <a:solidFill>
                  <a:srgbClr val="FF5050"/>
                </a:solidFill>
                <a:latin typeface="Arial" panose="020B0604020202020204" pitchFamily="34" charset="0"/>
                <a:sym typeface="Symbol" panose="05050102010706020507" pitchFamily="18" charset="2"/>
              </a:rPr>
              <a:t></a:t>
            </a:r>
            <a:r>
              <a:rPr lang="en-US" altLang="zh-CN" sz="1800" b="1" i="1" dirty="0">
                <a:solidFill>
                  <a:srgbClr val="FF5050"/>
                </a:solidFill>
                <a:latin typeface="Arial" panose="020B0604020202020204" pitchFamily="34" charset="0"/>
              </a:rPr>
              <a:t> or particle</a:t>
            </a:r>
            <a:endParaRPr lang="zh-CN" altLang="en-US" sz="1800" dirty="0">
              <a:latin typeface="Arial" panose="020B0604020202020204" pitchFamily="34" charset="0"/>
            </a:endParaRPr>
          </a:p>
        </p:txBody>
      </p:sp>
      <p:sp>
        <p:nvSpPr>
          <p:cNvPr id="21539" name="Rectangle 29"/>
          <p:cNvSpPr/>
          <p:nvPr/>
        </p:nvSpPr>
        <p:spPr>
          <a:xfrm>
            <a:off x="-476250" y="2663825"/>
            <a:ext cx="2522538" cy="1190625"/>
          </a:xfrm>
          <a:prstGeom prst="rect">
            <a:avLst/>
          </a:prstGeom>
          <a:noFill/>
          <a:ln w="9525">
            <a:noFill/>
          </a:ln>
        </p:spPr>
        <p:txBody>
          <a:bodyPr>
            <a:spAutoFit/>
          </a:bodyPr>
          <a:p>
            <a:pPr marL="742950" lvl="1" indent="-285750" eaLnBrk="1" hangingPunct="0">
              <a:spcAft>
                <a:spcPts val="325"/>
              </a:spcAft>
              <a:buSzPct val="45000"/>
              <a:buFont typeface="Wingdings" panose="05000000000000000000" pitchFamily="2" charset="2"/>
            </a:pPr>
            <a:r>
              <a:rPr lang="zh-CN" altLang="en-US" sz="1600" b="1" dirty="0">
                <a:solidFill>
                  <a:srgbClr val="0000FF"/>
                </a:solidFill>
                <a:latin typeface="Arial" panose="020B0604020202020204" pitchFamily="34" charset="0"/>
              </a:rPr>
              <a:t>Conventional </a:t>
            </a:r>
            <a:endParaRPr lang="zh-CN" altLang="en-US" sz="1600" b="1" dirty="0">
              <a:solidFill>
                <a:srgbClr val="0000FF"/>
              </a:solidFill>
              <a:latin typeface="Arial" panose="020B0604020202020204" pitchFamily="34" charset="0"/>
            </a:endParaRPr>
          </a:p>
          <a:p>
            <a:pPr marL="742950" lvl="1" indent="-285750" eaLnBrk="1" hangingPunct="0">
              <a:spcAft>
                <a:spcPts val="325"/>
              </a:spcAft>
              <a:buSzPct val="45000"/>
              <a:buFont typeface="Wingdings" panose="05000000000000000000" pitchFamily="2" charset="2"/>
            </a:pPr>
            <a:r>
              <a:rPr lang="zh-CN" altLang="en-US" sz="1600" b="1" dirty="0">
                <a:solidFill>
                  <a:srgbClr val="0000FF"/>
                </a:solidFill>
                <a:latin typeface="Arial" panose="020B0604020202020204" pitchFamily="34" charset="0"/>
              </a:rPr>
              <a:t>small area SDD</a:t>
            </a:r>
            <a:endParaRPr lang="zh-CN" altLang="en-US" sz="1600" b="1" dirty="0">
              <a:solidFill>
                <a:srgbClr val="0000FF"/>
              </a:solidFill>
              <a:latin typeface="Arial" panose="020B0604020202020204" pitchFamily="34" charset="0"/>
            </a:endParaRPr>
          </a:p>
          <a:p>
            <a:pPr marL="742950" lvl="1" indent="-285750" eaLnBrk="1" hangingPunct="0">
              <a:spcAft>
                <a:spcPts val="325"/>
              </a:spcAft>
              <a:buSzPct val="45000"/>
              <a:buFont typeface="Wingdings" panose="05000000000000000000" pitchFamily="2" charset="2"/>
            </a:pPr>
            <a:r>
              <a:rPr lang="zh-CN" altLang="en-US" sz="1600" b="1" dirty="0">
                <a:solidFill>
                  <a:srgbClr val="0000FF"/>
                </a:solidFill>
                <a:latin typeface="Arial" panose="020B0604020202020204" pitchFamily="34" charset="0"/>
              </a:rPr>
              <a:t>with constant </a:t>
            </a:r>
            <a:endParaRPr lang="zh-CN" altLang="en-US" sz="1600" b="1" dirty="0">
              <a:solidFill>
                <a:srgbClr val="0000FF"/>
              </a:solidFill>
              <a:latin typeface="Arial" panose="020B0604020202020204" pitchFamily="34" charset="0"/>
            </a:endParaRPr>
          </a:p>
          <a:p>
            <a:pPr marL="742950" lvl="1" indent="-285750" eaLnBrk="1" hangingPunct="0">
              <a:spcAft>
                <a:spcPts val="325"/>
              </a:spcAft>
              <a:buSzPct val="45000"/>
              <a:buFont typeface="Wingdings" panose="05000000000000000000" pitchFamily="2" charset="2"/>
            </a:pPr>
            <a:r>
              <a:rPr lang="zh-CN" altLang="en-US" sz="1600" b="1" dirty="0">
                <a:solidFill>
                  <a:srgbClr val="0000FF"/>
                </a:solidFill>
                <a:latin typeface="Arial" panose="020B0604020202020204" pitchFamily="34" charset="0"/>
              </a:rPr>
              <a:t>backside bias</a:t>
            </a:r>
            <a:r>
              <a:rPr lang="en-US" altLang="zh-CN" sz="1600" b="1" dirty="0">
                <a:solidFill>
                  <a:srgbClr val="FF0000"/>
                </a:solidFill>
                <a:latin typeface="Arial" panose="020B0604020202020204" pitchFamily="34" charset="0"/>
              </a:rPr>
              <a:t> </a:t>
            </a:r>
            <a:r>
              <a:rPr lang="en-US" altLang="zh-CN" sz="1600" b="1" dirty="0">
                <a:solidFill>
                  <a:srgbClr val="000000"/>
                </a:solidFill>
                <a:latin typeface="Arial" panose="020B0604020202020204" pitchFamily="34" charset="0"/>
              </a:rPr>
              <a:t> </a:t>
            </a:r>
            <a:endParaRPr lang="en-US" altLang="zh-CN" b="1" i="1" dirty="0">
              <a:solidFill>
                <a:schemeClr val="accent2"/>
              </a:solidFill>
              <a:latin typeface="Arial Narrow" panose="020B0606020202030204" pitchFamily="34" charset="0"/>
            </a:endParaRPr>
          </a:p>
        </p:txBody>
      </p:sp>
      <p:pic>
        <p:nvPicPr>
          <p:cNvPr id="21528" name="图片 85"/>
          <p:cNvPicPr>
            <a:picLocks noChangeAspect="1"/>
          </p:cNvPicPr>
          <p:nvPr/>
        </p:nvPicPr>
        <p:blipFill>
          <a:blip r:embed="rId2"/>
          <a:srcRect l="2336"/>
          <a:stretch>
            <a:fillRect/>
          </a:stretch>
        </p:blipFill>
        <p:spPr>
          <a:xfrm>
            <a:off x="4886960" y="1746250"/>
            <a:ext cx="4459288" cy="3076575"/>
          </a:xfrm>
          <a:prstGeom prst="rect">
            <a:avLst/>
          </a:prstGeom>
          <a:noFill/>
          <a:ln w="9525">
            <a:noFill/>
          </a:ln>
        </p:spPr>
      </p:pic>
      <p:grpSp>
        <p:nvGrpSpPr>
          <p:cNvPr id="4" name="Group 17"/>
          <p:cNvGrpSpPr>
            <a:grpSpLocks noChangeAspect="1"/>
          </p:cNvGrpSpPr>
          <p:nvPr/>
        </p:nvGrpSpPr>
        <p:grpSpPr>
          <a:xfrm>
            <a:off x="7034213" y="2722563"/>
            <a:ext cx="481012" cy="393700"/>
            <a:chOff x="0" y="0"/>
            <a:chExt cx="498475" cy="434975"/>
          </a:xfrm>
        </p:grpSpPr>
        <p:pic>
          <p:nvPicPr>
            <p:cNvPr id="5" name="Picture 7"/>
            <p:cNvPicPr>
              <a:picLocks noChangeAspect="1"/>
            </p:cNvPicPr>
            <p:nvPr/>
          </p:nvPicPr>
          <p:blipFill>
            <a:blip r:embed="rId3"/>
            <a:srcRect l="-1613" t="27489"/>
            <a:stretch>
              <a:fillRect/>
            </a:stretch>
          </p:blipFill>
          <p:spPr>
            <a:xfrm>
              <a:off x="0" y="0"/>
              <a:ext cx="330200" cy="266700"/>
            </a:xfrm>
            <a:prstGeom prst="rect">
              <a:avLst/>
            </a:prstGeom>
            <a:noFill/>
            <a:ln w="9525">
              <a:noFill/>
            </a:ln>
          </p:spPr>
        </p:pic>
        <p:pic>
          <p:nvPicPr>
            <p:cNvPr id="8" name="Picture 8"/>
            <p:cNvPicPr>
              <a:picLocks noChangeAspect="1"/>
            </p:cNvPicPr>
            <p:nvPr/>
          </p:nvPicPr>
          <p:blipFill>
            <a:blip r:embed="rId3"/>
            <a:srcRect l="-1613" t="27489"/>
            <a:stretch>
              <a:fillRect/>
            </a:stretch>
          </p:blipFill>
          <p:spPr>
            <a:xfrm>
              <a:off x="168275" y="168275"/>
              <a:ext cx="330200" cy="266700"/>
            </a:xfrm>
            <a:prstGeom prst="rect">
              <a:avLst/>
            </a:prstGeom>
            <a:noFill/>
            <a:ln w="9525">
              <a:noFill/>
            </a:ln>
          </p:spPr>
        </p:pic>
        <p:pic>
          <p:nvPicPr>
            <p:cNvPr id="9" name="Picture 9"/>
            <p:cNvPicPr>
              <a:picLocks noChangeAspect="1"/>
            </p:cNvPicPr>
            <p:nvPr/>
          </p:nvPicPr>
          <p:blipFill>
            <a:blip r:embed="rId3"/>
            <a:srcRect l="-1613" t="27489"/>
            <a:stretch>
              <a:fillRect/>
            </a:stretch>
          </p:blipFill>
          <p:spPr>
            <a:xfrm>
              <a:off x="152399" y="20636"/>
              <a:ext cx="330200" cy="268288"/>
            </a:xfrm>
            <a:prstGeom prst="rect">
              <a:avLst/>
            </a:prstGeom>
            <a:noFill/>
            <a:ln w="9525">
              <a:noFill/>
            </a:ln>
          </p:spPr>
        </p:pic>
        <p:pic>
          <p:nvPicPr>
            <p:cNvPr id="10" name="Picture 11"/>
            <p:cNvPicPr>
              <a:picLocks noChangeAspect="1"/>
            </p:cNvPicPr>
            <p:nvPr/>
          </p:nvPicPr>
          <p:blipFill>
            <a:blip r:embed="rId3"/>
            <a:srcRect l="-1613" t="27489"/>
            <a:stretch>
              <a:fillRect/>
            </a:stretch>
          </p:blipFill>
          <p:spPr>
            <a:xfrm>
              <a:off x="0" y="168275"/>
              <a:ext cx="330200" cy="266700"/>
            </a:xfrm>
            <a:prstGeom prst="rect">
              <a:avLst/>
            </a:prstGeom>
            <a:noFill/>
            <a:ln w="9525">
              <a:noFill/>
            </a:ln>
          </p:spPr>
        </p:pic>
      </p:grpSp>
      <p:grpSp>
        <p:nvGrpSpPr>
          <p:cNvPr id="11" name="Group 22"/>
          <p:cNvGrpSpPr>
            <a:grpSpLocks noChangeAspect="1"/>
          </p:cNvGrpSpPr>
          <p:nvPr/>
        </p:nvGrpSpPr>
        <p:grpSpPr>
          <a:xfrm>
            <a:off x="7108825" y="2722563"/>
            <a:ext cx="479425" cy="415925"/>
            <a:chOff x="0" y="0"/>
            <a:chExt cx="498475" cy="458787"/>
          </a:xfrm>
        </p:grpSpPr>
        <p:grpSp>
          <p:nvGrpSpPr>
            <p:cNvPr id="12" name="Group 23"/>
            <p:cNvGrpSpPr>
              <a:grpSpLocks noChangeAspect="1"/>
            </p:cNvGrpSpPr>
            <p:nvPr/>
          </p:nvGrpSpPr>
          <p:grpSpPr>
            <a:xfrm>
              <a:off x="0" y="0"/>
              <a:ext cx="498475" cy="382587"/>
              <a:chOff x="0" y="0"/>
              <a:chExt cx="498475" cy="382587"/>
            </a:xfrm>
          </p:grpSpPr>
          <p:pic>
            <p:nvPicPr>
              <p:cNvPr id="13" name="Picture 20"/>
              <p:cNvPicPr>
                <a:picLocks noChangeAspect="1"/>
              </p:cNvPicPr>
              <p:nvPr/>
            </p:nvPicPr>
            <p:blipFill>
              <a:blip r:embed="rId4"/>
              <a:stretch>
                <a:fillRect/>
              </a:stretch>
            </p:blipFill>
            <p:spPr>
              <a:xfrm>
                <a:off x="152400" y="0"/>
                <a:ext cx="346075" cy="382587"/>
              </a:xfrm>
              <a:prstGeom prst="rect">
                <a:avLst/>
              </a:prstGeom>
              <a:noFill/>
              <a:ln w="9525">
                <a:noFill/>
              </a:ln>
            </p:spPr>
          </p:pic>
          <p:pic>
            <p:nvPicPr>
              <p:cNvPr id="14" name="Picture 22"/>
              <p:cNvPicPr>
                <a:picLocks noChangeAspect="1"/>
              </p:cNvPicPr>
              <p:nvPr/>
            </p:nvPicPr>
            <p:blipFill>
              <a:blip r:embed="rId4"/>
              <a:stretch>
                <a:fillRect/>
              </a:stretch>
            </p:blipFill>
            <p:spPr>
              <a:xfrm>
                <a:off x="0" y="0"/>
                <a:ext cx="346075" cy="382587"/>
              </a:xfrm>
              <a:prstGeom prst="rect">
                <a:avLst/>
              </a:prstGeom>
              <a:noFill/>
              <a:ln w="9525">
                <a:noFill/>
              </a:ln>
            </p:spPr>
          </p:pic>
        </p:grpSp>
        <p:grpSp>
          <p:nvGrpSpPr>
            <p:cNvPr id="15" name="Group 26"/>
            <p:cNvGrpSpPr>
              <a:grpSpLocks noChangeAspect="1"/>
            </p:cNvGrpSpPr>
            <p:nvPr/>
          </p:nvGrpSpPr>
          <p:grpSpPr>
            <a:xfrm>
              <a:off x="0" y="76200"/>
              <a:ext cx="498475" cy="382587"/>
              <a:chOff x="0" y="0"/>
              <a:chExt cx="498475" cy="382587"/>
            </a:xfrm>
          </p:grpSpPr>
          <p:pic>
            <p:nvPicPr>
              <p:cNvPr id="16" name="Picture 21"/>
              <p:cNvPicPr>
                <a:picLocks noChangeAspect="1"/>
              </p:cNvPicPr>
              <p:nvPr/>
            </p:nvPicPr>
            <p:blipFill>
              <a:blip r:embed="rId4"/>
              <a:stretch>
                <a:fillRect/>
              </a:stretch>
            </p:blipFill>
            <p:spPr>
              <a:xfrm>
                <a:off x="0" y="0"/>
                <a:ext cx="347663" cy="382587"/>
              </a:xfrm>
              <a:prstGeom prst="rect">
                <a:avLst/>
              </a:prstGeom>
              <a:noFill/>
              <a:ln w="9525">
                <a:noFill/>
              </a:ln>
            </p:spPr>
          </p:pic>
          <p:pic>
            <p:nvPicPr>
              <p:cNvPr id="17" name="Picture 23"/>
              <p:cNvPicPr>
                <a:picLocks noChangeAspect="1"/>
              </p:cNvPicPr>
              <p:nvPr/>
            </p:nvPicPr>
            <p:blipFill>
              <a:blip r:embed="rId4"/>
              <a:stretch>
                <a:fillRect/>
              </a:stretch>
            </p:blipFill>
            <p:spPr>
              <a:xfrm>
                <a:off x="152400" y="0"/>
                <a:ext cx="346075" cy="382587"/>
              </a:xfrm>
              <a:prstGeom prst="rect">
                <a:avLst/>
              </a:prstGeom>
              <a:noFill/>
              <a:ln w="9525">
                <a:noFill/>
              </a:ln>
            </p:spPr>
          </p:pic>
        </p:grpSp>
      </p:grpSp>
      <p:pic>
        <p:nvPicPr>
          <p:cNvPr id="18" name="Picture 2"/>
          <p:cNvPicPr>
            <a:picLocks noChangeAspect="1"/>
          </p:cNvPicPr>
          <p:nvPr/>
        </p:nvPicPr>
        <p:blipFill>
          <a:blip r:embed="rId5"/>
          <a:srcRect l="34210" r="13158" b="39999"/>
          <a:stretch>
            <a:fillRect/>
          </a:stretch>
        </p:blipFill>
        <p:spPr>
          <a:xfrm>
            <a:off x="4419600" y="4214813"/>
            <a:ext cx="735013" cy="414337"/>
          </a:xfrm>
          <a:prstGeom prst="rect">
            <a:avLst/>
          </a:prstGeom>
          <a:noFill/>
          <a:ln w="9525">
            <a:noFill/>
          </a:ln>
        </p:spPr>
      </p:pic>
      <p:sp>
        <p:nvSpPr>
          <p:cNvPr id="21508" name="TextBox 92"/>
          <p:cNvSpPr txBox="1"/>
          <p:nvPr/>
        </p:nvSpPr>
        <p:spPr>
          <a:xfrm>
            <a:off x="914400" y="0"/>
            <a:ext cx="6511925" cy="49530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Large area </a:t>
            </a: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D = 2 cm</a:t>
            </a:r>
            <a:endParaRPr lang="en-US" altLang="zh-CN" sz="2600" b="1" dirty="0">
              <a:solidFill>
                <a:schemeClr val="bg1"/>
              </a:solidFill>
              <a:latin typeface="Arial" panose="020B0604020202020204" pitchFamily="34" charset="0"/>
              <a:ea typeface="MS Gothic" panose="020B0609070205080204"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59168E-7 1.49696E-6 L 3.59168E-7 -0.06046 " pathEditMode="relative" ptsTypes="AA">
                                      <p:cBhvr>
                                        <p:cTn id="6" dur="2000" fill="hold"/>
                                        <p:tgtEl>
                                          <p:spTgt spid="1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75173E-6 1.93156E-7 C 0.00205 0.01323 0.00426 0.02646 -1.75173E-6 0.0378 C -0.00425 0.04913 -0.00961 0.05438 -0.02536 0.06761 C -0.04111 0.08084 -0.0638 0.10015 -0.09467 0.11716 C -0.12555 0.13416 -0.19171 0.16041 -0.21077 0.16923 " pathEditMode="relative" ptsTypes="aaaaA">
                                      <p:cBhvr>
                                        <p:cTn id="8"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extBox 92"/>
          <p:cNvSpPr txBox="1"/>
          <p:nvPr/>
        </p:nvSpPr>
        <p:spPr>
          <a:xfrm>
            <a:off x="914400" y="0"/>
            <a:ext cx="7470775" cy="1014413"/>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Ultra Large area </a:t>
            </a:r>
            <a:r>
              <a:rPr lang="en-US" altLang="zh-CN" sz="2600" b="1" dirty="0">
                <a:solidFill>
                  <a:schemeClr val="bg1"/>
                </a:solidFill>
                <a:latin typeface="Arial" panose="020B0604020202020204" pitchFamily="34" charset="0"/>
                <a:ea typeface="MS Gothic" panose="020B0609070205080204" pitchFamily="49" charset="-128"/>
              </a:rPr>
              <a:t>Si Drift Detectors</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r>
              <a:rPr lang="zh-CN" altLang="en-US" sz="2600" b="1" dirty="0">
                <a:solidFill>
                  <a:schemeClr val="bg1"/>
                </a:solidFill>
                <a:latin typeface="Arial" panose="020B0604020202020204" pitchFamily="34" charset="0"/>
                <a:sym typeface="宋体" panose="02010600030101010101" pitchFamily="2" charset="-122"/>
              </a:rPr>
              <a:t>Φ= 5 cm (R=2.5cm)， Near constant drift field</a:t>
            </a:r>
            <a:r>
              <a:rPr lang="en-US" altLang="zh-CN" sz="2600" b="1" dirty="0">
                <a:solidFill>
                  <a:schemeClr val="bg1"/>
                </a:solidFill>
                <a:latin typeface="Arial" panose="020B0604020202020204" pitchFamily="34" charset="0"/>
                <a:ea typeface="MS Gothic" panose="020B0609070205080204" pitchFamily="49" charset="-128"/>
              </a:rPr>
              <a:t> </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endParaRPr lang="en-US" altLang="zh-CN" dirty="0">
              <a:latin typeface="Arial" panose="020B0604020202020204" pitchFamily="34" charset="0"/>
            </a:endParaRPr>
          </a:p>
        </p:txBody>
      </p:sp>
      <p:pic>
        <p:nvPicPr>
          <p:cNvPr id="22531" name="Picture 3"/>
          <p:cNvPicPr>
            <a:picLocks noChangeAspect="1"/>
          </p:cNvPicPr>
          <p:nvPr/>
        </p:nvPicPr>
        <p:blipFill>
          <a:blip r:embed="rId1"/>
          <a:stretch>
            <a:fillRect/>
          </a:stretch>
        </p:blipFill>
        <p:spPr>
          <a:xfrm>
            <a:off x="52388" y="2730500"/>
            <a:ext cx="3892550" cy="2682875"/>
          </a:xfrm>
          <a:prstGeom prst="rect">
            <a:avLst/>
          </a:prstGeom>
          <a:noFill/>
          <a:ln w="9525">
            <a:noFill/>
          </a:ln>
        </p:spPr>
      </p:pic>
      <p:sp>
        <p:nvSpPr>
          <p:cNvPr id="22532" name="Text Box 20"/>
          <p:cNvSpPr txBox="1"/>
          <p:nvPr/>
        </p:nvSpPr>
        <p:spPr>
          <a:xfrm>
            <a:off x="381000" y="2425700"/>
            <a:ext cx="6518275"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Potential distributions </a:t>
            </a: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22533" name="Text Box 20"/>
          <p:cNvSpPr txBox="1"/>
          <p:nvPr/>
        </p:nvSpPr>
        <p:spPr>
          <a:xfrm>
            <a:off x="5318125" y="2425700"/>
            <a:ext cx="6519863"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Field distributions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22534" name="Picture 6"/>
          <p:cNvPicPr>
            <a:picLocks noChangeAspect="1"/>
          </p:cNvPicPr>
          <p:nvPr/>
        </p:nvPicPr>
        <p:blipFill>
          <a:blip r:embed="rId2"/>
          <a:stretch>
            <a:fillRect/>
          </a:stretch>
        </p:blipFill>
        <p:spPr>
          <a:xfrm>
            <a:off x="5091113" y="2754313"/>
            <a:ext cx="3890962" cy="2593975"/>
          </a:xfrm>
          <a:prstGeom prst="rect">
            <a:avLst/>
          </a:prstGeom>
          <a:noFill/>
          <a:ln w="9525">
            <a:noFill/>
          </a:ln>
        </p:spPr>
      </p:pic>
      <p:sp>
        <p:nvSpPr>
          <p:cNvPr id="22535" name="Text Box 20"/>
          <p:cNvSpPr txBox="1"/>
          <p:nvPr/>
        </p:nvSpPr>
        <p:spPr>
          <a:xfrm>
            <a:off x="3259138" y="2654300"/>
            <a:ext cx="2552700"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Hexagonal Cell </a:t>
            </a:r>
            <a:endParaRPr lang="zh-CN" altLang="en-US" sz="2000" b="1" dirty="0">
              <a:solidFill>
                <a:srgbClr val="0000FF"/>
              </a:solidFill>
              <a:latin typeface="Arial" panose="020B0604020202020204" pitchFamily="34" charset="0"/>
              <a:ea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Box 92"/>
          <p:cNvSpPr txBox="1"/>
          <p:nvPr/>
        </p:nvSpPr>
        <p:spPr>
          <a:xfrm>
            <a:off x="914400" y="0"/>
            <a:ext cx="6738938" cy="1014413"/>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Ultra Large area </a:t>
            </a:r>
            <a:r>
              <a:rPr lang="en-US" altLang="zh-CN" sz="2600" b="1" dirty="0">
                <a:solidFill>
                  <a:schemeClr val="bg1"/>
                </a:solidFill>
                <a:latin typeface="Arial" panose="020B0604020202020204" pitchFamily="34" charset="0"/>
                <a:ea typeface="MS Gothic" panose="020B0609070205080204" pitchFamily="49" charset="-128"/>
              </a:rPr>
              <a:t>Si Drift Detectors</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r>
              <a:rPr lang="zh-CN" altLang="en-US" sz="2600" b="1" dirty="0">
                <a:solidFill>
                  <a:schemeClr val="bg1"/>
                </a:solidFill>
                <a:latin typeface="Arial" panose="020B0604020202020204" pitchFamily="34" charset="0"/>
                <a:sym typeface="宋体" panose="02010600030101010101" pitchFamily="2" charset="-122"/>
              </a:rPr>
              <a:t>Φ= 5 cm (R=2.5cm), Near linear drift field</a:t>
            </a:r>
            <a:r>
              <a:rPr lang="en-US" altLang="zh-CN" sz="2600" b="1" dirty="0">
                <a:solidFill>
                  <a:schemeClr val="bg1"/>
                </a:solidFill>
                <a:latin typeface="Arial" panose="020B0604020202020204" pitchFamily="34" charset="0"/>
                <a:ea typeface="MS Gothic" panose="020B0609070205080204" pitchFamily="49" charset="-128"/>
              </a:rPr>
              <a:t> </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endParaRPr lang="en-US" altLang="zh-CN" dirty="0">
              <a:latin typeface="Arial" panose="020B0604020202020204" pitchFamily="34" charset="0"/>
            </a:endParaRPr>
          </a:p>
        </p:txBody>
      </p:sp>
      <p:pic>
        <p:nvPicPr>
          <p:cNvPr id="24579" name="Picture 3"/>
          <p:cNvPicPr>
            <a:picLocks noChangeAspect="1"/>
          </p:cNvPicPr>
          <p:nvPr/>
        </p:nvPicPr>
        <p:blipFill>
          <a:blip r:embed="rId1"/>
          <a:stretch>
            <a:fillRect/>
          </a:stretch>
        </p:blipFill>
        <p:spPr>
          <a:xfrm>
            <a:off x="52388" y="2349500"/>
            <a:ext cx="3865562" cy="2663825"/>
          </a:xfrm>
          <a:prstGeom prst="rect">
            <a:avLst/>
          </a:prstGeom>
          <a:noFill/>
          <a:ln w="9525">
            <a:noFill/>
          </a:ln>
        </p:spPr>
      </p:pic>
      <p:sp>
        <p:nvSpPr>
          <p:cNvPr id="24580" name="Text Box 20"/>
          <p:cNvSpPr txBox="1"/>
          <p:nvPr/>
        </p:nvSpPr>
        <p:spPr>
          <a:xfrm>
            <a:off x="381000" y="2044700"/>
            <a:ext cx="6518275"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Potential distributions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24581" name="Picture 5"/>
          <p:cNvPicPr>
            <a:picLocks noChangeAspect="1"/>
          </p:cNvPicPr>
          <p:nvPr/>
        </p:nvPicPr>
        <p:blipFill>
          <a:blip r:embed="rId2"/>
          <a:stretch>
            <a:fillRect/>
          </a:stretch>
        </p:blipFill>
        <p:spPr>
          <a:xfrm>
            <a:off x="5089525" y="2425700"/>
            <a:ext cx="3892550" cy="2593975"/>
          </a:xfrm>
          <a:prstGeom prst="rect">
            <a:avLst/>
          </a:prstGeom>
          <a:noFill/>
          <a:ln w="9525">
            <a:noFill/>
          </a:ln>
        </p:spPr>
      </p:pic>
      <p:sp>
        <p:nvSpPr>
          <p:cNvPr id="24582" name="Text Box 20"/>
          <p:cNvSpPr txBox="1"/>
          <p:nvPr/>
        </p:nvSpPr>
        <p:spPr>
          <a:xfrm>
            <a:off x="5775325" y="2120900"/>
            <a:ext cx="6519863"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Field distributions </a:t>
            </a: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24590" name="Text Box 20"/>
          <p:cNvSpPr txBox="1"/>
          <p:nvPr/>
        </p:nvSpPr>
        <p:spPr>
          <a:xfrm>
            <a:off x="3259138" y="2273300"/>
            <a:ext cx="2552700" cy="396875"/>
          </a:xfrm>
          <a:prstGeom prst="rect">
            <a:avLst/>
          </a:prstGeom>
          <a:noFill/>
          <a:ln w="9525">
            <a:noFill/>
          </a:ln>
        </p:spPr>
        <p:txBody>
          <a:bodyPr>
            <a:spAutoFit/>
          </a:bodyPr>
          <a:p>
            <a:pPr eaLnBrk="0" hangingPunct="0"/>
            <a:r>
              <a:rPr lang="zh-CN" altLang="en-US" sz="2000" b="1" dirty="0">
                <a:solidFill>
                  <a:srgbClr val="0000FF"/>
                </a:solidFill>
                <a:latin typeface="Arial" panose="020B0604020202020204" pitchFamily="34" charset="0"/>
                <a:ea typeface="黑体" panose="02010609060101010101" pitchFamily="49" charset="-122"/>
              </a:rPr>
              <a:t>Hexagonal Cell </a:t>
            </a:r>
            <a:endParaRPr lang="zh-CN" altLang="en-US" sz="2000" b="1" dirty="0">
              <a:solidFill>
                <a:srgbClr val="0000FF"/>
              </a:solidFill>
              <a:latin typeface="Arial" panose="020B0604020202020204" pitchFamily="34" charset="0"/>
              <a:ea typeface="黑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A1"/>
          <p:cNvPicPr>
            <a:picLocks noChangeAspect="1"/>
          </p:cNvPicPr>
          <p:nvPr/>
        </p:nvPicPr>
        <p:blipFill>
          <a:blip r:embed="rId1"/>
          <a:stretch>
            <a:fillRect/>
          </a:stretch>
        </p:blipFill>
        <p:spPr>
          <a:xfrm>
            <a:off x="1792972" y="1207188"/>
            <a:ext cx="4739908" cy="4246221"/>
          </a:xfrm>
          <a:prstGeom prst="rect">
            <a:avLst/>
          </a:prstGeom>
        </p:spPr>
      </p:pic>
      <p:sp>
        <p:nvSpPr>
          <p:cNvPr id="6" name="文本框 5"/>
          <p:cNvSpPr txBox="1"/>
          <p:nvPr/>
        </p:nvSpPr>
        <p:spPr>
          <a:xfrm>
            <a:off x="5411323" y="1492767"/>
            <a:ext cx="10658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out</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250V</a:t>
            </a:r>
            <a:endParaRPr lang="en-US" altLang="zh-CN" sz="1115">
              <a:solidFill>
                <a:srgbClr val="0000FF"/>
              </a:solidFill>
              <a:latin typeface="Times New Roman" panose="02020603050405020304" pitchFamily="18" charset="0"/>
            </a:endParaRPr>
          </a:p>
        </p:txBody>
      </p:sp>
      <p:sp>
        <p:nvSpPr>
          <p:cNvPr id="7" name="文本框 6"/>
          <p:cNvSpPr txBox="1"/>
          <p:nvPr/>
        </p:nvSpPr>
        <p:spPr>
          <a:xfrm>
            <a:off x="3597591" y="1786448"/>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B,out</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170V</a:t>
            </a:r>
            <a:endParaRPr lang="en-US" altLang="zh-CN" sz="1115">
              <a:solidFill>
                <a:srgbClr val="0000FF"/>
              </a:solidFill>
              <a:latin typeface="Times New Roman" panose="02020603050405020304" pitchFamily="18" charset="0"/>
            </a:endParaRPr>
          </a:p>
        </p:txBody>
      </p:sp>
      <p:sp>
        <p:nvSpPr>
          <p:cNvPr id="8" name="文本框 7"/>
          <p:cNvSpPr txBox="1"/>
          <p:nvPr/>
        </p:nvSpPr>
        <p:spPr>
          <a:xfrm>
            <a:off x="4051277" y="5363785"/>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E1</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10V</a:t>
            </a:r>
            <a:endParaRPr lang="en-US" altLang="zh-CN" sz="1115">
              <a:solidFill>
                <a:srgbClr val="0000FF"/>
              </a:solidFill>
              <a:latin typeface="Times New Roman" panose="02020603050405020304" pitchFamily="18" charset="0"/>
            </a:endParaRPr>
          </a:p>
        </p:txBody>
      </p:sp>
      <p:sp>
        <p:nvSpPr>
          <p:cNvPr id="9" name="文本框 8"/>
          <p:cNvSpPr txBox="1"/>
          <p:nvPr/>
        </p:nvSpPr>
        <p:spPr>
          <a:xfrm>
            <a:off x="2092729" y="2855851"/>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B,E1</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83V</a:t>
            </a:r>
            <a:endParaRPr lang="en-US" altLang="zh-CN" sz="1115">
              <a:solidFill>
                <a:srgbClr val="0000FF"/>
              </a:solidFill>
              <a:latin typeface="Times New Roman" panose="02020603050405020304" pitchFamily="18" charset="0"/>
            </a:endParaRPr>
          </a:p>
        </p:txBody>
      </p:sp>
      <p:sp>
        <p:nvSpPr>
          <p:cNvPr id="10" name="文本框 9"/>
          <p:cNvSpPr txBox="1"/>
          <p:nvPr/>
        </p:nvSpPr>
        <p:spPr>
          <a:xfrm>
            <a:off x="1420808" y="1548465"/>
            <a:ext cx="531157" cy="189230"/>
          </a:xfrm>
          <a:prstGeom prst="rect">
            <a:avLst/>
          </a:prstGeom>
          <a:noFill/>
        </p:spPr>
        <p:txBody>
          <a:bodyPr wrap="square" rtlCol="0">
            <a:spAutoFit/>
          </a:bodyPr>
          <a:p>
            <a:r>
              <a:rPr lang="en-US" altLang="zh-CN" sz="640">
                <a:latin typeface="Times New Roman" panose="02020603050405020304" pitchFamily="18" charset="0"/>
              </a:rPr>
              <a:t>250</a:t>
            </a:r>
            <a:endParaRPr lang="en-US" altLang="zh-CN" sz="640">
              <a:latin typeface="Times New Roman" panose="02020603050405020304" pitchFamily="18" charset="0"/>
            </a:endParaRPr>
          </a:p>
        </p:txBody>
      </p:sp>
      <p:sp>
        <p:nvSpPr>
          <p:cNvPr id="11" name="文本框 10"/>
          <p:cNvSpPr txBox="1"/>
          <p:nvPr/>
        </p:nvSpPr>
        <p:spPr>
          <a:xfrm>
            <a:off x="1466379" y="2181904"/>
            <a:ext cx="531157" cy="189230"/>
          </a:xfrm>
          <a:prstGeom prst="rect">
            <a:avLst/>
          </a:prstGeom>
          <a:noFill/>
        </p:spPr>
        <p:txBody>
          <a:bodyPr wrap="square" rtlCol="0">
            <a:spAutoFit/>
          </a:bodyPr>
          <a:p>
            <a:r>
              <a:rPr lang="en-US" altLang="zh-CN" sz="640">
                <a:latin typeface="Times New Roman" panose="02020603050405020304" pitchFamily="18" charset="0"/>
              </a:rPr>
              <a:t>200</a:t>
            </a:r>
            <a:endParaRPr lang="en-US" altLang="zh-CN" sz="640">
              <a:latin typeface="Times New Roman" panose="02020603050405020304" pitchFamily="18" charset="0"/>
            </a:endParaRPr>
          </a:p>
        </p:txBody>
      </p:sp>
      <p:sp>
        <p:nvSpPr>
          <p:cNvPr id="12" name="文本框 11"/>
          <p:cNvSpPr txBox="1"/>
          <p:nvPr/>
        </p:nvSpPr>
        <p:spPr>
          <a:xfrm>
            <a:off x="1466379" y="2770279"/>
            <a:ext cx="531157" cy="189230"/>
          </a:xfrm>
          <a:prstGeom prst="rect">
            <a:avLst/>
          </a:prstGeom>
          <a:noFill/>
        </p:spPr>
        <p:txBody>
          <a:bodyPr wrap="square" rtlCol="0">
            <a:spAutoFit/>
          </a:bodyPr>
          <a:p>
            <a:r>
              <a:rPr lang="en-US" altLang="zh-CN" sz="640">
                <a:latin typeface="Times New Roman" panose="02020603050405020304" pitchFamily="18" charset="0"/>
              </a:rPr>
              <a:t>150</a:t>
            </a:r>
            <a:endParaRPr lang="en-US" altLang="zh-CN" sz="640">
              <a:latin typeface="Times New Roman" panose="02020603050405020304" pitchFamily="18" charset="0"/>
            </a:endParaRPr>
          </a:p>
        </p:txBody>
      </p:sp>
      <p:sp>
        <p:nvSpPr>
          <p:cNvPr id="13" name="文本框 12"/>
          <p:cNvSpPr txBox="1"/>
          <p:nvPr/>
        </p:nvSpPr>
        <p:spPr>
          <a:xfrm>
            <a:off x="1506887" y="3303968"/>
            <a:ext cx="531157" cy="189230"/>
          </a:xfrm>
          <a:prstGeom prst="rect">
            <a:avLst/>
          </a:prstGeom>
          <a:noFill/>
        </p:spPr>
        <p:txBody>
          <a:bodyPr wrap="square" rtlCol="0">
            <a:spAutoFit/>
          </a:bodyPr>
          <a:p>
            <a:r>
              <a:rPr lang="en-US" altLang="zh-CN" sz="640">
                <a:latin typeface="Times New Roman" panose="02020603050405020304" pitchFamily="18" charset="0"/>
              </a:rPr>
              <a:t>100</a:t>
            </a:r>
            <a:endParaRPr lang="en-US" altLang="zh-CN" sz="640">
              <a:latin typeface="Times New Roman" panose="02020603050405020304" pitchFamily="18" charset="0"/>
            </a:endParaRPr>
          </a:p>
        </p:txBody>
      </p:sp>
      <p:sp>
        <p:nvSpPr>
          <p:cNvPr id="14" name="文本框 13"/>
          <p:cNvSpPr txBox="1"/>
          <p:nvPr/>
        </p:nvSpPr>
        <p:spPr>
          <a:xfrm>
            <a:off x="1584358" y="3861962"/>
            <a:ext cx="531157" cy="189230"/>
          </a:xfrm>
          <a:prstGeom prst="rect">
            <a:avLst/>
          </a:prstGeom>
          <a:noFill/>
        </p:spPr>
        <p:txBody>
          <a:bodyPr wrap="square" rtlCol="0">
            <a:spAutoFit/>
          </a:bodyPr>
          <a:p>
            <a:r>
              <a:rPr lang="en-US" altLang="zh-CN" sz="640">
                <a:latin typeface="Times New Roman" panose="02020603050405020304" pitchFamily="18" charset="0"/>
              </a:rPr>
              <a:t>50</a:t>
            </a:r>
            <a:endParaRPr lang="en-US" altLang="zh-CN" sz="640">
              <a:latin typeface="Times New Roman" panose="02020603050405020304" pitchFamily="18" charset="0"/>
            </a:endParaRPr>
          </a:p>
        </p:txBody>
      </p:sp>
      <p:sp>
        <p:nvSpPr>
          <p:cNvPr id="15" name="文本框 14"/>
          <p:cNvSpPr txBox="1"/>
          <p:nvPr/>
        </p:nvSpPr>
        <p:spPr>
          <a:xfrm rot="1560000">
            <a:off x="4278120" y="5582020"/>
            <a:ext cx="531157" cy="189230"/>
          </a:xfrm>
          <a:prstGeom prst="rect">
            <a:avLst/>
          </a:prstGeom>
          <a:noFill/>
        </p:spPr>
        <p:txBody>
          <a:bodyPr wrap="square" rtlCol="0">
            <a:spAutoFit/>
          </a:bodyPr>
          <a:p>
            <a:r>
              <a:rPr lang="en-US" altLang="zh-CN" sz="640">
                <a:latin typeface="Times New Roman" panose="02020603050405020304" pitchFamily="18" charset="0"/>
              </a:rPr>
              <a:t>0</a:t>
            </a:r>
            <a:endParaRPr lang="en-US" altLang="zh-CN" sz="640">
              <a:latin typeface="Times New Roman" panose="02020603050405020304" pitchFamily="18" charset="0"/>
            </a:endParaRPr>
          </a:p>
        </p:txBody>
      </p:sp>
      <p:sp>
        <p:nvSpPr>
          <p:cNvPr id="16" name="文本框 15"/>
          <p:cNvSpPr txBox="1"/>
          <p:nvPr/>
        </p:nvSpPr>
        <p:spPr>
          <a:xfrm rot="960000">
            <a:off x="5097895" y="5046306"/>
            <a:ext cx="531157" cy="189230"/>
          </a:xfrm>
          <a:prstGeom prst="rect">
            <a:avLst/>
          </a:prstGeom>
          <a:noFill/>
        </p:spPr>
        <p:txBody>
          <a:bodyPr wrap="square" rtlCol="0">
            <a:spAutoFit/>
          </a:bodyPr>
          <a:p>
            <a:r>
              <a:rPr lang="en-US" altLang="zh-CN" sz="640">
                <a:latin typeface="Times New Roman" panose="02020603050405020304" pitchFamily="18" charset="0"/>
              </a:rPr>
              <a:t>0.3</a:t>
            </a:r>
            <a:endParaRPr lang="en-US" altLang="zh-CN" sz="640">
              <a:latin typeface="Times New Roman" panose="02020603050405020304" pitchFamily="18" charset="0"/>
            </a:endParaRPr>
          </a:p>
        </p:txBody>
      </p:sp>
      <p:sp>
        <p:nvSpPr>
          <p:cNvPr id="17" name="文本框 16"/>
          <p:cNvSpPr txBox="1"/>
          <p:nvPr/>
        </p:nvSpPr>
        <p:spPr>
          <a:xfrm rot="1020000">
            <a:off x="5535378" y="4813386"/>
            <a:ext cx="531157" cy="189230"/>
          </a:xfrm>
          <a:prstGeom prst="rect">
            <a:avLst/>
          </a:prstGeom>
          <a:noFill/>
        </p:spPr>
        <p:txBody>
          <a:bodyPr wrap="square" rtlCol="0">
            <a:spAutoFit/>
          </a:bodyPr>
          <a:p>
            <a:r>
              <a:rPr lang="en-US" altLang="zh-CN" sz="640">
                <a:latin typeface="Times New Roman" panose="02020603050405020304" pitchFamily="18" charset="0"/>
              </a:rPr>
              <a:t>0.5</a:t>
            </a:r>
            <a:endParaRPr lang="en-US" altLang="zh-CN" sz="640">
              <a:latin typeface="Times New Roman" panose="02020603050405020304" pitchFamily="18" charset="0"/>
            </a:endParaRPr>
          </a:p>
        </p:txBody>
      </p:sp>
      <p:sp>
        <p:nvSpPr>
          <p:cNvPr id="18" name="文本框 17"/>
          <p:cNvSpPr txBox="1"/>
          <p:nvPr/>
        </p:nvSpPr>
        <p:spPr>
          <a:xfrm rot="900000">
            <a:off x="6146538" y="4408816"/>
            <a:ext cx="531157" cy="189230"/>
          </a:xfrm>
          <a:prstGeom prst="rect">
            <a:avLst/>
          </a:prstGeom>
          <a:noFill/>
        </p:spPr>
        <p:txBody>
          <a:bodyPr wrap="square" rtlCol="0">
            <a:spAutoFit/>
          </a:bodyPr>
          <a:p>
            <a:r>
              <a:rPr lang="en-US" altLang="zh-CN" sz="640">
                <a:latin typeface="Times New Roman" panose="02020603050405020304" pitchFamily="18" charset="0"/>
              </a:rPr>
              <a:t>0.9</a:t>
            </a:r>
            <a:endParaRPr lang="en-US" altLang="zh-CN" sz="640">
              <a:latin typeface="Times New Roman" panose="02020603050405020304" pitchFamily="18" charset="0"/>
            </a:endParaRPr>
          </a:p>
        </p:txBody>
      </p:sp>
      <p:sp>
        <p:nvSpPr>
          <p:cNvPr id="19" name="文本框 18"/>
          <p:cNvSpPr txBox="1"/>
          <p:nvPr/>
        </p:nvSpPr>
        <p:spPr>
          <a:xfrm rot="900000">
            <a:off x="5844756" y="4623506"/>
            <a:ext cx="531157" cy="189230"/>
          </a:xfrm>
          <a:prstGeom prst="rect">
            <a:avLst/>
          </a:prstGeom>
          <a:noFill/>
        </p:spPr>
        <p:txBody>
          <a:bodyPr wrap="square" rtlCol="0">
            <a:spAutoFit/>
          </a:bodyPr>
          <a:p>
            <a:r>
              <a:rPr lang="en-US" altLang="zh-CN" sz="640">
                <a:latin typeface="Times New Roman" panose="02020603050405020304" pitchFamily="18" charset="0"/>
              </a:rPr>
              <a:t>0.7</a:t>
            </a:r>
            <a:endParaRPr lang="en-US" altLang="zh-CN" sz="640">
              <a:latin typeface="Times New Roman" panose="02020603050405020304" pitchFamily="18" charset="0"/>
            </a:endParaRPr>
          </a:p>
        </p:txBody>
      </p:sp>
      <p:sp>
        <p:nvSpPr>
          <p:cNvPr id="20" name="文本框 19"/>
          <p:cNvSpPr txBox="1"/>
          <p:nvPr/>
        </p:nvSpPr>
        <p:spPr>
          <a:xfrm rot="1800000">
            <a:off x="6294898" y="4253367"/>
            <a:ext cx="531157" cy="189230"/>
          </a:xfrm>
          <a:prstGeom prst="rect">
            <a:avLst/>
          </a:prstGeom>
          <a:noFill/>
        </p:spPr>
        <p:txBody>
          <a:bodyPr wrap="square" rtlCol="0">
            <a:spAutoFit/>
          </a:bodyPr>
          <a:p>
            <a:r>
              <a:rPr lang="en-US" altLang="zh-CN" sz="640">
                <a:latin typeface="Times New Roman" panose="02020603050405020304" pitchFamily="18" charset="0"/>
              </a:rPr>
              <a:t>1.0</a:t>
            </a:r>
            <a:endParaRPr lang="en-US" altLang="zh-CN" sz="640">
              <a:latin typeface="Times New Roman" panose="02020603050405020304" pitchFamily="18" charset="0"/>
            </a:endParaRPr>
          </a:p>
        </p:txBody>
      </p:sp>
      <p:sp>
        <p:nvSpPr>
          <p:cNvPr id="23" name="文本框 22"/>
          <p:cNvSpPr txBox="1"/>
          <p:nvPr/>
        </p:nvSpPr>
        <p:spPr>
          <a:xfrm>
            <a:off x="2632495" y="4984531"/>
            <a:ext cx="874967" cy="189230"/>
          </a:xfrm>
          <a:prstGeom prst="rect">
            <a:avLst/>
          </a:prstGeom>
          <a:noFill/>
        </p:spPr>
        <p:txBody>
          <a:bodyPr wrap="square" rtlCol="0">
            <a:spAutoFit/>
          </a:bodyPr>
          <a:p>
            <a:r>
              <a:rPr lang="en-US" altLang="zh-CN" sz="640">
                <a:latin typeface="Times New Roman" panose="02020603050405020304" pitchFamily="18" charset="0"/>
              </a:rPr>
              <a:t>0.025</a:t>
            </a:r>
            <a:endParaRPr lang="en-US" altLang="zh-CN" sz="640">
              <a:latin typeface="Times New Roman" panose="02020603050405020304" pitchFamily="18" charset="0"/>
            </a:endParaRPr>
          </a:p>
        </p:txBody>
      </p:sp>
      <p:sp>
        <p:nvSpPr>
          <p:cNvPr id="25" name="文本框 24"/>
          <p:cNvSpPr txBox="1"/>
          <p:nvPr/>
        </p:nvSpPr>
        <p:spPr>
          <a:xfrm>
            <a:off x="1561572" y="4439196"/>
            <a:ext cx="531157" cy="189230"/>
          </a:xfrm>
          <a:prstGeom prst="rect">
            <a:avLst/>
          </a:prstGeom>
          <a:noFill/>
        </p:spPr>
        <p:txBody>
          <a:bodyPr wrap="square" rtlCol="0">
            <a:spAutoFit/>
          </a:bodyPr>
          <a:p>
            <a:r>
              <a:rPr lang="en-US" altLang="zh-CN" sz="640">
                <a:latin typeface="Times New Roman" panose="02020603050405020304" pitchFamily="18" charset="0"/>
              </a:rPr>
              <a:t>0.05</a:t>
            </a:r>
            <a:endParaRPr lang="en-US" altLang="zh-CN" sz="640">
              <a:latin typeface="Times New Roman" panose="02020603050405020304" pitchFamily="18" charset="0"/>
            </a:endParaRPr>
          </a:p>
        </p:txBody>
      </p:sp>
      <p:sp>
        <p:nvSpPr>
          <p:cNvPr id="26" name="文本框 25"/>
          <p:cNvSpPr txBox="1"/>
          <p:nvPr/>
        </p:nvSpPr>
        <p:spPr>
          <a:xfrm rot="1620000">
            <a:off x="2365650" y="5280744"/>
            <a:ext cx="1011174" cy="386080"/>
          </a:xfrm>
          <a:prstGeom prst="rect">
            <a:avLst/>
          </a:prstGeom>
          <a:noFill/>
        </p:spPr>
        <p:txBody>
          <a:bodyPr wrap="square" rtlCol="0">
            <a:spAutoFit/>
          </a:bodyPr>
          <a:p>
            <a:r>
              <a:rPr lang="en-US" altLang="zh-CN" sz="1915" b="1">
                <a:latin typeface="Times New Roman" panose="02020603050405020304" pitchFamily="18" charset="0"/>
              </a:rPr>
              <a:t>x (cm)</a:t>
            </a:r>
            <a:endParaRPr lang="en-US" altLang="zh-CN" sz="1915" b="1">
              <a:latin typeface="Times New Roman" panose="02020603050405020304" pitchFamily="18" charset="0"/>
            </a:endParaRPr>
          </a:p>
        </p:txBody>
      </p:sp>
      <p:sp>
        <p:nvSpPr>
          <p:cNvPr id="27" name="文本框 26"/>
          <p:cNvSpPr txBox="1"/>
          <p:nvPr/>
        </p:nvSpPr>
        <p:spPr>
          <a:xfrm rot="960000">
            <a:off x="5786020" y="5095421"/>
            <a:ext cx="842560" cy="386080"/>
          </a:xfrm>
          <a:prstGeom prst="rect">
            <a:avLst/>
          </a:prstGeom>
          <a:noFill/>
        </p:spPr>
        <p:txBody>
          <a:bodyPr wrap="square" rtlCol="0">
            <a:spAutoFit/>
          </a:bodyPr>
          <a:p>
            <a:r>
              <a:rPr lang="en-US" altLang="zh-CN" sz="1915" b="1">
                <a:latin typeface="Times New Roman" panose="02020603050405020304" pitchFamily="18" charset="0"/>
              </a:rPr>
              <a:t>r (cm)</a:t>
            </a:r>
            <a:endParaRPr lang="en-US" altLang="zh-CN" sz="1915" b="1">
              <a:latin typeface="Times New Roman" panose="02020603050405020304" pitchFamily="18" charset="0"/>
            </a:endParaRPr>
          </a:p>
        </p:txBody>
      </p:sp>
      <p:sp>
        <p:nvSpPr>
          <p:cNvPr id="184" name=" 184"/>
          <p:cNvSpPr/>
          <p:nvPr/>
        </p:nvSpPr>
        <p:spPr>
          <a:xfrm>
            <a:off x="6343001" y="1619354"/>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29" name=" 184"/>
          <p:cNvSpPr/>
          <p:nvPr/>
        </p:nvSpPr>
        <p:spPr>
          <a:xfrm>
            <a:off x="4051277" y="2136839"/>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0" name=" 184"/>
          <p:cNvSpPr/>
          <p:nvPr/>
        </p:nvSpPr>
        <p:spPr>
          <a:xfrm>
            <a:off x="2131718" y="3529798"/>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1" name=" 184"/>
          <p:cNvSpPr/>
          <p:nvPr/>
        </p:nvSpPr>
        <p:spPr>
          <a:xfrm>
            <a:off x="4424454" y="5217957"/>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2" name="文本框 31"/>
          <p:cNvSpPr txBox="1"/>
          <p:nvPr/>
        </p:nvSpPr>
        <p:spPr>
          <a:xfrm rot="960000">
            <a:off x="4740415" y="5295934"/>
            <a:ext cx="531157" cy="189230"/>
          </a:xfrm>
          <a:prstGeom prst="rect">
            <a:avLst/>
          </a:prstGeom>
          <a:noFill/>
        </p:spPr>
        <p:txBody>
          <a:bodyPr wrap="square" rtlCol="0">
            <a:spAutoFit/>
          </a:bodyPr>
          <a:p>
            <a:r>
              <a:rPr lang="en-US" altLang="zh-CN" sz="640">
                <a:latin typeface="Times New Roman" panose="02020603050405020304" pitchFamily="18" charset="0"/>
              </a:rPr>
              <a:t>0.1</a:t>
            </a:r>
            <a:endParaRPr lang="en-US" altLang="zh-CN" sz="640">
              <a:latin typeface="Times New Roman" panose="02020603050405020304" pitchFamily="18" charset="0"/>
            </a:endParaRPr>
          </a:p>
        </p:txBody>
      </p:sp>
      <p:sp>
        <p:nvSpPr>
          <p:cNvPr id="34" name="文本框 33"/>
          <p:cNvSpPr txBox="1"/>
          <p:nvPr/>
        </p:nvSpPr>
        <p:spPr>
          <a:xfrm>
            <a:off x="542803" y="2855851"/>
            <a:ext cx="1088138" cy="435610"/>
          </a:xfrm>
          <a:prstGeom prst="rect">
            <a:avLst/>
          </a:prstGeom>
          <a:noFill/>
        </p:spPr>
        <p:txBody>
          <a:bodyPr wrap="square" rtlCol="0">
            <a:spAutoFit/>
          </a:bodyPr>
          <a:p>
            <a:r>
              <a:rPr lang="en-US" altLang="zh-CN" sz="2235" b="1">
                <a:latin typeface="Times New Roman" panose="02020603050405020304" pitchFamily="18" charset="0"/>
              </a:rPr>
              <a:t>ø</a:t>
            </a:r>
            <a:r>
              <a:rPr lang="en-US" altLang="zh-CN" sz="2235" b="1" baseline="-25000">
                <a:latin typeface="Times New Roman" panose="02020603050405020304" pitchFamily="18" charset="0"/>
              </a:rPr>
              <a:t>(r,x)</a:t>
            </a:r>
            <a:r>
              <a:rPr lang="en-US" altLang="zh-CN" sz="2235" b="1">
                <a:latin typeface="Times New Roman" panose="02020603050405020304" pitchFamily="18" charset="0"/>
              </a:rPr>
              <a:t> </a:t>
            </a:r>
            <a:r>
              <a:rPr lang="en-US" altLang="zh-CN" sz="1915" b="1">
                <a:latin typeface="Times New Roman" panose="02020603050405020304" pitchFamily="18" charset="0"/>
              </a:rPr>
              <a:t>(</a:t>
            </a:r>
            <a:r>
              <a:rPr lang="en-US" altLang="zh-CN" sz="1595" b="1">
                <a:latin typeface="Times New Roman" panose="02020603050405020304" pitchFamily="18" charset="0"/>
              </a:rPr>
              <a:t>V</a:t>
            </a:r>
            <a:r>
              <a:rPr lang="en-US" altLang="zh-CN" sz="1915" b="1">
                <a:latin typeface="Times New Roman" panose="02020603050405020304" pitchFamily="18" charset="0"/>
              </a:rPr>
              <a:t>)</a:t>
            </a:r>
            <a:endParaRPr lang="en-US" altLang="zh-CN" sz="1915" b="1">
              <a:latin typeface="Times New Roman" panose="02020603050405020304" pitchFamily="18" charset="0"/>
            </a:endParaRPr>
          </a:p>
        </p:txBody>
      </p:sp>
      <p:sp>
        <p:nvSpPr>
          <p:cNvPr id="2" name="文本框 1"/>
          <p:cNvSpPr txBox="1"/>
          <p:nvPr/>
        </p:nvSpPr>
        <p:spPr>
          <a:xfrm>
            <a:off x="373684" y="859834"/>
            <a:ext cx="1154470" cy="287020"/>
          </a:xfrm>
          <a:prstGeom prst="rect">
            <a:avLst/>
          </a:prstGeom>
          <a:noFill/>
        </p:spPr>
        <p:txBody>
          <a:bodyPr wrap="square" rtlCol="0">
            <a:spAutoFit/>
          </a:bodyPr>
          <a:p>
            <a:r>
              <a:rPr lang="en-US" altLang="zh-CN" sz="640"/>
              <a:t>Phi(r,x) data</a:t>
            </a:r>
            <a:endParaRPr lang="en-US" altLang="zh-CN" sz="640"/>
          </a:p>
          <a:p>
            <a:r>
              <a:rPr lang="en-US" altLang="zh-CN" sz="640"/>
              <a:t>m=1, n=4</a:t>
            </a:r>
            <a:endParaRPr lang="en-US" altLang="zh-CN" sz="640"/>
          </a:p>
        </p:txBody>
      </p:sp>
      <p:sp>
        <p:nvSpPr>
          <p:cNvPr id="24580" name="Text Box 20"/>
          <p:cNvSpPr txBox="1"/>
          <p:nvPr/>
        </p:nvSpPr>
        <p:spPr>
          <a:xfrm>
            <a:off x="903605" y="269240"/>
            <a:ext cx="6518275" cy="396875"/>
          </a:xfrm>
          <a:prstGeom prst="rect">
            <a:avLst/>
          </a:prstGeom>
          <a:noFill/>
          <a:ln w="9525">
            <a:noFill/>
          </a:ln>
        </p:spPr>
        <p:txBody>
          <a:bodyPr>
            <a:spAutoFit/>
          </a:bodyPr>
          <a:p>
            <a:pPr eaLnBrk="0" hangingPunct="0"/>
            <a:r>
              <a:rPr lang="zh-CN" altLang="en-US" sz="2000" b="1" dirty="0">
                <a:solidFill>
                  <a:schemeClr val="bg1"/>
                </a:solidFill>
                <a:latin typeface="Arial" panose="020B0604020202020204" pitchFamily="34" charset="0"/>
                <a:ea typeface="黑体" panose="02010609060101010101" pitchFamily="49" charset="-122"/>
              </a:rPr>
              <a:t>Potential distributions</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cxnSp>
        <p:nvCxnSpPr>
          <p:cNvPr id="3" name="直接箭头连接符 2"/>
          <p:cNvCxnSpPr>
            <a:stCxn id="29" idx="5"/>
            <a:endCxn id="31" idx="3"/>
          </p:cNvCxnSpPr>
          <p:nvPr/>
        </p:nvCxnSpPr>
        <p:spPr>
          <a:xfrm>
            <a:off x="4104005" y="2188210"/>
            <a:ext cx="329565" cy="3081020"/>
          </a:xfrm>
          <a:prstGeom prst="straightConnector1">
            <a:avLst/>
          </a:prstGeom>
          <a:solidFill>
            <a:schemeClr val="accent1"/>
          </a:solidFill>
          <a:ln w="38100" cap="flat" cmpd="sng" algn="ctr">
            <a:solidFill>
              <a:srgbClr val="CC3300"/>
            </a:solidFill>
            <a:prstDash val="solid"/>
            <a:round/>
            <a:headEnd type="none" w="med" len="med"/>
            <a:tailEnd type="arrow" w="med" len="med"/>
          </a:ln>
        </p:spPr>
      </p:cxnSp>
      <p:sp>
        <p:nvSpPr>
          <p:cNvPr id="5" name="文本框 4"/>
          <p:cNvSpPr txBox="1"/>
          <p:nvPr/>
        </p:nvSpPr>
        <p:spPr>
          <a:xfrm>
            <a:off x="5411470" y="1472565"/>
            <a:ext cx="694055" cy="275590"/>
          </a:xfrm>
          <a:prstGeom prst="rect">
            <a:avLst/>
          </a:prstGeom>
          <a:solidFill>
            <a:schemeClr val="bg1"/>
          </a:solidFill>
        </p:spPr>
        <p:txBody>
          <a:bodyPr wrap="square" rtlCol="0">
            <a:spAutoFit/>
          </a:bodyPr>
          <a:p>
            <a:r>
              <a:rPr lang="en-US" altLang="zh-CN" sz="1200" b="1"/>
              <a:t>     V</a:t>
            </a:r>
            <a:r>
              <a:rPr lang="en-US" altLang="zh-CN" sz="1200" b="1" baseline="-25000"/>
              <a:t>out</a:t>
            </a:r>
            <a:endParaRPr lang="en-US" altLang="zh-CN" sz="1200" b="1" baseline="-25000"/>
          </a:p>
        </p:txBody>
      </p:sp>
      <p:sp>
        <p:nvSpPr>
          <p:cNvPr id="21" name="文本框 20"/>
          <p:cNvSpPr txBox="1"/>
          <p:nvPr/>
        </p:nvSpPr>
        <p:spPr>
          <a:xfrm>
            <a:off x="3597275" y="1784985"/>
            <a:ext cx="744220" cy="275590"/>
          </a:xfrm>
          <a:prstGeom prst="rect">
            <a:avLst/>
          </a:prstGeom>
          <a:solidFill>
            <a:schemeClr val="bg1"/>
          </a:solidFill>
        </p:spPr>
        <p:txBody>
          <a:bodyPr wrap="square" rtlCol="0">
            <a:spAutoFit/>
          </a:bodyPr>
          <a:p>
            <a:r>
              <a:rPr lang="en-US" altLang="zh-CN" sz="1200" b="1"/>
              <a:t> V</a:t>
            </a:r>
            <a:r>
              <a:rPr lang="en-US" altLang="zh-CN" sz="1200" b="1" baseline="30000"/>
              <a:t>B</a:t>
            </a:r>
            <a:r>
              <a:rPr lang="en-US" altLang="zh-CN" sz="1200" b="1" baseline="-25000"/>
              <a:t>out</a:t>
            </a:r>
            <a:endParaRPr lang="en-US" altLang="zh-CN" sz="1200" b="1" baseline="-25000"/>
          </a:p>
        </p:txBody>
      </p:sp>
      <p:sp>
        <p:nvSpPr>
          <p:cNvPr id="22" name="文本框 21"/>
          <p:cNvSpPr txBox="1"/>
          <p:nvPr/>
        </p:nvSpPr>
        <p:spPr>
          <a:xfrm>
            <a:off x="2149475" y="2859405"/>
            <a:ext cx="482600" cy="275590"/>
          </a:xfrm>
          <a:prstGeom prst="rect">
            <a:avLst/>
          </a:prstGeom>
          <a:solidFill>
            <a:schemeClr val="bg1"/>
          </a:solidFill>
        </p:spPr>
        <p:txBody>
          <a:bodyPr wrap="square" rtlCol="0">
            <a:spAutoFit/>
          </a:bodyPr>
          <a:p>
            <a:r>
              <a:rPr lang="en-US" altLang="zh-CN" sz="1200" b="1"/>
              <a:t> V</a:t>
            </a:r>
            <a:r>
              <a:rPr lang="en-US" altLang="zh-CN" sz="1200" b="1" baseline="30000"/>
              <a:t>B</a:t>
            </a:r>
            <a:endParaRPr lang="en-US" altLang="zh-CN" sz="1200" b="1" baseline="30000"/>
          </a:p>
        </p:txBody>
      </p:sp>
      <p:sp>
        <p:nvSpPr>
          <p:cNvPr id="24" name="文本框 23"/>
          <p:cNvSpPr txBox="1"/>
          <p:nvPr/>
        </p:nvSpPr>
        <p:spPr>
          <a:xfrm>
            <a:off x="4112895" y="5440045"/>
            <a:ext cx="495935" cy="275590"/>
          </a:xfrm>
          <a:prstGeom prst="rect">
            <a:avLst/>
          </a:prstGeom>
          <a:solidFill>
            <a:schemeClr val="bg1"/>
          </a:solidFill>
        </p:spPr>
        <p:txBody>
          <a:bodyPr wrap="square" rtlCol="0">
            <a:spAutoFit/>
          </a:bodyPr>
          <a:p>
            <a:r>
              <a:rPr lang="en-US" altLang="zh-CN" sz="1200" b="1"/>
              <a:t>V</a:t>
            </a:r>
            <a:r>
              <a:rPr lang="en-US" altLang="zh-CN" sz="1200" b="1" baseline="-25000"/>
              <a:t>E1</a:t>
            </a:r>
            <a:endParaRPr lang="en-US" altLang="zh-CN" sz="1200" b="1" baseline="-25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A2"/>
          <p:cNvPicPr>
            <a:picLocks noChangeAspect="1"/>
          </p:cNvPicPr>
          <p:nvPr/>
        </p:nvPicPr>
        <p:blipFill>
          <a:blip r:embed="rId1"/>
          <a:stretch>
            <a:fillRect/>
          </a:stretch>
        </p:blipFill>
        <p:spPr>
          <a:xfrm rot="420000">
            <a:off x="1585370" y="1004143"/>
            <a:ext cx="4700920" cy="4412302"/>
          </a:xfrm>
          <a:prstGeom prst="rect">
            <a:avLst/>
          </a:prstGeom>
        </p:spPr>
      </p:pic>
      <p:sp>
        <p:nvSpPr>
          <p:cNvPr id="3" name="文本框 2"/>
          <p:cNvSpPr txBox="1"/>
          <p:nvPr/>
        </p:nvSpPr>
        <p:spPr>
          <a:xfrm>
            <a:off x="4725224" y="1725180"/>
            <a:ext cx="10658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out</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250V</a:t>
            </a:r>
            <a:endParaRPr lang="en-US" altLang="zh-CN" sz="1115">
              <a:solidFill>
                <a:srgbClr val="0000FF"/>
              </a:solidFill>
              <a:latin typeface="Times New Roman" panose="02020603050405020304" pitchFamily="18" charset="0"/>
            </a:endParaRPr>
          </a:p>
        </p:txBody>
      </p:sp>
      <p:sp>
        <p:nvSpPr>
          <p:cNvPr id="5" name="文本框 4"/>
          <p:cNvSpPr txBox="1"/>
          <p:nvPr/>
        </p:nvSpPr>
        <p:spPr>
          <a:xfrm>
            <a:off x="5208785" y="2105446"/>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B,out</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170V</a:t>
            </a:r>
            <a:endParaRPr lang="en-US" altLang="zh-CN" sz="1115">
              <a:solidFill>
                <a:srgbClr val="0000FF"/>
              </a:solidFill>
              <a:latin typeface="Times New Roman" panose="02020603050405020304" pitchFamily="18" charset="0"/>
            </a:endParaRPr>
          </a:p>
        </p:txBody>
      </p:sp>
      <p:sp>
        <p:nvSpPr>
          <p:cNvPr id="6" name="文本框 5"/>
          <p:cNvSpPr txBox="1"/>
          <p:nvPr/>
        </p:nvSpPr>
        <p:spPr>
          <a:xfrm>
            <a:off x="1367642" y="4630595"/>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E1</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10V</a:t>
            </a:r>
            <a:endParaRPr lang="en-US" altLang="zh-CN" sz="1115">
              <a:solidFill>
                <a:srgbClr val="0000FF"/>
              </a:solidFill>
              <a:latin typeface="Times New Roman" panose="02020603050405020304" pitchFamily="18" charset="0"/>
            </a:endParaRPr>
          </a:p>
        </p:txBody>
      </p:sp>
      <p:sp>
        <p:nvSpPr>
          <p:cNvPr id="7" name="文本框 6"/>
          <p:cNvSpPr txBox="1"/>
          <p:nvPr/>
        </p:nvSpPr>
        <p:spPr>
          <a:xfrm>
            <a:off x="3086687" y="2627489"/>
            <a:ext cx="1329159" cy="262890"/>
          </a:xfrm>
          <a:prstGeom prst="rect">
            <a:avLst/>
          </a:prstGeom>
          <a:noFill/>
        </p:spPr>
        <p:txBody>
          <a:bodyPr wrap="square" rtlCol="0">
            <a:spAutoFit/>
          </a:bodyPr>
          <a:p>
            <a:r>
              <a:rPr lang="en-US" altLang="zh-CN" sz="640">
                <a:solidFill>
                  <a:srgbClr val="0000FF"/>
                </a:solidFill>
                <a:latin typeface="Times New Roman" panose="02020603050405020304" pitchFamily="18" charset="0"/>
              </a:rPr>
              <a:t>V</a:t>
            </a:r>
            <a:r>
              <a:rPr lang="en-US" altLang="zh-CN" sz="640" baseline="-25000">
                <a:solidFill>
                  <a:srgbClr val="0000FF"/>
                </a:solidFill>
                <a:latin typeface="Times New Roman" panose="02020603050405020304" pitchFamily="18" charset="0"/>
              </a:rPr>
              <a:t>B,E1</a:t>
            </a:r>
            <a:r>
              <a:rPr lang="en-US" altLang="zh-CN" sz="640">
                <a:solidFill>
                  <a:srgbClr val="0000FF"/>
                </a:solidFill>
                <a:latin typeface="Times New Roman" panose="02020603050405020304" pitchFamily="18" charset="0"/>
              </a:rPr>
              <a:t>=</a:t>
            </a:r>
            <a:r>
              <a:rPr lang="en-US" altLang="zh-CN" sz="1115">
                <a:solidFill>
                  <a:srgbClr val="0000FF"/>
                </a:solidFill>
                <a:latin typeface="Times New Roman" panose="02020603050405020304" pitchFamily="18" charset="0"/>
              </a:rPr>
              <a:t>83V</a:t>
            </a:r>
            <a:endParaRPr lang="en-US" altLang="zh-CN" sz="1115">
              <a:solidFill>
                <a:srgbClr val="0000FF"/>
              </a:solidFill>
              <a:latin typeface="Times New Roman" panose="02020603050405020304" pitchFamily="18" charset="0"/>
            </a:endParaRPr>
          </a:p>
        </p:txBody>
      </p:sp>
      <p:sp>
        <p:nvSpPr>
          <p:cNvPr id="8" name="文本框 7"/>
          <p:cNvSpPr txBox="1"/>
          <p:nvPr/>
        </p:nvSpPr>
        <p:spPr>
          <a:xfrm>
            <a:off x="6251858" y="1484665"/>
            <a:ext cx="531157" cy="189230"/>
          </a:xfrm>
          <a:prstGeom prst="rect">
            <a:avLst/>
          </a:prstGeom>
          <a:noFill/>
        </p:spPr>
        <p:txBody>
          <a:bodyPr wrap="square" rtlCol="0">
            <a:spAutoFit/>
          </a:bodyPr>
          <a:p>
            <a:r>
              <a:rPr lang="en-US" altLang="zh-CN" sz="640">
                <a:latin typeface="Times New Roman" panose="02020603050405020304" pitchFamily="18" charset="0"/>
              </a:rPr>
              <a:t>250</a:t>
            </a:r>
            <a:endParaRPr lang="en-US" altLang="zh-CN" sz="640">
              <a:latin typeface="Times New Roman" panose="02020603050405020304" pitchFamily="18" charset="0"/>
            </a:endParaRPr>
          </a:p>
        </p:txBody>
      </p:sp>
      <p:sp>
        <p:nvSpPr>
          <p:cNvPr id="9" name="文本框 8"/>
          <p:cNvSpPr txBox="1"/>
          <p:nvPr/>
        </p:nvSpPr>
        <p:spPr>
          <a:xfrm>
            <a:off x="6244263" y="2012278"/>
            <a:ext cx="531157" cy="189230"/>
          </a:xfrm>
          <a:prstGeom prst="rect">
            <a:avLst/>
          </a:prstGeom>
          <a:noFill/>
        </p:spPr>
        <p:txBody>
          <a:bodyPr wrap="square" rtlCol="0">
            <a:spAutoFit/>
          </a:bodyPr>
          <a:p>
            <a:r>
              <a:rPr lang="en-US" altLang="zh-CN" sz="640">
                <a:latin typeface="Times New Roman" panose="02020603050405020304" pitchFamily="18" charset="0"/>
              </a:rPr>
              <a:t>200</a:t>
            </a:r>
            <a:endParaRPr lang="en-US" altLang="zh-CN" sz="640">
              <a:latin typeface="Times New Roman" panose="02020603050405020304" pitchFamily="18" charset="0"/>
            </a:endParaRPr>
          </a:p>
        </p:txBody>
      </p:sp>
      <p:sp>
        <p:nvSpPr>
          <p:cNvPr id="10" name="文本框 9"/>
          <p:cNvSpPr txBox="1"/>
          <p:nvPr/>
        </p:nvSpPr>
        <p:spPr>
          <a:xfrm>
            <a:off x="6244263" y="2554069"/>
            <a:ext cx="531157" cy="189230"/>
          </a:xfrm>
          <a:prstGeom prst="rect">
            <a:avLst/>
          </a:prstGeom>
          <a:noFill/>
        </p:spPr>
        <p:txBody>
          <a:bodyPr wrap="square" rtlCol="0">
            <a:spAutoFit/>
          </a:bodyPr>
          <a:p>
            <a:r>
              <a:rPr lang="en-US" altLang="zh-CN" sz="640">
                <a:latin typeface="Times New Roman" panose="02020603050405020304" pitchFamily="18" charset="0"/>
              </a:rPr>
              <a:t>150</a:t>
            </a:r>
            <a:endParaRPr lang="en-US" altLang="zh-CN" sz="640">
              <a:latin typeface="Times New Roman" panose="02020603050405020304" pitchFamily="18" charset="0"/>
            </a:endParaRPr>
          </a:p>
        </p:txBody>
      </p:sp>
      <p:sp>
        <p:nvSpPr>
          <p:cNvPr id="11" name="文本框 10"/>
          <p:cNvSpPr txBox="1"/>
          <p:nvPr/>
        </p:nvSpPr>
        <p:spPr>
          <a:xfrm>
            <a:off x="6206287" y="3064972"/>
            <a:ext cx="531157" cy="189230"/>
          </a:xfrm>
          <a:prstGeom prst="rect">
            <a:avLst/>
          </a:prstGeom>
          <a:noFill/>
        </p:spPr>
        <p:txBody>
          <a:bodyPr wrap="square" rtlCol="0">
            <a:spAutoFit/>
          </a:bodyPr>
          <a:p>
            <a:r>
              <a:rPr lang="en-US" altLang="zh-CN" sz="640">
                <a:latin typeface="Times New Roman" panose="02020603050405020304" pitchFamily="18" charset="0"/>
              </a:rPr>
              <a:t>100</a:t>
            </a:r>
            <a:endParaRPr lang="en-US" altLang="zh-CN" sz="640">
              <a:latin typeface="Times New Roman" panose="02020603050405020304" pitchFamily="18" charset="0"/>
            </a:endParaRPr>
          </a:p>
        </p:txBody>
      </p:sp>
      <p:sp>
        <p:nvSpPr>
          <p:cNvPr id="12" name="文本框 11"/>
          <p:cNvSpPr txBox="1"/>
          <p:nvPr/>
        </p:nvSpPr>
        <p:spPr>
          <a:xfrm>
            <a:off x="6221478" y="3536887"/>
            <a:ext cx="531157" cy="189230"/>
          </a:xfrm>
          <a:prstGeom prst="rect">
            <a:avLst/>
          </a:prstGeom>
          <a:noFill/>
        </p:spPr>
        <p:txBody>
          <a:bodyPr wrap="square" rtlCol="0">
            <a:spAutoFit/>
          </a:bodyPr>
          <a:p>
            <a:r>
              <a:rPr lang="en-US" altLang="zh-CN" sz="640">
                <a:latin typeface="Times New Roman" panose="02020603050405020304" pitchFamily="18" charset="0"/>
              </a:rPr>
              <a:t>50</a:t>
            </a:r>
            <a:endParaRPr lang="en-US" altLang="zh-CN" sz="640">
              <a:latin typeface="Times New Roman" panose="02020603050405020304" pitchFamily="18" charset="0"/>
            </a:endParaRPr>
          </a:p>
        </p:txBody>
      </p:sp>
      <p:sp>
        <p:nvSpPr>
          <p:cNvPr id="15" name="文本框 14"/>
          <p:cNvSpPr txBox="1"/>
          <p:nvPr/>
        </p:nvSpPr>
        <p:spPr>
          <a:xfrm rot="1560000">
            <a:off x="1942851" y="4779967"/>
            <a:ext cx="531157" cy="189230"/>
          </a:xfrm>
          <a:prstGeom prst="rect">
            <a:avLst/>
          </a:prstGeom>
          <a:noFill/>
        </p:spPr>
        <p:txBody>
          <a:bodyPr wrap="square" rtlCol="0">
            <a:spAutoFit/>
          </a:bodyPr>
          <a:p>
            <a:r>
              <a:rPr lang="en-US" altLang="zh-CN" sz="640">
                <a:latin typeface="Times New Roman" panose="02020603050405020304" pitchFamily="18" charset="0"/>
              </a:rPr>
              <a:t>0</a:t>
            </a:r>
            <a:endParaRPr lang="en-US" altLang="zh-CN" sz="640">
              <a:latin typeface="Times New Roman" panose="02020603050405020304" pitchFamily="18" charset="0"/>
            </a:endParaRPr>
          </a:p>
        </p:txBody>
      </p:sp>
      <p:sp>
        <p:nvSpPr>
          <p:cNvPr id="16" name="文本框 15"/>
          <p:cNvSpPr txBox="1"/>
          <p:nvPr/>
        </p:nvSpPr>
        <p:spPr>
          <a:xfrm rot="480000">
            <a:off x="2570720" y="4964784"/>
            <a:ext cx="531157" cy="189230"/>
          </a:xfrm>
          <a:prstGeom prst="rect">
            <a:avLst/>
          </a:prstGeom>
          <a:noFill/>
        </p:spPr>
        <p:txBody>
          <a:bodyPr wrap="square" rtlCol="0">
            <a:spAutoFit/>
          </a:bodyPr>
          <a:p>
            <a:r>
              <a:rPr lang="en-US" altLang="zh-CN" sz="640">
                <a:latin typeface="Times New Roman" panose="02020603050405020304" pitchFamily="18" charset="0"/>
              </a:rPr>
              <a:t>0.3</a:t>
            </a:r>
            <a:endParaRPr lang="en-US" altLang="zh-CN" sz="640">
              <a:latin typeface="Times New Roman" panose="02020603050405020304" pitchFamily="18" charset="0"/>
            </a:endParaRPr>
          </a:p>
        </p:txBody>
      </p:sp>
      <p:sp>
        <p:nvSpPr>
          <p:cNvPr id="17" name="文本框 16"/>
          <p:cNvSpPr txBox="1"/>
          <p:nvPr/>
        </p:nvSpPr>
        <p:spPr>
          <a:xfrm rot="840000">
            <a:off x="3118081" y="5101497"/>
            <a:ext cx="531157" cy="189230"/>
          </a:xfrm>
          <a:prstGeom prst="rect">
            <a:avLst/>
          </a:prstGeom>
          <a:noFill/>
        </p:spPr>
        <p:txBody>
          <a:bodyPr wrap="square" rtlCol="0">
            <a:spAutoFit/>
          </a:bodyPr>
          <a:p>
            <a:r>
              <a:rPr lang="en-US" altLang="zh-CN" sz="640">
                <a:latin typeface="Times New Roman" panose="02020603050405020304" pitchFamily="18" charset="0"/>
              </a:rPr>
              <a:t>0.5</a:t>
            </a:r>
            <a:endParaRPr lang="en-US" altLang="zh-CN" sz="640">
              <a:latin typeface="Times New Roman" panose="02020603050405020304" pitchFamily="18" charset="0"/>
            </a:endParaRPr>
          </a:p>
        </p:txBody>
      </p:sp>
      <p:sp>
        <p:nvSpPr>
          <p:cNvPr id="18" name="文本框 17"/>
          <p:cNvSpPr txBox="1"/>
          <p:nvPr/>
        </p:nvSpPr>
        <p:spPr>
          <a:xfrm rot="540000">
            <a:off x="4299893" y="5377456"/>
            <a:ext cx="531157" cy="189230"/>
          </a:xfrm>
          <a:prstGeom prst="rect">
            <a:avLst/>
          </a:prstGeom>
          <a:noFill/>
        </p:spPr>
        <p:txBody>
          <a:bodyPr wrap="square" rtlCol="0">
            <a:spAutoFit/>
          </a:bodyPr>
          <a:p>
            <a:r>
              <a:rPr lang="en-US" altLang="zh-CN" sz="640">
                <a:latin typeface="Times New Roman" panose="02020603050405020304" pitchFamily="18" charset="0"/>
              </a:rPr>
              <a:t>0.9</a:t>
            </a:r>
            <a:endParaRPr lang="en-US" altLang="zh-CN" sz="640">
              <a:latin typeface="Times New Roman" panose="02020603050405020304" pitchFamily="18" charset="0"/>
            </a:endParaRPr>
          </a:p>
        </p:txBody>
      </p:sp>
      <p:sp>
        <p:nvSpPr>
          <p:cNvPr id="19" name="文本框 18"/>
          <p:cNvSpPr txBox="1"/>
          <p:nvPr/>
        </p:nvSpPr>
        <p:spPr>
          <a:xfrm rot="540000">
            <a:off x="3730760" y="5241755"/>
            <a:ext cx="531157" cy="189230"/>
          </a:xfrm>
          <a:prstGeom prst="rect">
            <a:avLst/>
          </a:prstGeom>
          <a:noFill/>
        </p:spPr>
        <p:txBody>
          <a:bodyPr wrap="square" rtlCol="0">
            <a:spAutoFit/>
          </a:bodyPr>
          <a:p>
            <a:r>
              <a:rPr lang="en-US" altLang="zh-CN" sz="640">
                <a:latin typeface="Times New Roman" panose="02020603050405020304" pitchFamily="18" charset="0"/>
              </a:rPr>
              <a:t>0.7</a:t>
            </a:r>
            <a:endParaRPr lang="en-US" altLang="zh-CN" sz="640">
              <a:latin typeface="Times New Roman" panose="02020603050405020304" pitchFamily="18" charset="0"/>
            </a:endParaRPr>
          </a:p>
        </p:txBody>
      </p:sp>
      <p:sp>
        <p:nvSpPr>
          <p:cNvPr id="20" name="文本框 19"/>
          <p:cNvSpPr txBox="1"/>
          <p:nvPr/>
        </p:nvSpPr>
        <p:spPr>
          <a:xfrm rot="540000">
            <a:off x="4812316" y="5466067"/>
            <a:ext cx="531157" cy="189230"/>
          </a:xfrm>
          <a:prstGeom prst="rect">
            <a:avLst/>
          </a:prstGeom>
          <a:noFill/>
        </p:spPr>
        <p:txBody>
          <a:bodyPr wrap="square" rtlCol="0">
            <a:spAutoFit/>
          </a:bodyPr>
          <a:p>
            <a:r>
              <a:rPr lang="en-US" altLang="zh-CN" sz="640">
                <a:latin typeface="Times New Roman" panose="02020603050405020304" pitchFamily="18" charset="0"/>
              </a:rPr>
              <a:t>1.0</a:t>
            </a:r>
            <a:endParaRPr lang="en-US" altLang="zh-CN" sz="640">
              <a:latin typeface="Times New Roman" panose="02020603050405020304" pitchFamily="18" charset="0"/>
            </a:endParaRPr>
          </a:p>
        </p:txBody>
      </p:sp>
      <p:sp>
        <p:nvSpPr>
          <p:cNvPr id="21" name="文本框 20"/>
          <p:cNvSpPr txBox="1"/>
          <p:nvPr/>
        </p:nvSpPr>
        <p:spPr>
          <a:xfrm>
            <a:off x="5341954" y="5070610"/>
            <a:ext cx="531157" cy="189230"/>
          </a:xfrm>
          <a:prstGeom prst="rect">
            <a:avLst/>
          </a:prstGeom>
          <a:noFill/>
        </p:spPr>
        <p:txBody>
          <a:bodyPr wrap="square" rtlCol="0">
            <a:spAutoFit/>
          </a:bodyPr>
          <a:p>
            <a:r>
              <a:rPr lang="en-US" altLang="zh-CN" sz="640">
                <a:latin typeface="Times New Roman" panose="02020603050405020304" pitchFamily="18" charset="0"/>
              </a:rPr>
              <a:t>0.01</a:t>
            </a:r>
            <a:endParaRPr lang="en-US" altLang="zh-CN" sz="640">
              <a:latin typeface="Times New Roman" panose="02020603050405020304" pitchFamily="18" charset="0"/>
            </a:endParaRPr>
          </a:p>
        </p:txBody>
      </p:sp>
      <p:sp>
        <p:nvSpPr>
          <p:cNvPr id="22" name="文本框 21"/>
          <p:cNvSpPr txBox="1"/>
          <p:nvPr/>
        </p:nvSpPr>
        <p:spPr>
          <a:xfrm>
            <a:off x="5569810" y="4789588"/>
            <a:ext cx="531157" cy="189230"/>
          </a:xfrm>
          <a:prstGeom prst="rect">
            <a:avLst/>
          </a:prstGeom>
          <a:noFill/>
        </p:spPr>
        <p:txBody>
          <a:bodyPr wrap="square" rtlCol="0">
            <a:spAutoFit/>
          </a:bodyPr>
          <a:p>
            <a:r>
              <a:rPr lang="en-US" altLang="zh-CN" sz="640">
                <a:latin typeface="Times New Roman" panose="02020603050405020304" pitchFamily="18" charset="0"/>
              </a:rPr>
              <a:t>0.02</a:t>
            </a:r>
            <a:endParaRPr lang="en-US" altLang="zh-CN" sz="640">
              <a:latin typeface="Times New Roman" panose="02020603050405020304" pitchFamily="18" charset="0"/>
            </a:endParaRPr>
          </a:p>
        </p:txBody>
      </p:sp>
      <p:sp>
        <p:nvSpPr>
          <p:cNvPr id="23" name="文本框 22"/>
          <p:cNvSpPr txBox="1"/>
          <p:nvPr/>
        </p:nvSpPr>
        <p:spPr>
          <a:xfrm>
            <a:off x="5730322" y="4539959"/>
            <a:ext cx="531157" cy="189230"/>
          </a:xfrm>
          <a:prstGeom prst="rect">
            <a:avLst/>
          </a:prstGeom>
          <a:noFill/>
        </p:spPr>
        <p:txBody>
          <a:bodyPr wrap="square" rtlCol="0">
            <a:spAutoFit/>
          </a:bodyPr>
          <a:p>
            <a:r>
              <a:rPr lang="en-US" altLang="zh-CN" sz="640">
                <a:latin typeface="Times New Roman" panose="02020603050405020304" pitchFamily="18" charset="0"/>
              </a:rPr>
              <a:t>0.03</a:t>
            </a:r>
            <a:endParaRPr lang="en-US" altLang="zh-CN" sz="640">
              <a:latin typeface="Times New Roman" panose="02020603050405020304" pitchFamily="18" charset="0"/>
            </a:endParaRPr>
          </a:p>
        </p:txBody>
      </p:sp>
      <p:sp>
        <p:nvSpPr>
          <p:cNvPr id="24" name="文本框 23"/>
          <p:cNvSpPr txBox="1"/>
          <p:nvPr/>
        </p:nvSpPr>
        <p:spPr>
          <a:xfrm>
            <a:off x="5946025" y="4307040"/>
            <a:ext cx="531157" cy="189230"/>
          </a:xfrm>
          <a:prstGeom prst="rect">
            <a:avLst/>
          </a:prstGeom>
          <a:noFill/>
        </p:spPr>
        <p:txBody>
          <a:bodyPr wrap="square" rtlCol="0">
            <a:spAutoFit/>
          </a:bodyPr>
          <a:p>
            <a:r>
              <a:rPr lang="en-US" altLang="zh-CN" sz="640">
                <a:latin typeface="Times New Roman" panose="02020603050405020304" pitchFamily="18" charset="0"/>
              </a:rPr>
              <a:t>0.04</a:t>
            </a:r>
            <a:endParaRPr lang="en-US" altLang="zh-CN" sz="640">
              <a:latin typeface="Times New Roman" panose="02020603050405020304" pitchFamily="18" charset="0"/>
            </a:endParaRPr>
          </a:p>
        </p:txBody>
      </p:sp>
      <p:sp>
        <p:nvSpPr>
          <p:cNvPr id="25" name="文本框 24"/>
          <p:cNvSpPr txBox="1"/>
          <p:nvPr/>
        </p:nvSpPr>
        <p:spPr>
          <a:xfrm>
            <a:off x="6100967" y="4081716"/>
            <a:ext cx="531157" cy="189230"/>
          </a:xfrm>
          <a:prstGeom prst="rect">
            <a:avLst/>
          </a:prstGeom>
          <a:noFill/>
        </p:spPr>
        <p:txBody>
          <a:bodyPr wrap="square" rtlCol="0">
            <a:spAutoFit/>
          </a:bodyPr>
          <a:p>
            <a:r>
              <a:rPr lang="en-US" altLang="zh-CN" sz="640">
                <a:latin typeface="Times New Roman" panose="02020603050405020304" pitchFamily="18" charset="0"/>
              </a:rPr>
              <a:t>0.05</a:t>
            </a:r>
            <a:endParaRPr lang="en-US" altLang="zh-CN" sz="640">
              <a:latin typeface="Times New Roman" panose="02020603050405020304" pitchFamily="18" charset="0"/>
            </a:endParaRPr>
          </a:p>
        </p:txBody>
      </p:sp>
      <p:sp>
        <p:nvSpPr>
          <p:cNvPr id="26" name="文本框 25"/>
          <p:cNvSpPr txBox="1"/>
          <p:nvPr/>
        </p:nvSpPr>
        <p:spPr>
          <a:xfrm>
            <a:off x="6261479" y="4789588"/>
            <a:ext cx="1018769" cy="386080"/>
          </a:xfrm>
          <a:prstGeom prst="rect">
            <a:avLst/>
          </a:prstGeom>
          <a:noFill/>
        </p:spPr>
        <p:txBody>
          <a:bodyPr wrap="square" rtlCol="0">
            <a:spAutoFit/>
          </a:bodyPr>
          <a:p>
            <a:r>
              <a:rPr lang="en-US" altLang="zh-CN" sz="1915" b="1">
                <a:latin typeface="Times New Roman" panose="02020603050405020304" pitchFamily="18" charset="0"/>
              </a:rPr>
              <a:t>x (cm)</a:t>
            </a:r>
            <a:endParaRPr lang="en-US" altLang="zh-CN" sz="1915" b="1">
              <a:latin typeface="Times New Roman" panose="02020603050405020304" pitchFamily="18" charset="0"/>
            </a:endParaRPr>
          </a:p>
        </p:txBody>
      </p:sp>
      <p:sp>
        <p:nvSpPr>
          <p:cNvPr id="27" name="文本框 26"/>
          <p:cNvSpPr txBox="1"/>
          <p:nvPr/>
        </p:nvSpPr>
        <p:spPr>
          <a:xfrm rot="960000">
            <a:off x="3025419" y="5420496"/>
            <a:ext cx="842560" cy="386080"/>
          </a:xfrm>
          <a:prstGeom prst="rect">
            <a:avLst/>
          </a:prstGeom>
          <a:noFill/>
        </p:spPr>
        <p:txBody>
          <a:bodyPr wrap="square" rtlCol="0">
            <a:spAutoFit/>
          </a:bodyPr>
          <a:p>
            <a:r>
              <a:rPr lang="en-US" altLang="zh-CN" sz="1915" b="1">
                <a:latin typeface="Times New Roman" panose="02020603050405020304" pitchFamily="18" charset="0"/>
              </a:rPr>
              <a:t>r (cm)</a:t>
            </a:r>
            <a:endParaRPr lang="en-US" altLang="zh-CN" sz="1915" b="1">
              <a:latin typeface="Times New Roman" panose="02020603050405020304" pitchFamily="18" charset="0"/>
            </a:endParaRPr>
          </a:p>
        </p:txBody>
      </p:sp>
      <p:sp>
        <p:nvSpPr>
          <p:cNvPr id="184" name=" 184"/>
          <p:cNvSpPr/>
          <p:nvPr/>
        </p:nvSpPr>
        <p:spPr>
          <a:xfrm>
            <a:off x="6039193" y="2437103"/>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29" name=" 184"/>
          <p:cNvSpPr/>
          <p:nvPr/>
        </p:nvSpPr>
        <p:spPr>
          <a:xfrm>
            <a:off x="4980929" y="2018861"/>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0" name=" 184"/>
          <p:cNvSpPr/>
          <p:nvPr/>
        </p:nvSpPr>
        <p:spPr>
          <a:xfrm>
            <a:off x="3618857" y="3064972"/>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1" name=" 184"/>
          <p:cNvSpPr/>
          <p:nvPr/>
        </p:nvSpPr>
        <p:spPr>
          <a:xfrm>
            <a:off x="2092729" y="4600721"/>
            <a:ext cx="61774" cy="602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640">
              <a:solidFill>
                <a:srgbClr val="FFFFFF"/>
              </a:solidFill>
              <a:latin typeface="Times New Roman" panose="02020603050405020304" pitchFamily="18" charset="0"/>
            </a:endParaRPr>
          </a:p>
        </p:txBody>
      </p:sp>
      <p:sp>
        <p:nvSpPr>
          <p:cNvPr id="33" name="文本框 32"/>
          <p:cNvSpPr txBox="1"/>
          <p:nvPr/>
        </p:nvSpPr>
        <p:spPr>
          <a:xfrm>
            <a:off x="373684" y="859834"/>
            <a:ext cx="1154470" cy="287020"/>
          </a:xfrm>
          <a:prstGeom prst="rect">
            <a:avLst/>
          </a:prstGeom>
          <a:noFill/>
        </p:spPr>
        <p:txBody>
          <a:bodyPr wrap="square" rtlCol="0">
            <a:spAutoFit/>
          </a:bodyPr>
          <a:p>
            <a:r>
              <a:rPr lang="en-US" altLang="zh-CN" sz="640"/>
              <a:t>Phi(r,x) data</a:t>
            </a:r>
            <a:endParaRPr lang="en-US" altLang="zh-CN" sz="640"/>
          </a:p>
          <a:p>
            <a:r>
              <a:rPr lang="en-US" altLang="zh-CN" sz="640"/>
              <a:t>m=1, n=4</a:t>
            </a:r>
            <a:endParaRPr lang="en-US" altLang="zh-CN" sz="640"/>
          </a:p>
        </p:txBody>
      </p:sp>
      <p:sp>
        <p:nvSpPr>
          <p:cNvPr id="32" name="文本框 31"/>
          <p:cNvSpPr txBox="1"/>
          <p:nvPr/>
        </p:nvSpPr>
        <p:spPr>
          <a:xfrm>
            <a:off x="6632125" y="2785469"/>
            <a:ext cx="1088138" cy="435610"/>
          </a:xfrm>
          <a:prstGeom prst="rect">
            <a:avLst/>
          </a:prstGeom>
          <a:noFill/>
        </p:spPr>
        <p:txBody>
          <a:bodyPr wrap="square" rtlCol="0">
            <a:spAutoFit/>
          </a:bodyPr>
          <a:p>
            <a:r>
              <a:rPr lang="en-US" altLang="zh-CN" sz="2235" b="1">
                <a:latin typeface="Times New Roman" panose="02020603050405020304" pitchFamily="18" charset="0"/>
              </a:rPr>
              <a:t>ø</a:t>
            </a:r>
            <a:r>
              <a:rPr lang="en-US" altLang="zh-CN" sz="2235" b="1" baseline="-25000">
                <a:latin typeface="Times New Roman" panose="02020603050405020304" pitchFamily="18" charset="0"/>
              </a:rPr>
              <a:t>(r,x)</a:t>
            </a:r>
            <a:r>
              <a:rPr lang="en-US" altLang="zh-CN" sz="2235" b="1">
                <a:latin typeface="Times New Roman" panose="02020603050405020304" pitchFamily="18" charset="0"/>
              </a:rPr>
              <a:t> </a:t>
            </a:r>
            <a:r>
              <a:rPr lang="en-US" altLang="zh-CN" sz="1915" b="1">
                <a:latin typeface="Times New Roman" panose="02020603050405020304" pitchFamily="18" charset="0"/>
              </a:rPr>
              <a:t>(</a:t>
            </a:r>
            <a:r>
              <a:rPr lang="en-US" altLang="zh-CN" sz="1595" b="1">
                <a:latin typeface="Times New Roman" panose="02020603050405020304" pitchFamily="18" charset="0"/>
              </a:rPr>
              <a:t>V</a:t>
            </a:r>
            <a:r>
              <a:rPr lang="en-US" altLang="zh-CN" sz="1915" b="1">
                <a:latin typeface="Times New Roman" panose="02020603050405020304" pitchFamily="18" charset="0"/>
              </a:rPr>
              <a:t>)</a:t>
            </a:r>
            <a:endParaRPr lang="en-US" altLang="zh-CN" sz="1915" b="1">
              <a:latin typeface="Times New Roman" panose="02020603050405020304" pitchFamily="18" charset="0"/>
            </a:endParaRPr>
          </a:p>
        </p:txBody>
      </p:sp>
      <p:sp>
        <p:nvSpPr>
          <p:cNvPr id="24580" name="Text Box 20"/>
          <p:cNvSpPr txBox="1"/>
          <p:nvPr/>
        </p:nvSpPr>
        <p:spPr>
          <a:xfrm>
            <a:off x="903605" y="269240"/>
            <a:ext cx="6518275" cy="396875"/>
          </a:xfrm>
          <a:prstGeom prst="rect">
            <a:avLst/>
          </a:prstGeom>
          <a:noFill/>
          <a:ln w="9525">
            <a:noFill/>
          </a:ln>
        </p:spPr>
        <p:txBody>
          <a:bodyPr>
            <a:spAutoFit/>
          </a:bodyPr>
          <a:p>
            <a:pPr eaLnBrk="0" hangingPunct="0"/>
            <a:r>
              <a:rPr lang="zh-CN" altLang="en-US" sz="2000" b="1" dirty="0">
                <a:solidFill>
                  <a:schemeClr val="bg1"/>
                </a:solidFill>
                <a:latin typeface="Arial" panose="020B0604020202020204" pitchFamily="34" charset="0"/>
                <a:ea typeface="黑体" panose="02010609060101010101" pitchFamily="49" charset="-122"/>
              </a:rPr>
              <a:t>Potential distributions</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cxnSp>
        <p:nvCxnSpPr>
          <p:cNvPr id="4" name="直接箭头连接符 3"/>
          <p:cNvCxnSpPr/>
          <p:nvPr/>
        </p:nvCxnSpPr>
        <p:spPr>
          <a:xfrm flipH="1">
            <a:off x="2571115" y="2580640"/>
            <a:ext cx="3205480" cy="1908175"/>
          </a:xfrm>
          <a:prstGeom prst="straightConnector1">
            <a:avLst/>
          </a:prstGeom>
          <a:solidFill>
            <a:schemeClr val="accent1"/>
          </a:solidFill>
          <a:ln w="38100" cap="flat" cmpd="sng" algn="ctr">
            <a:solidFill>
              <a:srgbClr val="CC3300"/>
            </a:solidFill>
            <a:prstDash val="solid"/>
            <a:round/>
            <a:headEnd type="none" w="med" len="med"/>
            <a:tailEnd type="arrow" w="med" len="med"/>
          </a:ln>
        </p:spPr>
      </p:cxnSp>
      <p:sp>
        <p:nvSpPr>
          <p:cNvPr id="13" name="文本框 12"/>
          <p:cNvSpPr txBox="1"/>
          <p:nvPr/>
        </p:nvSpPr>
        <p:spPr>
          <a:xfrm>
            <a:off x="4725670" y="1701165"/>
            <a:ext cx="694055" cy="275590"/>
          </a:xfrm>
          <a:prstGeom prst="rect">
            <a:avLst/>
          </a:prstGeom>
          <a:solidFill>
            <a:schemeClr val="bg1"/>
          </a:solidFill>
        </p:spPr>
        <p:txBody>
          <a:bodyPr wrap="square" rtlCol="0">
            <a:spAutoFit/>
          </a:bodyPr>
          <a:p>
            <a:r>
              <a:rPr lang="en-US" altLang="zh-CN" sz="1200" b="1"/>
              <a:t>     V</a:t>
            </a:r>
            <a:r>
              <a:rPr lang="en-US" altLang="zh-CN" sz="1200" b="1" baseline="-25000"/>
              <a:t>out</a:t>
            </a:r>
            <a:endParaRPr lang="en-US" altLang="zh-CN" sz="1200" b="1" baseline="-25000"/>
          </a:p>
        </p:txBody>
      </p:sp>
      <p:sp>
        <p:nvSpPr>
          <p:cNvPr id="14" name="文本框 13"/>
          <p:cNvSpPr txBox="1"/>
          <p:nvPr/>
        </p:nvSpPr>
        <p:spPr>
          <a:xfrm>
            <a:off x="5270500" y="2048510"/>
            <a:ext cx="769620" cy="275590"/>
          </a:xfrm>
          <a:prstGeom prst="rect">
            <a:avLst/>
          </a:prstGeom>
          <a:solidFill>
            <a:schemeClr val="bg1"/>
          </a:solidFill>
        </p:spPr>
        <p:txBody>
          <a:bodyPr wrap="square" rtlCol="0">
            <a:spAutoFit/>
          </a:bodyPr>
          <a:p>
            <a:r>
              <a:rPr lang="en-US" altLang="zh-CN" sz="1200" b="1"/>
              <a:t>      V</a:t>
            </a:r>
            <a:r>
              <a:rPr lang="en-US" altLang="zh-CN" sz="1200" b="1" baseline="30000"/>
              <a:t>B</a:t>
            </a:r>
            <a:r>
              <a:rPr lang="en-US" altLang="zh-CN" sz="1200" b="1" baseline="-25000"/>
              <a:t>out</a:t>
            </a:r>
            <a:endParaRPr lang="en-US" altLang="zh-CN" sz="1200" b="1" baseline="-25000"/>
          </a:p>
        </p:txBody>
      </p:sp>
      <p:sp>
        <p:nvSpPr>
          <p:cNvPr id="28" name="文本框 27"/>
          <p:cNvSpPr txBox="1"/>
          <p:nvPr/>
        </p:nvSpPr>
        <p:spPr>
          <a:xfrm>
            <a:off x="3140710" y="2667000"/>
            <a:ext cx="482600" cy="275590"/>
          </a:xfrm>
          <a:prstGeom prst="rect">
            <a:avLst/>
          </a:prstGeom>
          <a:solidFill>
            <a:schemeClr val="bg1"/>
          </a:solidFill>
        </p:spPr>
        <p:txBody>
          <a:bodyPr wrap="square" rtlCol="0">
            <a:spAutoFit/>
          </a:bodyPr>
          <a:p>
            <a:r>
              <a:rPr lang="en-US" altLang="zh-CN" sz="1200" b="1"/>
              <a:t> V</a:t>
            </a:r>
            <a:r>
              <a:rPr lang="en-US" altLang="zh-CN" sz="1200" b="1" baseline="30000"/>
              <a:t>B</a:t>
            </a:r>
            <a:endParaRPr lang="en-US" altLang="zh-CN" sz="1200" b="1" baseline="30000"/>
          </a:p>
        </p:txBody>
      </p:sp>
      <p:sp>
        <p:nvSpPr>
          <p:cNvPr id="34" name="文本框 33"/>
          <p:cNvSpPr txBox="1"/>
          <p:nvPr/>
        </p:nvSpPr>
        <p:spPr>
          <a:xfrm>
            <a:off x="1367790" y="4630420"/>
            <a:ext cx="495935" cy="275590"/>
          </a:xfrm>
          <a:prstGeom prst="rect">
            <a:avLst/>
          </a:prstGeom>
          <a:solidFill>
            <a:schemeClr val="bg1"/>
          </a:solidFill>
        </p:spPr>
        <p:txBody>
          <a:bodyPr wrap="square" rtlCol="0">
            <a:spAutoFit/>
          </a:bodyPr>
          <a:p>
            <a:r>
              <a:rPr lang="en-US" altLang="zh-CN" sz="1200" b="1"/>
              <a:t>V</a:t>
            </a:r>
            <a:r>
              <a:rPr lang="en-US" altLang="zh-CN" sz="1200" b="1" baseline="-25000"/>
              <a:t>E1</a:t>
            </a:r>
            <a:endParaRPr lang="en-US" altLang="zh-CN" sz="1200" b="1" baseline="-25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Box 20"/>
          <p:cNvSpPr txBox="1"/>
          <p:nvPr/>
        </p:nvSpPr>
        <p:spPr>
          <a:xfrm>
            <a:off x="903605" y="269240"/>
            <a:ext cx="6518275" cy="398780"/>
          </a:xfrm>
          <a:prstGeom prst="rect">
            <a:avLst/>
          </a:prstGeom>
          <a:noFill/>
          <a:ln w="9525">
            <a:noFill/>
          </a:ln>
        </p:spPr>
        <p:txBody>
          <a:bodyPr>
            <a:spAutoFit/>
          </a:bodyPr>
          <a:p>
            <a:pPr eaLnBrk="0" hangingPunct="0"/>
            <a:r>
              <a:rPr lang="en-US" altLang="zh-CN" sz="2000" b="1" dirty="0">
                <a:solidFill>
                  <a:schemeClr val="bg1"/>
                </a:solidFill>
                <a:latin typeface="Arial" panose="020B0604020202020204" pitchFamily="34" charset="0"/>
                <a:ea typeface="黑体" panose="02010609060101010101" pitchFamily="49" charset="-122"/>
              </a:rPr>
              <a:t>Electric field distribution</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35" name="图片 34" descr="E(r,x)--α =6,γ=0.3592,β=0.7,Vout=250V,VE1=10V,VB=80.1V,Vfd=80.1V ,m=1,n=4,ξ =1_1,d=0.05cm,Nd=4e+011,R=1cm,r1=0.02cm,ρs=2e+003,I=2e-005"/>
          <p:cNvPicPr>
            <a:picLocks noChangeAspect="1"/>
          </p:cNvPicPr>
          <p:nvPr/>
        </p:nvPicPr>
        <p:blipFill>
          <a:blip r:embed="rId1"/>
          <a:stretch>
            <a:fillRect/>
          </a:stretch>
        </p:blipFill>
        <p:spPr>
          <a:xfrm>
            <a:off x="936625" y="1431925"/>
            <a:ext cx="6485255" cy="4863465"/>
          </a:xfrm>
          <a:prstGeom prst="rect">
            <a:avLst/>
          </a:prstGeom>
        </p:spPr>
      </p:pic>
      <p:sp>
        <p:nvSpPr>
          <p:cNvPr id="36" name="文本框 35"/>
          <p:cNvSpPr txBox="1"/>
          <p:nvPr/>
        </p:nvSpPr>
        <p:spPr>
          <a:xfrm>
            <a:off x="6129020" y="2480945"/>
            <a:ext cx="1537335" cy="275590"/>
          </a:xfrm>
          <a:prstGeom prst="rect">
            <a:avLst/>
          </a:prstGeom>
          <a:solidFill>
            <a:schemeClr val="bg1"/>
          </a:solidFill>
        </p:spPr>
        <p:txBody>
          <a:bodyPr wrap="square" rtlCol="0">
            <a:spAutoFit/>
          </a:bodyPr>
          <a:p>
            <a:r>
              <a:rPr lang="en-US" altLang="zh-CN" sz="1200" b="1"/>
              <a:t>     V</a:t>
            </a:r>
            <a:r>
              <a:rPr lang="en-US" altLang="zh-CN" sz="1200" b="1" baseline="-25000"/>
              <a:t>out </a:t>
            </a:r>
            <a:r>
              <a:rPr lang="en-US" altLang="zh-CN" sz="1200" b="1" baseline="30000"/>
              <a:t> </a:t>
            </a:r>
            <a:r>
              <a:rPr lang="en-US" altLang="zh-CN" sz="1000" b="1">
                <a:sym typeface="+mn-ea"/>
              </a:rPr>
              <a:t>just right</a:t>
            </a:r>
            <a:endParaRPr lang="en-US" altLang="zh-CN" sz="1000" b="1" baseline="30000"/>
          </a:p>
        </p:txBody>
      </p:sp>
      <p:sp>
        <p:nvSpPr>
          <p:cNvPr id="37" name="文本框 36"/>
          <p:cNvSpPr txBox="1"/>
          <p:nvPr/>
        </p:nvSpPr>
        <p:spPr>
          <a:xfrm>
            <a:off x="1178560" y="2327910"/>
            <a:ext cx="1188085" cy="275590"/>
          </a:xfrm>
          <a:prstGeom prst="rect">
            <a:avLst/>
          </a:prstGeom>
          <a:solidFill>
            <a:schemeClr val="bg1"/>
          </a:solidFill>
        </p:spPr>
        <p:txBody>
          <a:bodyPr wrap="square" rtlCol="0">
            <a:spAutoFit/>
          </a:bodyPr>
          <a:p>
            <a:r>
              <a:rPr lang="en-US" altLang="zh-CN" sz="1200" b="1"/>
              <a:t> V</a:t>
            </a:r>
            <a:r>
              <a:rPr lang="en-US" altLang="zh-CN" sz="1200" b="1" baseline="30000"/>
              <a:t>B</a:t>
            </a:r>
            <a:r>
              <a:rPr lang="en-US" altLang="zh-CN" sz="1200" b="1"/>
              <a:t> </a:t>
            </a:r>
            <a:r>
              <a:rPr lang="en-US" altLang="zh-CN" sz="1000" b="1"/>
              <a:t>just right</a:t>
            </a:r>
            <a:endParaRPr lang="en-US" altLang="zh-CN" sz="1000" b="1"/>
          </a:p>
        </p:txBody>
      </p:sp>
      <p:sp>
        <p:nvSpPr>
          <p:cNvPr id="38" name="文本框 37"/>
          <p:cNvSpPr txBox="1"/>
          <p:nvPr/>
        </p:nvSpPr>
        <p:spPr>
          <a:xfrm>
            <a:off x="3410585" y="5964555"/>
            <a:ext cx="1537335" cy="275590"/>
          </a:xfrm>
          <a:prstGeom prst="rect">
            <a:avLst/>
          </a:prstGeom>
          <a:solidFill>
            <a:schemeClr val="bg1"/>
          </a:solidFill>
        </p:spPr>
        <p:txBody>
          <a:bodyPr wrap="square" rtlCol="0">
            <a:spAutoFit/>
          </a:bodyPr>
          <a:p>
            <a:r>
              <a:rPr lang="en-US" altLang="zh-CN" sz="1200" b="1"/>
              <a:t>     Anode</a:t>
            </a:r>
            <a:endParaRPr lang="en-US" altLang="zh-CN" sz="1000" b="1" baseline="30000"/>
          </a:p>
        </p:txBody>
      </p:sp>
      <p:cxnSp>
        <p:nvCxnSpPr>
          <p:cNvPr id="39" name="直接箭头连接符 38"/>
          <p:cNvCxnSpPr/>
          <p:nvPr/>
        </p:nvCxnSpPr>
        <p:spPr>
          <a:xfrm flipH="1">
            <a:off x="4555490" y="3910330"/>
            <a:ext cx="47625" cy="578485"/>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0" name="直接箭头连接符 39"/>
          <p:cNvCxnSpPr/>
          <p:nvPr/>
        </p:nvCxnSpPr>
        <p:spPr>
          <a:xfrm flipH="1">
            <a:off x="4497070" y="4476750"/>
            <a:ext cx="53975" cy="37592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1" name="直接箭头连接符 40"/>
          <p:cNvCxnSpPr/>
          <p:nvPr/>
        </p:nvCxnSpPr>
        <p:spPr>
          <a:xfrm flipH="1">
            <a:off x="4326890" y="4823460"/>
            <a:ext cx="167005" cy="343535"/>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2" name="直接箭头连接符 41"/>
          <p:cNvCxnSpPr/>
          <p:nvPr/>
        </p:nvCxnSpPr>
        <p:spPr>
          <a:xfrm flipH="1">
            <a:off x="3936365" y="5130800"/>
            <a:ext cx="403860" cy="60579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sp>
        <p:nvSpPr>
          <p:cNvPr id="43" name="文本框 42"/>
          <p:cNvSpPr txBox="1"/>
          <p:nvPr/>
        </p:nvSpPr>
        <p:spPr>
          <a:xfrm>
            <a:off x="3834765" y="2756535"/>
            <a:ext cx="1847850" cy="645160"/>
          </a:xfrm>
          <a:prstGeom prst="rect">
            <a:avLst/>
          </a:prstGeom>
          <a:solidFill>
            <a:schemeClr val="bg1"/>
          </a:solidFill>
        </p:spPr>
        <p:txBody>
          <a:bodyPr wrap="square" rtlCol="0">
            <a:spAutoFit/>
          </a:bodyPr>
          <a:p>
            <a:r>
              <a:rPr lang="en-US" altLang="zh-CN" sz="1200" b="1">
                <a:solidFill>
                  <a:srgbClr val="0000FF"/>
                </a:solidFill>
              </a:rPr>
              <a:t>     Drift channel is within and pointing to</a:t>
            </a:r>
            <a:endParaRPr lang="en-US" altLang="zh-CN" sz="1200" b="1">
              <a:solidFill>
                <a:srgbClr val="0000FF"/>
              </a:solidFill>
            </a:endParaRPr>
          </a:p>
          <a:p>
            <a:r>
              <a:rPr lang="en-US" altLang="zh-CN" sz="1200" b="1">
                <a:solidFill>
                  <a:srgbClr val="0000FF"/>
                </a:solidFill>
              </a:rPr>
              <a:t>           anode</a:t>
            </a:r>
            <a:endParaRPr lang="en-US" altLang="zh-CN" sz="1200" b="1" baseline="30000">
              <a:solidFill>
                <a:srgbClr val="0000FF"/>
              </a:solidFill>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Box 20"/>
          <p:cNvSpPr txBox="1"/>
          <p:nvPr/>
        </p:nvSpPr>
        <p:spPr>
          <a:xfrm>
            <a:off x="903605" y="269240"/>
            <a:ext cx="6518275" cy="398780"/>
          </a:xfrm>
          <a:prstGeom prst="rect">
            <a:avLst/>
          </a:prstGeom>
          <a:noFill/>
          <a:ln w="9525">
            <a:noFill/>
          </a:ln>
        </p:spPr>
        <p:txBody>
          <a:bodyPr>
            <a:spAutoFit/>
          </a:bodyPr>
          <a:p>
            <a:pPr eaLnBrk="0" hangingPunct="0"/>
            <a:r>
              <a:rPr lang="en-US" altLang="zh-CN" sz="2000" b="1" dirty="0">
                <a:solidFill>
                  <a:schemeClr val="bg1"/>
                </a:solidFill>
                <a:latin typeface="Arial" panose="020B0604020202020204" pitchFamily="34" charset="0"/>
                <a:ea typeface="黑体" panose="02010609060101010101" pitchFamily="49" charset="-122"/>
              </a:rPr>
              <a:t>Electric field distribution</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2" name="图片 1" descr="E(r,x)--α =6,γ=0.3592,β=0.7,Vout=250V,VE1=10V,VB=80.1V,Vfd=80.1V ,m=1,n=4,ξ =1_2,d=0.05cm,Nd=4e+011,R=1cm,r1=0.02cm,ρs=2e+003,I=2e-005"/>
          <p:cNvPicPr>
            <a:picLocks noChangeAspect="1"/>
          </p:cNvPicPr>
          <p:nvPr/>
        </p:nvPicPr>
        <p:blipFill>
          <a:blip r:embed="rId1"/>
          <a:stretch>
            <a:fillRect/>
          </a:stretch>
        </p:blipFill>
        <p:spPr>
          <a:xfrm>
            <a:off x="1327785" y="1162050"/>
            <a:ext cx="6454140" cy="4840605"/>
          </a:xfrm>
          <a:prstGeom prst="rect">
            <a:avLst/>
          </a:prstGeom>
        </p:spPr>
      </p:pic>
      <p:sp>
        <p:nvSpPr>
          <p:cNvPr id="36" name="文本框 35"/>
          <p:cNvSpPr txBox="1"/>
          <p:nvPr/>
        </p:nvSpPr>
        <p:spPr>
          <a:xfrm>
            <a:off x="6357620" y="1490345"/>
            <a:ext cx="1537335" cy="275590"/>
          </a:xfrm>
          <a:prstGeom prst="rect">
            <a:avLst/>
          </a:prstGeom>
          <a:solidFill>
            <a:schemeClr val="bg1"/>
          </a:solidFill>
        </p:spPr>
        <p:txBody>
          <a:bodyPr wrap="square" rtlCol="0">
            <a:spAutoFit/>
          </a:bodyPr>
          <a:p>
            <a:r>
              <a:rPr lang="en-US" altLang="zh-CN" sz="1200" b="1"/>
              <a:t>     V</a:t>
            </a:r>
            <a:r>
              <a:rPr lang="en-US" altLang="zh-CN" sz="1200" b="1" baseline="-25000"/>
              <a:t>out </a:t>
            </a:r>
            <a:r>
              <a:rPr lang="en-US" altLang="zh-CN" sz="1200" b="1" baseline="30000"/>
              <a:t> </a:t>
            </a:r>
            <a:r>
              <a:rPr lang="en-US" altLang="zh-CN" sz="1000" b="1">
                <a:sym typeface="+mn-ea"/>
              </a:rPr>
              <a:t>just right</a:t>
            </a:r>
            <a:endParaRPr lang="en-US" altLang="zh-CN" sz="1000" b="1" baseline="30000"/>
          </a:p>
        </p:txBody>
      </p:sp>
      <p:sp>
        <p:nvSpPr>
          <p:cNvPr id="37" name="文本框 36"/>
          <p:cNvSpPr txBox="1"/>
          <p:nvPr/>
        </p:nvSpPr>
        <p:spPr>
          <a:xfrm>
            <a:off x="1407160" y="1337310"/>
            <a:ext cx="1188085" cy="275590"/>
          </a:xfrm>
          <a:prstGeom prst="rect">
            <a:avLst/>
          </a:prstGeom>
          <a:solidFill>
            <a:schemeClr val="bg1"/>
          </a:solidFill>
        </p:spPr>
        <p:txBody>
          <a:bodyPr wrap="square" rtlCol="0">
            <a:spAutoFit/>
          </a:bodyPr>
          <a:p>
            <a:r>
              <a:rPr lang="en-US" altLang="zh-CN" sz="1200" b="1"/>
              <a:t> V</a:t>
            </a:r>
            <a:r>
              <a:rPr lang="en-US" altLang="zh-CN" sz="1200" b="1" baseline="30000"/>
              <a:t>B</a:t>
            </a:r>
            <a:r>
              <a:rPr lang="en-US" altLang="zh-CN" sz="1200" b="1"/>
              <a:t> </a:t>
            </a:r>
            <a:r>
              <a:rPr lang="en-US" altLang="zh-CN" sz="1000" b="1"/>
              <a:t>just right</a:t>
            </a:r>
            <a:endParaRPr lang="en-US" altLang="zh-CN" sz="1000" b="1"/>
          </a:p>
        </p:txBody>
      </p:sp>
      <p:sp>
        <p:nvSpPr>
          <p:cNvPr id="43" name="文本框 42"/>
          <p:cNvSpPr txBox="1"/>
          <p:nvPr/>
        </p:nvSpPr>
        <p:spPr>
          <a:xfrm>
            <a:off x="4250055" y="2044065"/>
            <a:ext cx="1847850" cy="645160"/>
          </a:xfrm>
          <a:prstGeom prst="rect">
            <a:avLst/>
          </a:prstGeom>
          <a:solidFill>
            <a:schemeClr val="bg1"/>
          </a:solidFill>
        </p:spPr>
        <p:txBody>
          <a:bodyPr wrap="square" rtlCol="0">
            <a:spAutoFit/>
          </a:bodyPr>
          <a:p>
            <a:r>
              <a:rPr lang="en-US" altLang="zh-CN" sz="1200" b="1">
                <a:solidFill>
                  <a:srgbClr val="0000FF"/>
                </a:solidFill>
              </a:rPr>
              <a:t>     Drift channel is within and pointing to</a:t>
            </a:r>
            <a:endParaRPr lang="en-US" altLang="zh-CN" sz="1200" b="1">
              <a:solidFill>
                <a:srgbClr val="0000FF"/>
              </a:solidFill>
            </a:endParaRPr>
          </a:p>
          <a:p>
            <a:r>
              <a:rPr lang="en-US" altLang="zh-CN" sz="1200" b="1">
                <a:solidFill>
                  <a:srgbClr val="0000FF"/>
                </a:solidFill>
              </a:rPr>
              <a:t>           anode</a:t>
            </a:r>
            <a:endParaRPr lang="en-US" altLang="zh-CN" sz="1200" b="1" baseline="30000">
              <a:solidFill>
                <a:srgbClr val="0000FF"/>
              </a:solidFill>
              <a:sym typeface="+mn-ea"/>
            </a:endParaRPr>
          </a:p>
        </p:txBody>
      </p:sp>
      <p:sp>
        <p:nvSpPr>
          <p:cNvPr id="38" name="文本框 37"/>
          <p:cNvSpPr txBox="1"/>
          <p:nvPr/>
        </p:nvSpPr>
        <p:spPr>
          <a:xfrm>
            <a:off x="2242185" y="5699760"/>
            <a:ext cx="942340" cy="275590"/>
          </a:xfrm>
          <a:prstGeom prst="rect">
            <a:avLst/>
          </a:prstGeom>
          <a:solidFill>
            <a:schemeClr val="bg1"/>
          </a:solidFill>
        </p:spPr>
        <p:txBody>
          <a:bodyPr wrap="square" rtlCol="0">
            <a:spAutoFit/>
          </a:bodyPr>
          <a:p>
            <a:r>
              <a:rPr lang="en-US" altLang="zh-CN" sz="1200" b="1"/>
              <a:t>     Anode</a:t>
            </a:r>
            <a:endParaRPr lang="en-US" altLang="zh-CN" sz="1000" b="1" baseline="30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9218" name="Rectangle 7"/>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9219" name="Rectangle 14"/>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9220" name="Rectangle 712"/>
          <p:cNvSpPr/>
          <p:nvPr/>
        </p:nvSpPr>
        <p:spPr>
          <a:xfrm>
            <a:off x="0" y="12520613"/>
            <a:ext cx="9721850" cy="0"/>
          </a:xfrm>
          <a:prstGeom prst="rect">
            <a:avLst/>
          </a:prstGeom>
          <a:noFill/>
          <a:ln w="9525">
            <a:noFill/>
          </a:ln>
        </p:spPr>
        <p:txBody>
          <a:bodyPr wrap="none" anchor="ctr">
            <a:spAutoFit/>
          </a:bodyPr>
          <a:p>
            <a:pPr eaLnBrk="0" hangingPunct="0"/>
            <a:endParaRPr lang="zh-CN" altLang="en-US" sz="9200" dirty="0">
              <a:latin typeface="Arial" panose="020B0604020202020204" pitchFamily="34" charset="0"/>
            </a:endParaRPr>
          </a:p>
        </p:txBody>
      </p:sp>
      <p:sp>
        <p:nvSpPr>
          <p:cNvPr id="9221" name="Rectangle 7"/>
          <p:cNvSpPr/>
          <p:nvPr/>
        </p:nvSpPr>
        <p:spPr>
          <a:xfrm>
            <a:off x="3603625" y="0"/>
            <a:ext cx="2497138" cy="701675"/>
          </a:xfrm>
          <a:prstGeom prst="rect">
            <a:avLst/>
          </a:prstGeom>
          <a:noFill/>
          <a:ln w="9525">
            <a:noFill/>
          </a:ln>
        </p:spPr>
        <p:txBody>
          <a:bodyPr>
            <a:spAutoFit/>
          </a:bodyPr>
          <a:p>
            <a:pPr algn="ctr"/>
            <a:r>
              <a:rPr lang="zh-CN" altLang="en-US" sz="4000" b="1" dirty="0">
                <a:solidFill>
                  <a:schemeClr val="bg1"/>
                </a:solidFill>
                <a:latin typeface="Arial" panose="020B0604020202020204" pitchFamily="34" charset="0"/>
                <a:ea typeface="黑体" panose="02010609060101010101" pitchFamily="49" charset="-122"/>
              </a:rPr>
              <a:t>OUTLINE</a:t>
            </a:r>
            <a:endParaRPr lang="zh-CN" altLang="en-US" sz="4000" b="1" dirty="0">
              <a:solidFill>
                <a:schemeClr val="bg1"/>
              </a:solidFill>
              <a:latin typeface="Arial" panose="020B0604020202020204" pitchFamily="34" charset="0"/>
              <a:ea typeface="黑体" panose="02010609060101010101" pitchFamily="49" charset="-122"/>
            </a:endParaRPr>
          </a:p>
        </p:txBody>
      </p:sp>
      <p:grpSp>
        <p:nvGrpSpPr>
          <p:cNvPr id="9222" name="Group 6"/>
          <p:cNvGrpSpPr/>
          <p:nvPr/>
        </p:nvGrpSpPr>
        <p:grpSpPr>
          <a:xfrm>
            <a:off x="1431925" y="1235075"/>
            <a:ext cx="6911975" cy="695325"/>
            <a:chOff x="0" y="0"/>
            <a:chExt cx="4444" cy="447"/>
          </a:xfrm>
        </p:grpSpPr>
        <p:grpSp>
          <p:nvGrpSpPr>
            <p:cNvPr id="9270" name="Group 7"/>
            <p:cNvGrpSpPr/>
            <p:nvPr/>
          </p:nvGrpSpPr>
          <p:grpSpPr>
            <a:xfrm>
              <a:off x="0" y="5"/>
              <a:ext cx="4444" cy="427"/>
              <a:chOff x="0" y="0"/>
              <a:chExt cx="3493" cy="323"/>
            </a:xfrm>
          </p:grpSpPr>
          <p:sp>
            <p:nvSpPr>
              <p:cNvPr id="4104" name="AutoShape 4"/>
              <p:cNvSpPr>
                <a:spLocks noChangeArrowheads="1"/>
              </p:cNvSpPr>
              <p:nvPr/>
            </p:nvSpPr>
            <p:spPr bwMode="auto">
              <a:xfrm>
                <a:off x="0" y="0"/>
                <a:ext cx="3493" cy="323"/>
              </a:xfrm>
              <a:prstGeom prst="roundRect">
                <a:avLst>
                  <a:gd name="adj" fmla="val 16667"/>
                </a:avLst>
              </a:prstGeom>
              <a:gradFill rotWithShape="1">
                <a:gsLst>
                  <a:gs pos="0">
                    <a:srgbClr val="48BE67"/>
                  </a:gs>
                  <a:gs pos="100000">
                    <a:srgbClr val="BCE7C8"/>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80" name="AutoShape 5"/>
              <p:cNvSpPr/>
              <p:nvPr/>
            </p:nvSpPr>
            <p:spPr>
              <a:xfrm>
                <a:off x="30" y="237"/>
                <a:ext cx="3443" cy="83"/>
              </a:xfrm>
              <a:prstGeom prst="roundRect">
                <a:avLst>
                  <a:gd name="adj" fmla="val 50000"/>
                </a:avLst>
              </a:prstGeom>
              <a:gradFill rotWithShape="1">
                <a:gsLst>
                  <a:gs pos="0">
                    <a:srgbClr val="82F094">
                      <a:alpha val="0"/>
                    </a:srgbClr>
                  </a:gs>
                  <a:gs pos="100000">
                    <a:srgbClr val="91F2A1"/>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9281" name="AutoShape 6"/>
              <p:cNvSpPr/>
              <p:nvPr/>
            </p:nvSpPr>
            <p:spPr>
              <a:xfrm>
                <a:off x="30" y="7"/>
                <a:ext cx="3443" cy="8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sp>
          <p:nvSpPr>
            <p:cNvPr id="9271" name="Text Box 7"/>
            <p:cNvSpPr txBox="1"/>
            <p:nvPr/>
          </p:nvSpPr>
          <p:spPr>
            <a:xfrm>
              <a:off x="762" y="55"/>
              <a:ext cx="3000" cy="334"/>
            </a:xfrm>
            <a:prstGeom prst="rect">
              <a:avLst/>
            </a:prstGeom>
            <a:noFill/>
            <a:ln w="9525">
              <a:noFill/>
            </a:ln>
          </p:spPr>
          <p:txBody>
            <a:bodyPr>
              <a:spAutoFit/>
            </a:bodyPr>
            <a:p>
              <a:pPr eaLnBrk="0" hangingPunct="0"/>
              <a:r>
                <a:rPr lang="zh-CN" altLang="en-US" sz="2800" b="1" dirty="0">
                  <a:latin typeface="Arial" panose="020B0604020202020204" pitchFamily="34" charset="0"/>
                </a:rPr>
                <a:t>研究背景</a:t>
              </a:r>
              <a:endParaRPr lang="zh-CN" altLang="en-US" sz="2800" dirty="0">
                <a:latin typeface="Arial" panose="020B0604020202020204" pitchFamily="34" charset="0"/>
              </a:endParaRPr>
            </a:p>
          </p:txBody>
        </p:sp>
        <p:grpSp>
          <p:nvGrpSpPr>
            <p:cNvPr id="9272" name="Group 12"/>
            <p:cNvGrpSpPr/>
            <p:nvPr/>
          </p:nvGrpSpPr>
          <p:grpSpPr>
            <a:xfrm>
              <a:off x="315" y="0"/>
              <a:ext cx="447" cy="447"/>
              <a:chOff x="0" y="0"/>
              <a:chExt cx="672" cy="678"/>
            </a:xfrm>
          </p:grpSpPr>
          <p:sp>
            <p:nvSpPr>
              <p:cNvPr id="9274" name="Oval 9"/>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9275" name="Oval 10"/>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76" name="Oval 11"/>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77" name="Oval 12"/>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78" name="Oval 13"/>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9273" name="Text Box 14"/>
            <p:cNvSpPr txBox="1"/>
            <p:nvPr/>
          </p:nvSpPr>
          <p:spPr>
            <a:xfrm>
              <a:off x="381" y="80"/>
              <a:ext cx="317" cy="333"/>
            </a:xfrm>
            <a:prstGeom prst="rect">
              <a:avLst/>
            </a:prstGeom>
            <a:noFill/>
            <a:ln w="9525">
              <a:noFill/>
            </a:ln>
          </p:spPr>
          <p:txBody>
            <a:bodyPr>
              <a:spAutoFit/>
            </a:bodyPr>
            <a:p>
              <a:pPr algn="ctr" eaLnBrk="0" hangingPunct="0"/>
              <a:r>
                <a:rPr lang="zh-CN" altLang="en-US" sz="2800" b="1" dirty="0">
                  <a:latin typeface="Arial" panose="020B0604020202020204" pitchFamily="34" charset="0"/>
                </a:rPr>
                <a:t>一</a:t>
              </a:r>
              <a:endParaRPr lang="zh-CN" altLang="en-US" sz="2800" b="1" dirty="0">
                <a:latin typeface="Arial" panose="020B0604020202020204" pitchFamily="34" charset="0"/>
              </a:endParaRPr>
            </a:p>
          </p:txBody>
        </p:sp>
      </p:grpSp>
      <p:sp>
        <p:nvSpPr>
          <p:cNvPr id="4115" name="AutoShape 17"/>
          <p:cNvSpPr>
            <a:spLocks noChangeArrowheads="1"/>
          </p:cNvSpPr>
          <p:nvPr/>
        </p:nvSpPr>
        <p:spPr bwMode="auto">
          <a:xfrm>
            <a:off x="1431925" y="2593975"/>
            <a:ext cx="7473950" cy="663575"/>
          </a:xfrm>
          <a:prstGeom prst="roundRect">
            <a:avLst>
              <a:gd name="adj" fmla="val 16667"/>
            </a:avLst>
          </a:prstGeom>
          <a:gradFill rotWithShape="1">
            <a:gsLst>
              <a:gs pos="0">
                <a:srgbClr val="80D4F2"/>
              </a:gs>
              <a:gs pos="100000">
                <a:srgbClr val="3CA1E6"/>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4" name="AutoShape 19"/>
          <p:cNvSpPr/>
          <p:nvPr/>
        </p:nvSpPr>
        <p:spPr>
          <a:xfrm>
            <a:off x="1490663" y="2608263"/>
            <a:ext cx="6813550" cy="169862"/>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9225" name="Text Box 20"/>
          <p:cNvSpPr txBox="1"/>
          <p:nvPr/>
        </p:nvSpPr>
        <p:spPr>
          <a:xfrm>
            <a:off x="2616200" y="2671763"/>
            <a:ext cx="6518275" cy="519112"/>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rPr>
              <a:t>Large area Si drift detectors (SDD)</a:t>
            </a:r>
            <a:endParaRPr lang="zh-CN" altLang="en-US" sz="2800" b="1" dirty="0">
              <a:latin typeface="Arial" panose="020B0604020202020204" pitchFamily="34" charset="0"/>
              <a:ea typeface="黑体" panose="02010609060101010101" pitchFamily="49" charset="-122"/>
            </a:endParaRPr>
          </a:p>
        </p:txBody>
      </p:sp>
      <p:grpSp>
        <p:nvGrpSpPr>
          <p:cNvPr id="9226" name="Group 22"/>
          <p:cNvGrpSpPr/>
          <p:nvPr/>
        </p:nvGrpSpPr>
        <p:grpSpPr>
          <a:xfrm>
            <a:off x="1920875" y="2568575"/>
            <a:ext cx="695325" cy="695325"/>
            <a:chOff x="0" y="0"/>
            <a:chExt cx="672" cy="678"/>
          </a:xfrm>
        </p:grpSpPr>
        <p:sp>
          <p:nvSpPr>
            <p:cNvPr id="9265" name="Oval 22"/>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9266" name="Oval 23"/>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7" name="Oval 24"/>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8" name="Oval 25"/>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9" name="Oval 26"/>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9227" name="Text Box 27"/>
          <p:cNvSpPr txBox="1"/>
          <p:nvPr/>
        </p:nvSpPr>
        <p:spPr>
          <a:xfrm>
            <a:off x="2024063" y="2690813"/>
            <a:ext cx="493712" cy="519112"/>
          </a:xfrm>
          <a:prstGeom prst="rect">
            <a:avLst/>
          </a:prstGeom>
          <a:noFill/>
          <a:ln w="9525">
            <a:noFill/>
          </a:ln>
        </p:spPr>
        <p:txBody>
          <a:bodyPr>
            <a:spAutoFit/>
          </a:bodyPr>
          <a:p>
            <a:pPr algn="ctr" eaLnBrk="0" hangingPunct="0"/>
            <a:r>
              <a:rPr lang="zh-CN" altLang="en-US" sz="2800" b="1" dirty="0">
                <a:latin typeface="Arial" panose="020B0604020202020204" pitchFamily="34" charset="0"/>
                <a:ea typeface="黑体" panose="02010609060101010101" pitchFamily="49" charset="-122"/>
              </a:rPr>
              <a:t>2</a:t>
            </a:r>
            <a:endParaRPr lang="zh-CN" altLang="en-US" sz="2800" b="1" dirty="0">
              <a:latin typeface="Arial" panose="020B0604020202020204" pitchFamily="34" charset="0"/>
              <a:ea typeface="黑体" panose="02010609060101010101" pitchFamily="49" charset="-122"/>
            </a:endParaRPr>
          </a:p>
        </p:txBody>
      </p:sp>
      <p:grpSp>
        <p:nvGrpSpPr>
          <p:cNvPr id="9228" name="Group 29"/>
          <p:cNvGrpSpPr/>
          <p:nvPr/>
        </p:nvGrpSpPr>
        <p:grpSpPr>
          <a:xfrm>
            <a:off x="1431925" y="5300663"/>
            <a:ext cx="6911975" cy="695325"/>
            <a:chOff x="0" y="0"/>
            <a:chExt cx="4354" cy="438"/>
          </a:xfrm>
        </p:grpSpPr>
        <p:sp>
          <p:nvSpPr>
            <p:cNvPr id="4126" name="AutoShape 30"/>
            <p:cNvSpPr>
              <a:spLocks noChangeArrowheads="1"/>
            </p:cNvSpPr>
            <p:nvPr/>
          </p:nvSpPr>
          <p:spPr bwMode="auto">
            <a:xfrm>
              <a:off x="0" y="14"/>
              <a:ext cx="4354" cy="418"/>
            </a:xfrm>
            <a:prstGeom prst="roundRect">
              <a:avLst>
                <a:gd name="adj" fmla="val 16667"/>
              </a:avLst>
            </a:prstGeom>
            <a:gradFill rotWithShape="1">
              <a:gsLst>
                <a:gs pos="0">
                  <a:srgbClr val="FF66CC"/>
                </a:gs>
                <a:gs pos="100000">
                  <a:srgbClr val="FFCCFF"/>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9254" name="Group 31"/>
            <p:cNvGrpSpPr/>
            <p:nvPr/>
          </p:nvGrpSpPr>
          <p:grpSpPr>
            <a:xfrm>
              <a:off x="17" y="0"/>
              <a:ext cx="4292" cy="438"/>
              <a:chOff x="0" y="0"/>
              <a:chExt cx="4292" cy="438"/>
            </a:xfrm>
          </p:grpSpPr>
          <p:sp>
            <p:nvSpPr>
              <p:cNvPr id="9255" name="AutoShape 31"/>
              <p:cNvSpPr/>
              <p:nvPr/>
            </p:nvSpPr>
            <p:spPr>
              <a:xfrm>
                <a:off x="0" y="331"/>
                <a:ext cx="4292" cy="107"/>
              </a:xfrm>
              <a:prstGeom prst="roundRect">
                <a:avLst>
                  <a:gd name="adj" fmla="val 50000"/>
                </a:avLst>
              </a:prstGeom>
              <a:gradFill rotWithShape="1">
                <a:gsLst>
                  <a:gs pos="0">
                    <a:schemeClr val="bg1">
                      <a:alpha val="0"/>
                    </a:schemeClr>
                  </a:gs>
                  <a:gs pos="100000">
                    <a:srgbClr val="FFCCFF"/>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9256" name="AutoShape 32"/>
              <p:cNvSpPr/>
              <p:nvPr/>
            </p:nvSpPr>
            <p:spPr>
              <a:xfrm>
                <a:off x="0" y="14"/>
                <a:ext cx="4292" cy="107"/>
              </a:xfrm>
              <a:prstGeom prst="roundRect">
                <a:avLst>
                  <a:gd name="adj" fmla="val 50000"/>
                </a:avLst>
              </a:prstGeom>
              <a:gradFill rotWithShape="1">
                <a:gsLst>
                  <a:gs pos="0">
                    <a:srgbClr val="EEEFFE"/>
                  </a:gs>
                  <a:gs pos="100000">
                    <a:srgbClr val="CBD0FD">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9257" name="Text Box 33"/>
              <p:cNvSpPr txBox="1"/>
              <p:nvPr/>
            </p:nvSpPr>
            <p:spPr>
              <a:xfrm>
                <a:off x="729" y="54"/>
                <a:ext cx="2612" cy="327"/>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sym typeface="Arial" panose="020B0604020202020204" pitchFamily="34" charset="0"/>
                  </a:rPr>
                  <a:t>Summary</a:t>
                </a:r>
                <a:endParaRPr lang="zh-CN" altLang="en-US" sz="2800" b="1" dirty="0">
                  <a:latin typeface="Arial" panose="020B0604020202020204" pitchFamily="34" charset="0"/>
                  <a:ea typeface="黑体" panose="02010609060101010101" pitchFamily="49" charset="-122"/>
                  <a:sym typeface="Arial" panose="020B0604020202020204" pitchFamily="34" charset="0"/>
                </a:endParaRPr>
              </a:p>
            </p:txBody>
          </p:sp>
          <p:grpSp>
            <p:nvGrpSpPr>
              <p:cNvPr id="9258" name="Group 35"/>
              <p:cNvGrpSpPr/>
              <p:nvPr/>
            </p:nvGrpSpPr>
            <p:grpSpPr>
              <a:xfrm>
                <a:off x="291" y="0"/>
                <a:ext cx="438" cy="438"/>
                <a:chOff x="0" y="0"/>
                <a:chExt cx="672" cy="678"/>
              </a:xfrm>
            </p:grpSpPr>
            <p:sp>
              <p:nvSpPr>
                <p:cNvPr id="9260" name="Oval 35"/>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9261" name="Oval 36"/>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2" name="Oval 37"/>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3" name="Oval 38"/>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64" name="Oval 39"/>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9259" name="Text Box 40"/>
              <p:cNvSpPr txBox="1"/>
              <p:nvPr/>
            </p:nvSpPr>
            <p:spPr>
              <a:xfrm>
                <a:off x="355" y="68"/>
                <a:ext cx="311" cy="327"/>
              </a:xfrm>
              <a:prstGeom prst="rect">
                <a:avLst/>
              </a:prstGeom>
              <a:noFill/>
              <a:ln w="9525">
                <a:noFill/>
              </a:ln>
            </p:spPr>
            <p:txBody>
              <a:bodyPr>
                <a:spAutoFit/>
              </a:bodyPr>
              <a:p>
                <a:pPr algn="ctr" eaLnBrk="0" hangingPunct="0"/>
                <a:r>
                  <a:rPr lang="zh-CN" altLang="en-US" sz="2800" b="1" dirty="0">
                    <a:solidFill>
                      <a:srgbClr val="000000"/>
                    </a:solidFill>
                    <a:latin typeface="Arial" panose="020B0604020202020204" pitchFamily="34" charset="0"/>
                    <a:ea typeface="黑体" panose="02010609060101010101" pitchFamily="49" charset="-122"/>
                  </a:rPr>
                  <a:t>4</a:t>
                </a:r>
                <a:endParaRPr lang="zh-CN" altLang="en-US" sz="2800" b="1" dirty="0">
                  <a:solidFill>
                    <a:srgbClr val="000000"/>
                  </a:solidFill>
                  <a:latin typeface="Arial" panose="020B0604020202020204" pitchFamily="34" charset="0"/>
                  <a:ea typeface="黑体" panose="02010609060101010101" pitchFamily="49" charset="-122"/>
                </a:endParaRPr>
              </a:p>
            </p:txBody>
          </p:sp>
        </p:grpSp>
      </p:grpSp>
      <p:grpSp>
        <p:nvGrpSpPr>
          <p:cNvPr id="9229" name="Group 42"/>
          <p:cNvGrpSpPr/>
          <p:nvPr/>
        </p:nvGrpSpPr>
        <p:grpSpPr>
          <a:xfrm>
            <a:off x="1431925" y="1225550"/>
            <a:ext cx="7626350" cy="695325"/>
            <a:chOff x="0" y="0"/>
            <a:chExt cx="4444" cy="447"/>
          </a:xfrm>
        </p:grpSpPr>
        <p:grpSp>
          <p:nvGrpSpPr>
            <p:cNvPr id="9241" name="Group 43"/>
            <p:cNvGrpSpPr/>
            <p:nvPr/>
          </p:nvGrpSpPr>
          <p:grpSpPr>
            <a:xfrm>
              <a:off x="0" y="5"/>
              <a:ext cx="4444" cy="427"/>
              <a:chOff x="0" y="0"/>
              <a:chExt cx="3493" cy="323"/>
            </a:xfrm>
          </p:grpSpPr>
          <p:sp>
            <p:nvSpPr>
              <p:cNvPr id="4140" name="AutoShape 4"/>
              <p:cNvSpPr>
                <a:spLocks noChangeArrowheads="1"/>
              </p:cNvSpPr>
              <p:nvPr/>
            </p:nvSpPr>
            <p:spPr bwMode="auto">
              <a:xfrm>
                <a:off x="0" y="0"/>
                <a:ext cx="3493" cy="323"/>
              </a:xfrm>
              <a:prstGeom prst="roundRect">
                <a:avLst>
                  <a:gd name="adj" fmla="val 16667"/>
                </a:avLst>
              </a:prstGeom>
              <a:gradFill rotWithShape="1">
                <a:gsLst>
                  <a:gs pos="0">
                    <a:srgbClr val="48BE67"/>
                  </a:gs>
                  <a:gs pos="100000">
                    <a:srgbClr val="BCE7C8"/>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1" name="AutoShape 5"/>
              <p:cNvSpPr/>
              <p:nvPr/>
            </p:nvSpPr>
            <p:spPr>
              <a:xfrm>
                <a:off x="30" y="237"/>
                <a:ext cx="3443" cy="83"/>
              </a:xfrm>
              <a:prstGeom prst="roundRect">
                <a:avLst>
                  <a:gd name="adj" fmla="val 50000"/>
                </a:avLst>
              </a:prstGeom>
              <a:gradFill rotWithShape="1">
                <a:gsLst>
                  <a:gs pos="0">
                    <a:srgbClr val="82F094">
                      <a:alpha val="0"/>
                    </a:srgbClr>
                  </a:gs>
                  <a:gs pos="100000">
                    <a:srgbClr val="91F2A1"/>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9252" name="AutoShape 6"/>
              <p:cNvSpPr/>
              <p:nvPr/>
            </p:nvSpPr>
            <p:spPr>
              <a:xfrm>
                <a:off x="30" y="7"/>
                <a:ext cx="3443" cy="8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sp>
          <p:nvSpPr>
            <p:cNvPr id="9242" name="Text Box 7"/>
            <p:cNvSpPr txBox="1"/>
            <p:nvPr/>
          </p:nvSpPr>
          <p:spPr>
            <a:xfrm>
              <a:off x="762" y="55"/>
              <a:ext cx="3000" cy="334"/>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rPr>
                <a:t>High resistivity Si Detectors</a:t>
              </a:r>
              <a:endParaRPr lang="zh-CN" altLang="en-US" sz="2800" b="1" dirty="0">
                <a:latin typeface="Arial" panose="020B0604020202020204" pitchFamily="34" charset="0"/>
                <a:ea typeface="黑体" panose="02010609060101010101" pitchFamily="49" charset="-122"/>
              </a:endParaRPr>
            </a:p>
          </p:txBody>
        </p:sp>
        <p:grpSp>
          <p:nvGrpSpPr>
            <p:cNvPr id="9243" name="Group 48"/>
            <p:cNvGrpSpPr/>
            <p:nvPr/>
          </p:nvGrpSpPr>
          <p:grpSpPr>
            <a:xfrm>
              <a:off x="315" y="0"/>
              <a:ext cx="447" cy="447"/>
              <a:chOff x="0" y="0"/>
              <a:chExt cx="672" cy="678"/>
            </a:xfrm>
          </p:grpSpPr>
          <p:sp>
            <p:nvSpPr>
              <p:cNvPr id="9245" name="Oval 9"/>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9246" name="Oval 10"/>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47" name="Oval 11"/>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48" name="Oval 12"/>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49" name="Oval 13"/>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9244" name="Text Box 14"/>
            <p:cNvSpPr txBox="1"/>
            <p:nvPr/>
          </p:nvSpPr>
          <p:spPr>
            <a:xfrm>
              <a:off x="381" y="80"/>
              <a:ext cx="317" cy="333"/>
            </a:xfrm>
            <a:prstGeom prst="rect">
              <a:avLst/>
            </a:prstGeom>
            <a:noFill/>
            <a:ln w="9525">
              <a:noFill/>
            </a:ln>
          </p:spPr>
          <p:txBody>
            <a:bodyPr>
              <a:spAutoFit/>
            </a:bodyPr>
            <a:p>
              <a:pPr algn="ctr" eaLnBrk="0" hangingPunct="0"/>
              <a:r>
                <a:rPr lang="zh-CN" altLang="en-US" sz="2800" b="1" dirty="0">
                  <a:latin typeface="Arial" panose="020B0604020202020204" pitchFamily="34" charset="0"/>
                  <a:ea typeface="黑体" panose="02010609060101010101" pitchFamily="49" charset="-122"/>
                </a:rPr>
                <a:t>1</a:t>
              </a:r>
              <a:endParaRPr lang="zh-CN" altLang="en-US" sz="2800" b="1" dirty="0">
                <a:latin typeface="Arial" panose="020B0604020202020204" pitchFamily="34" charset="0"/>
                <a:ea typeface="黑体" panose="02010609060101010101" pitchFamily="49" charset="-122"/>
              </a:endParaRPr>
            </a:p>
          </p:txBody>
        </p:sp>
      </p:grpSp>
      <p:sp>
        <p:nvSpPr>
          <p:cNvPr id="4151" name="AutoShape 30"/>
          <p:cNvSpPr>
            <a:spLocks noChangeArrowheads="1"/>
          </p:cNvSpPr>
          <p:nvPr/>
        </p:nvSpPr>
        <p:spPr bwMode="auto">
          <a:xfrm>
            <a:off x="1406525" y="3984625"/>
            <a:ext cx="7423150" cy="663575"/>
          </a:xfrm>
          <a:prstGeom prst="roundRect">
            <a:avLst>
              <a:gd name="adj" fmla="val 16667"/>
            </a:avLst>
          </a:prstGeom>
          <a:solidFill>
            <a:srgbClr val="C0C0C0"/>
          </a:solidFill>
          <a:ln w="9525">
            <a:noFill/>
            <a:round/>
          </a:ln>
          <a:effectLst>
            <a:outerShdw dist="35921" dir="2700000" algn="ctr" rotWithShape="0">
              <a:srgbClr val="B2B2B2"/>
            </a:outerShdw>
          </a:effectLst>
        </p:spPr>
        <p:txBody>
          <a:bodyPr wrap="none" lIns="90170" tIns="46990" rIns="90170" bIns="4699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1" name="AutoShape 31"/>
          <p:cNvSpPr/>
          <p:nvPr/>
        </p:nvSpPr>
        <p:spPr>
          <a:xfrm>
            <a:off x="1433513" y="4486275"/>
            <a:ext cx="6813550" cy="169863"/>
          </a:xfrm>
          <a:prstGeom prst="roundRect">
            <a:avLst>
              <a:gd name="adj" fmla="val 50000"/>
            </a:avLst>
          </a:prstGeom>
          <a:solidFill>
            <a:srgbClr val="C0C0C0">
              <a:alpha val="0"/>
            </a:srgbClr>
          </a:solidFill>
          <a:ln w="9525">
            <a:noFill/>
          </a:ln>
        </p:spPr>
        <p:txBody>
          <a:bodyPr wrap="none" lIns="90170" tIns="46990" rIns="90170" bIns="46990" anchor="ctr"/>
          <a:p>
            <a:endParaRPr lang="zh-CN" altLang="en-US" sz="2800" dirty="0">
              <a:latin typeface="Arial" panose="020B0604020202020204" pitchFamily="34" charset="0"/>
            </a:endParaRPr>
          </a:p>
        </p:txBody>
      </p:sp>
      <p:sp>
        <p:nvSpPr>
          <p:cNvPr id="9232" name="Text Box 33"/>
          <p:cNvSpPr txBox="1"/>
          <p:nvPr/>
        </p:nvSpPr>
        <p:spPr>
          <a:xfrm>
            <a:off x="2590800" y="4046538"/>
            <a:ext cx="5857875" cy="519112"/>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sym typeface="Arial" panose="020B0604020202020204" pitchFamily="34" charset="0"/>
              </a:rPr>
              <a:t>3D-Terench-Electrode Detectors</a:t>
            </a:r>
            <a:endParaRPr lang="zh-CN" altLang="en-US" sz="2800" b="1" dirty="0">
              <a:latin typeface="Arial" panose="020B0604020202020204" pitchFamily="34" charset="0"/>
              <a:ea typeface="黑体" panose="02010609060101010101" pitchFamily="49" charset="-122"/>
              <a:sym typeface="Arial" panose="020B0604020202020204" pitchFamily="34" charset="0"/>
            </a:endParaRPr>
          </a:p>
        </p:txBody>
      </p:sp>
      <p:sp>
        <p:nvSpPr>
          <p:cNvPr id="9233" name="AutoShape 19"/>
          <p:cNvSpPr/>
          <p:nvPr/>
        </p:nvSpPr>
        <p:spPr>
          <a:xfrm>
            <a:off x="1465263" y="3981450"/>
            <a:ext cx="6813550" cy="16986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nvGrpSpPr>
          <p:cNvPr id="9234" name="Group 59"/>
          <p:cNvGrpSpPr/>
          <p:nvPr/>
        </p:nvGrpSpPr>
        <p:grpSpPr>
          <a:xfrm>
            <a:off x="1895475" y="3960813"/>
            <a:ext cx="695325" cy="695325"/>
            <a:chOff x="0" y="0"/>
            <a:chExt cx="672" cy="678"/>
          </a:xfrm>
        </p:grpSpPr>
        <p:sp>
          <p:nvSpPr>
            <p:cNvPr id="9236" name="Oval 35"/>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9237" name="Oval 36"/>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38" name="Oval 37"/>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39" name="Oval 38"/>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9240" name="Oval 39"/>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9235" name="Text Box 40"/>
          <p:cNvSpPr txBox="1"/>
          <p:nvPr/>
        </p:nvSpPr>
        <p:spPr>
          <a:xfrm>
            <a:off x="1997075" y="4068763"/>
            <a:ext cx="493713" cy="519112"/>
          </a:xfrm>
          <a:prstGeom prst="rect">
            <a:avLst/>
          </a:prstGeom>
          <a:noFill/>
          <a:ln w="9525">
            <a:noFill/>
          </a:ln>
        </p:spPr>
        <p:txBody>
          <a:bodyPr>
            <a:spAutoFit/>
          </a:bodyPr>
          <a:p>
            <a:pPr algn="ctr" eaLnBrk="0" hangingPunct="0"/>
            <a:r>
              <a:rPr lang="zh-CN" altLang="en-US" sz="2800" b="1" dirty="0">
                <a:solidFill>
                  <a:srgbClr val="000000"/>
                </a:solidFill>
                <a:latin typeface="Arial" panose="020B0604020202020204" pitchFamily="34" charset="0"/>
                <a:ea typeface="黑体" panose="02010609060101010101" pitchFamily="49" charset="-122"/>
              </a:rPr>
              <a:t>3</a:t>
            </a:r>
            <a:endParaRPr lang="zh-CN" altLang="en-US" sz="2800" b="1" dirty="0">
              <a:solidFill>
                <a:srgbClr val="000000"/>
              </a:solidFill>
              <a:latin typeface="Arial" panose="020B0604020202020204" pitchFamily="34" charset="0"/>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Box 20"/>
          <p:cNvSpPr txBox="1"/>
          <p:nvPr/>
        </p:nvSpPr>
        <p:spPr>
          <a:xfrm>
            <a:off x="903605" y="269240"/>
            <a:ext cx="6518275" cy="398780"/>
          </a:xfrm>
          <a:prstGeom prst="rect">
            <a:avLst/>
          </a:prstGeom>
          <a:noFill/>
          <a:ln w="9525">
            <a:noFill/>
          </a:ln>
        </p:spPr>
        <p:txBody>
          <a:bodyPr>
            <a:spAutoFit/>
          </a:bodyPr>
          <a:p>
            <a:pPr eaLnBrk="0" hangingPunct="0"/>
            <a:r>
              <a:rPr lang="en-US" altLang="zh-CN" sz="2000" b="1" dirty="0">
                <a:solidFill>
                  <a:schemeClr val="bg1"/>
                </a:solidFill>
                <a:latin typeface="Arial" panose="020B0604020202020204" pitchFamily="34" charset="0"/>
                <a:ea typeface="黑体" panose="02010609060101010101" pitchFamily="49" charset="-122"/>
              </a:rPr>
              <a:t>Electric field distribution</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6" name="图片 5" descr="untitled"/>
          <p:cNvPicPr>
            <a:picLocks noChangeAspect="1"/>
          </p:cNvPicPr>
          <p:nvPr/>
        </p:nvPicPr>
        <p:blipFill>
          <a:blip r:embed="rId1"/>
          <a:stretch>
            <a:fillRect/>
          </a:stretch>
        </p:blipFill>
        <p:spPr>
          <a:xfrm>
            <a:off x="1142365" y="1316355"/>
            <a:ext cx="6358255" cy="4768850"/>
          </a:xfrm>
          <a:prstGeom prst="rect">
            <a:avLst/>
          </a:prstGeom>
        </p:spPr>
      </p:pic>
      <p:sp>
        <p:nvSpPr>
          <p:cNvPr id="36" name="文本框 35"/>
          <p:cNvSpPr txBox="1"/>
          <p:nvPr/>
        </p:nvSpPr>
        <p:spPr>
          <a:xfrm>
            <a:off x="6058535" y="2328545"/>
            <a:ext cx="1363345" cy="275590"/>
          </a:xfrm>
          <a:prstGeom prst="rect">
            <a:avLst/>
          </a:prstGeom>
          <a:solidFill>
            <a:schemeClr val="bg1"/>
          </a:solidFill>
        </p:spPr>
        <p:txBody>
          <a:bodyPr wrap="square" rtlCol="0">
            <a:spAutoFit/>
          </a:bodyPr>
          <a:p>
            <a:r>
              <a:rPr lang="en-US" altLang="zh-CN" sz="1200" b="1"/>
              <a:t>     V</a:t>
            </a:r>
            <a:r>
              <a:rPr lang="en-US" altLang="zh-CN" sz="1200" b="1" baseline="-25000"/>
              <a:t>out </a:t>
            </a:r>
            <a:r>
              <a:rPr lang="en-US" altLang="zh-CN" sz="1200" b="1" baseline="30000"/>
              <a:t> </a:t>
            </a:r>
            <a:r>
              <a:rPr lang="en-US" altLang="zh-CN" sz="1200" b="1"/>
              <a:t>too large</a:t>
            </a:r>
            <a:endParaRPr lang="en-US" altLang="zh-CN" sz="1200" b="1"/>
          </a:p>
        </p:txBody>
      </p:sp>
      <p:sp>
        <p:nvSpPr>
          <p:cNvPr id="43" name="文本框 42"/>
          <p:cNvSpPr txBox="1"/>
          <p:nvPr/>
        </p:nvSpPr>
        <p:spPr>
          <a:xfrm>
            <a:off x="2762885" y="2832735"/>
            <a:ext cx="1847850" cy="460375"/>
          </a:xfrm>
          <a:prstGeom prst="rect">
            <a:avLst/>
          </a:prstGeom>
          <a:solidFill>
            <a:schemeClr val="bg1"/>
          </a:solidFill>
        </p:spPr>
        <p:txBody>
          <a:bodyPr wrap="square" rtlCol="0">
            <a:spAutoFit/>
          </a:bodyPr>
          <a:p>
            <a:r>
              <a:rPr lang="en-US" altLang="zh-CN" sz="1200" b="1">
                <a:solidFill>
                  <a:srgbClr val="0000FF"/>
                </a:solidFill>
              </a:rPr>
              <a:t>     Drift channel </a:t>
            </a:r>
            <a:r>
              <a:rPr lang="en-US" altLang="zh-CN" sz="1200" b="1">
                <a:solidFill>
                  <a:srgbClr val="FF0000"/>
                </a:solidFill>
              </a:rPr>
              <a:t>is out</a:t>
            </a:r>
            <a:endParaRPr lang="en-US" altLang="zh-CN" sz="1200" b="1">
              <a:solidFill>
                <a:srgbClr val="FF0000"/>
              </a:solidFill>
            </a:endParaRPr>
          </a:p>
          <a:p>
            <a:r>
              <a:rPr lang="en-US" altLang="zh-CN" sz="1200" b="1">
                <a:solidFill>
                  <a:srgbClr val="0000FF"/>
                </a:solidFill>
              </a:rPr>
              <a:t>     of detector body</a:t>
            </a:r>
            <a:endParaRPr lang="en-US" altLang="zh-CN" sz="1200" b="1" baseline="30000">
              <a:solidFill>
                <a:srgbClr val="0000FF"/>
              </a:solidFill>
              <a:sym typeface="+mn-ea"/>
            </a:endParaRPr>
          </a:p>
        </p:txBody>
      </p:sp>
      <p:cxnSp>
        <p:nvCxnSpPr>
          <p:cNvPr id="39" name="直接箭头连接符 38"/>
          <p:cNvCxnSpPr/>
          <p:nvPr/>
        </p:nvCxnSpPr>
        <p:spPr>
          <a:xfrm>
            <a:off x="4097655" y="3905250"/>
            <a:ext cx="85090" cy="30480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0" name="直接箭头连接符 39"/>
          <p:cNvCxnSpPr/>
          <p:nvPr/>
        </p:nvCxnSpPr>
        <p:spPr>
          <a:xfrm>
            <a:off x="4182745" y="4183380"/>
            <a:ext cx="76200" cy="408305"/>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1" name="直接箭头连接符 40"/>
          <p:cNvCxnSpPr/>
          <p:nvPr/>
        </p:nvCxnSpPr>
        <p:spPr>
          <a:xfrm>
            <a:off x="4259580" y="4582795"/>
            <a:ext cx="0" cy="381635"/>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2" name="直接箭头连接符 41"/>
          <p:cNvCxnSpPr/>
          <p:nvPr/>
        </p:nvCxnSpPr>
        <p:spPr>
          <a:xfrm flipH="1">
            <a:off x="4083685" y="4946650"/>
            <a:ext cx="167005" cy="57912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Box 20"/>
          <p:cNvSpPr txBox="1"/>
          <p:nvPr/>
        </p:nvSpPr>
        <p:spPr>
          <a:xfrm>
            <a:off x="903605" y="269240"/>
            <a:ext cx="6518275" cy="398780"/>
          </a:xfrm>
          <a:prstGeom prst="rect">
            <a:avLst/>
          </a:prstGeom>
          <a:noFill/>
          <a:ln w="9525">
            <a:noFill/>
          </a:ln>
        </p:spPr>
        <p:txBody>
          <a:bodyPr>
            <a:spAutoFit/>
          </a:bodyPr>
          <a:p>
            <a:pPr eaLnBrk="0" hangingPunct="0"/>
            <a:r>
              <a:rPr lang="en-US" altLang="zh-CN" sz="2000" b="1" dirty="0">
                <a:solidFill>
                  <a:schemeClr val="bg1"/>
                </a:solidFill>
                <a:latin typeface="Arial" panose="020B0604020202020204" pitchFamily="34" charset="0"/>
                <a:ea typeface="黑体" panose="02010609060101010101" pitchFamily="49" charset="-122"/>
              </a:rPr>
              <a:t>Electric field distribution</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7" name="图片 6" descr="untitled"/>
          <p:cNvPicPr>
            <a:picLocks noChangeAspect="1"/>
          </p:cNvPicPr>
          <p:nvPr/>
        </p:nvPicPr>
        <p:blipFill>
          <a:blip r:embed="rId1"/>
          <a:stretch>
            <a:fillRect/>
          </a:stretch>
        </p:blipFill>
        <p:spPr>
          <a:xfrm>
            <a:off x="1081405" y="1310640"/>
            <a:ext cx="6340475" cy="4755515"/>
          </a:xfrm>
          <a:prstGeom prst="rect">
            <a:avLst/>
          </a:prstGeom>
        </p:spPr>
      </p:pic>
      <p:sp>
        <p:nvSpPr>
          <p:cNvPr id="37" name="文本框 36"/>
          <p:cNvSpPr txBox="1"/>
          <p:nvPr/>
        </p:nvSpPr>
        <p:spPr>
          <a:xfrm>
            <a:off x="1534795" y="2093595"/>
            <a:ext cx="1188085" cy="275590"/>
          </a:xfrm>
          <a:prstGeom prst="rect">
            <a:avLst/>
          </a:prstGeom>
          <a:solidFill>
            <a:schemeClr val="bg1"/>
          </a:solidFill>
        </p:spPr>
        <p:txBody>
          <a:bodyPr wrap="square" rtlCol="0">
            <a:spAutoFit/>
          </a:bodyPr>
          <a:p>
            <a:r>
              <a:rPr lang="en-US" altLang="zh-CN" sz="1200" b="1"/>
              <a:t> V</a:t>
            </a:r>
            <a:r>
              <a:rPr lang="en-US" altLang="zh-CN" sz="1200" b="1" baseline="30000"/>
              <a:t>B</a:t>
            </a:r>
            <a:r>
              <a:rPr lang="en-US" altLang="zh-CN" sz="1200" b="1"/>
              <a:t> </a:t>
            </a:r>
            <a:r>
              <a:rPr lang="en-US" altLang="zh-CN" sz="1000" b="1"/>
              <a:t>too large</a:t>
            </a:r>
            <a:endParaRPr lang="en-US" altLang="zh-CN" sz="1000" b="1"/>
          </a:p>
        </p:txBody>
      </p:sp>
      <p:sp>
        <p:nvSpPr>
          <p:cNvPr id="43" name="文本框 42"/>
          <p:cNvSpPr txBox="1"/>
          <p:nvPr/>
        </p:nvSpPr>
        <p:spPr>
          <a:xfrm>
            <a:off x="4039235" y="2870200"/>
            <a:ext cx="1847850" cy="460375"/>
          </a:xfrm>
          <a:prstGeom prst="rect">
            <a:avLst/>
          </a:prstGeom>
          <a:solidFill>
            <a:schemeClr val="bg1"/>
          </a:solidFill>
        </p:spPr>
        <p:txBody>
          <a:bodyPr wrap="square" rtlCol="0">
            <a:spAutoFit/>
          </a:bodyPr>
          <a:p>
            <a:r>
              <a:rPr lang="en-US" altLang="zh-CN" sz="1200" b="1">
                <a:solidFill>
                  <a:srgbClr val="0000FF"/>
                </a:solidFill>
              </a:rPr>
              <a:t>     Drift channel </a:t>
            </a:r>
            <a:r>
              <a:rPr lang="en-US" altLang="zh-CN" sz="1200" b="1">
                <a:solidFill>
                  <a:srgbClr val="FF0000"/>
                </a:solidFill>
              </a:rPr>
              <a:t>is not</a:t>
            </a:r>
            <a:r>
              <a:rPr lang="en-US" altLang="zh-CN" sz="1200" b="1">
                <a:solidFill>
                  <a:srgbClr val="0000FF"/>
                </a:solidFill>
              </a:rPr>
              <a:t> pointing to anode</a:t>
            </a:r>
            <a:endParaRPr lang="en-US" altLang="zh-CN" sz="1200" b="1" baseline="30000">
              <a:solidFill>
                <a:srgbClr val="0000FF"/>
              </a:solidFill>
              <a:sym typeface="+mn-ea"/>
            </a:endParaRPr>
          </a:p>
        </p:txBody>
      </p:sp>
      <p:cxnSp>
        <p:nvCxnSpPr>
          <p:cNvPr id="39" name="直接箭头连接符 38"/>
          <p:cNvCxnSpPr/>
          <p:nvPr/>
        </p:nvCxnSpPr>
        <p:spPr>
          <a:xfrm>
            <a:off x="4708525" y="3801745"/>
            <a:ext cx="76200" cy="53467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0" name="直接箭头连接符 39"/>
          <p:cNvCxnSpPr/>
          <p:nvPr/>
        </p:nvCxnSpPr>
        <p:spPr>
          <a:xfrm>
            <a:off x="4784725" y="4295775"/>
            <a:ext cx="48895" cy="410845"/>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1" name="直接箭头连接符 40"/>
          <p:cNvCxnSpPr/>
          <p:nvPr/>
        </p:nvCxnSpPr>
        <p:spPr>
          <a:xfrm flipH="1">
            <a:off x="4775835" y="4685665"/>
            <a:ext cx="48895" cy="55753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sp>
        <p:nvSpPr>
          <p:cNvPr id="38" name="文本框 37"/>
          <p:cNvSpPr txBox="1"/>
          <p:nvPr/>
        </p:nvSpPr>
        <p:spPr>
          <a:xfrm>
            <a:off x="3482340" y="5714365"/>
            <a:ext cx="942340" cy="275590"/>
          </a:xfrm>
          <a:prstGeom prst="rect">
            <a:avLst/>
          </a:prstGeom>
          <a:solidFill>
            <a:schemeClr val="bg1"/>
          </a:solidFill>
        </p:spPr>
        <p:txBody>
          <a:bodyPr wrap="square" rtlCol="0">
            <a:spAutoFit/>
          </a:bodyPr>
          <a:p>
            <a:r>
              <a:rPr lang="en-US" altLang="zh-CN" sz="1200" b="1"/>
              <a:t>     Anode</a:t>
            </a:r>
            <a:endParaRPr lang="en-US" altLang="zh-CN" sz="1000" b="1" baseline="30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Box 20"/>
          <p:cNvSpPr txBox="1"/>
          <p:nvPr/>
        </p:nvSpPr>
        <p:spPr>
          <a:xfrm>
            <a:off x="903605" y="269240"/>
            <a:ext cx="6518275" cy="398780"/>
          </a:xfrm>
          <a:prstGeom prst="rect">
            <a:avLst/>
          </a:prstGeom>
          <a:noFill/>
          <a:ln w="9525">
            <a:noFill/>
          </a:ln>
        </p:spPr>
        <p:txBody>
          <a:bodyPr>
            <a:spAutoFit/>
          </a:bodyPr>
          <a:p>
            <a:pPr eaLnBrk="0" hangingPunct="0"/>
            <a:r>
              <a:rPr lang="en-US" altLang="zh-CN" sz="2000" b="1" dirty="0">
                <a:solidFill>
                  <a:schemeClr val="bg1"/>
                </a:solidFill>
                <a:latin typeface="Arial" panose="020B0604020202020204" pitchFamily="34" charset="0"/>
                <a:ea typeface="黑体" panose="02010609060101010101" pitchFamily="49" charset="-122"/>
              </a:rPr>
              <a:t>Electric field distribution</a:t>
            </a:r>
            <a:r>
              <a:rPr lang="zh-CN" altLang="en-US" sz="2000" b="1" dirty="0">
                <a:solidFill>
                  <a:srgbClr val="0000FF"/>
                </a:solidFill>
                <a:latin typeface="Arial" panose="020B0604020202020204" pitchFamily="34" charset="0"/>
                <a:ea typeface="黑体" panose="02010609060101010101" pitchFamily="49" charset="-122"/>
              </a:rPr>
              <a:t> </a:t>
            </a:r>
            <a:endParaRPr lang="zh-CN" altLang="en-US" sz="2000" b="1" dirty="0">
              <a:solidFill>
                <a:srgbClr val="0000FF"/>
              </a:solidFill>
              <a:latin typeface="Arial" panose="020B0604020202020204" pitchFamily="34" charset="0"/>
              <a:ea typeface="黑体" panose="02010609060101010101" pitchFamily="49" charset="-122"/>
            </a:endParaRPr>
          </a:p>
        </p:txBody>
      </p:sp>
      <p:pic>
        <p:nvPicPr>
          <p:cNvPr id="2" name="图片 1" descr="E(r,x)--α =6,γ=0.36,β=0.7,Vout=469.3V,VE1=10V,VB=120.15V,Vfd=80.1V ,m=1,n=4,ξ =1.5,η=1.5,d=0.05cm,Nd=4e+011,R=1cm,r1=0.02cm,ρs=2e+003,I=2e-005"/>
          <p:cNvPicPr>
            <a:picLocks noChangeAspect="1"/>
          </p:cNvPicPr>
          <p:nvPr/>
        </p:nvPicPr>
        <p:blipFill>
          <a:blip r:embed="rId1"/>
          <a:stretch>
            <a:fillRect/>
          </a:stretch>
        </p:blipFill>
        <p:spPr>
          <a:xfrm>
            <a:off x="1538605" y="1014730"/>
            <a:ext cx="6417310" cy="4813300"/>
          </a:xfrm>
          <a:prstGeom prst="rect">
            <a:avLst/>
          </a:prstGeom>
        </p:spPr>
      </p:pic>
      <p:sp>
        <p:nvSpPr>
          <p:cNvPr id="37" name="文本框 36"/>
          <p:cNvSpPr txBox="1"/>
          <p:nvPr/>
        </p:nvSpPr>
        <p:spPr>
          <a:xfrm>
            <a:off x="2435860" y="2314575"/>
            <a:ext cx="996315" cy="275590"/>
          </a:xfrm>
          <a:prstGeom prst="rect">
            <a:avLst/>
          </a:prstGeom>
          <a:solidFill>
            <a:schemeClr val="bg1"/>
          </a:solidFill>
        </p:spPr>
        <p:txBody>
          <a:bodyPr wrap="square" rtlCol="0">
            <a:spAutoFit/>
          </a:bodyPr>
          <a:p>
            <a:r>
              <a:rPr lang="en-US" altLang="zh-CN" sz="1200" b="1"/>
              <a:t>V</a:t>
            </a:r>
            <a:r>
              <a:rPr lang="en-US" altLang="zh-CN" sz="1200" b="1" baseline="30000"/>
              <a:t>B</a:t>
            </a:r>
            <a:r>
              <a:rPr lang="en-US" altLang="zh-CN" sz="1200" b="1"/>
              <a:t> </a:t>
            </a:r>
            <a:r>
              <a:rPr lang="en-US" altLang="zh-CN" sz="1000" b="1"/>
              <a:t>too large</a:t>
            </a:r>
            <a:endParaRPr lang="en-US" altLang="zh-CN" sz="1000" b="1"/>
          </a:p>
        </p:txBody>
      </p:sp>
      <p:sp>
        <p:nvSpPr>
          <p:cNvPr id="36" name="文本框 35"/>
          <p:cNvSpPr txBox="1"/>
          <p:nvPr/>
        </p:nvSpPr>
        <p:spPr>
          <a:xfrm>
            <a:off x="6363335" y="2023745"/>
            <a:ext cx="1363345" cy="275590"/>
          </a:xfrm>
          <a:prstGeom prst="rect">
            <a:avLst/>
          </a:prstGeom>
          <a:solidFill>
            <a:schemeClr val="bg1"/>
          </a:solidFill>
        </p:spPr>
        <p:txBody>
          <a:bodyPr wrap="square" rtlCol="0">
            <a:spAutoFit/>
          </a:bodyPr>
          <a:p>
            <a:r>
              <a:rPr lang="en-US" altLang="zh-CN" sz="1200" b="1"/>
              <a:t>     V</a:t>
            </a:r>
            <a:r>
              <a:rPr lang="en-US" altLang="zh-CN" sz="1200" b="1" baseline="-25000"/>
              <a:t>out </a:t>
            </a:r>
            <a:r>
              <a:rPr lang="en-US" altLang="zh-CN" sz="1200" b="1" baseline="30000"/>
              <a:t> </a:t>
            </a:r>
            <a:r>
              <a:rPr lang="en-US" altLang="zh-CN" sz="1200" b="1"/>
              <a:t>too large</a:t>
            </a:r>
            <a:endParaRPr lang="en-US" altLang="zh-CN" sz="1200" b="1"/>
          </a:p>
        </p:txBody>
      </p:sp>
      <p:cxnSp>
        <p:nvCxnSpPr>
          <p:cNvPr id="39" name="直接箭头连接符 38"/>
          <p:cNvCxnSpPr/>
          <p:nvPr/>
        </p:nvCxnSpPr>
        <p:spPr>
          <a:xfrm>
            <a:off x="4523740" y="3725545"/>
            <a:ext cx="305435" cy="53467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0" name="直接箭头连接符 39"/>
          <p:cNvCxnSpPr/>
          <p:nvPr/>
        </p:nvCxnSpPr>
        <p:spPr>
          <a:xfrm>
            <a:off x="4793615" y="4201160"/>
            <a:ext cx="170180" cy="44069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cxnSp>
        <p:nvCxnSpPr>
          <p:cNvPr id="41" name="直接箭头连接符 40"/>
          <p:cNvCxnSpPr/>
          <p:nvPr/>
        </p:nvCxnSpPr>
        <p:spPr>
          <a:xfrm>
            <a:off x="4937125" y="4565015"/>
            <a:ext cx="153035" cy="534670"/>
          </a:xfrm>
          <a:prstGeom prst="straightConnector1">
            <a:avLst/>
          </a:prstGeom>
          <a:solidFill>
            <a:schemeClr val="accent1"/>
          </a:solidFill>
          <a:ln w="28575" cap="flat" cmpd="sng" algn="ctr">
            <a:solidFill>
              <a:schemeClr val="tx1"/>
            </a:solidFill>
            <a:prstDash val="solid"/>
            <a:round/>
            <a:headEnd type="none" w="med" len="med"/>
            <a:tailEnd type="arrow" w="med" len="med"/>
          </a:ln>
        </p:spPr>
      </p:cxnSp>
      <p:sp>
        <p:nvSpPr>
          <p:cNvPr id="43" name="文本框 42"/>
          <p:cNvSpPr txBox="1"/>
          <p:nvPr/>
        </p:nvSpPr>
        <p:spPr>
          <a:xfrm>
            <a:off x="3355975" y="2014855"/>
            <a:ext cx="1976120" cy="645160"/>
          </a:xfrm>
          <a:prstGeom prst="rect">
            <a:avLst/>
          </a:prstGeom>
          <a:solidFill>
            <a:schemeClr val="bg1"/>
          </a:solidFill>
        </p:spPr>
        <p:txBody>
          <a:bodyPr wrap="square" rtlCol="0">
            <a:spAutoFit/>
          </a:bodyPr>
          <a:p>
            <a:r>
              <a:rPr lang="en-US" altLang="zh-CN" sz="1200" b="1">
                <a:solidFill>
                  <a:srgbClr val="0000FF"/>
                </a:solidFill>
              </a:rPr>
              <a:t>     Drift channel </a:t>
            </a:r>
            <a:r>
              <a:rPr lang="en-US" altLang="zh-CN" sz="1200" b="1">
                <a:solidFill>
                  <a:srgbClr val="FF0000"/>
                </a:solidFill>
              </a:rPr>
              <a:t>is out</a:t>
            </a:r>
            <a:r>
              <a:rPr lang="en-US" altLang="zh-CN" sz="1200" b="1">
                <a:solidFill>
                  <a:srgbClr val="0000FF"/>
                </a:solidFill>
              </a:rPr>
              <a:t> of</a:t>
            </a:r>
            <a:endParaRPr lang="en-US" altLang="zh-CN" sz="1200" b="1">
              <a:solidFill>
                <a:srgbClr val="0000FF"/>
              </a:solidFill>
            </a:endParaRPr>
          </a:p>
          <a:p>
            <a:r>
              <a:rPr lang="en-US" altLang="zh-CN" sz="1200" b="1">
                <a:solidFill>
                  <a:srgbClr val="0000FF"/>
                </a:solidFill>
              </a:rPr>
              <a:t>    detector body and </a:t>
            </a:r>
            <a:r>
              <a:rPr lang="en-US" altLang="zh-CN" sz="1200" b="1">
                <a:solidFill>
                  <a:srgbClr val="FF0000"/>
                </a:solidFill>
              </a:rPr>
              <a:t>not</a:t>
            </a:r>
            <a:r>
              <a:rPr lang="en-US" altLang="zh-CN" sz="1200" b="1">
                <a:solidFill>
                  <a:srgbClr val="0000FF"/>
                </a:solidFill>
              </a:rPr>
              <a:t> </a:t>
            </a:r>
            <a:endParaRPr lang="en-US" altLang="zh-CN" sz="1200" b="1">
              <a:solidFill>
                <a:srgbClr val="0000FF"/>
              </a:solidFill>
            </a:endParaRPr>
          </a:p>
          <a:p>
            <a:r>
              <a:rPr lang="en-US" altLang="zh-CN" sz="1200" b="1">
                <a:solidFill>
                  <a:srgbClr val="0000FF"/>
                </a:solidFill>
              </a:rPr>
              <a:t>     pointing to anode</a:t>
            </a:r>
            <a:endParaRPr lang="en-US" altLang="zh-CN" sz="1200" b="1" baseline="30000">
              <a:solidFill>
                <a:srgbClr val="0000FF"/>
              </a:solidFill>
              <a:sym typeface="+mn-ea"/>
            </a:endParaRPr>
          </a:p>
        </p:txBody>
      </p:sp>
      <p:sp>
        <p:nvSpPr>
          <p:cNvPr id="38" name="文本框 37"/>
          <p:cNvSpPr txBox="1"/>
          <p:nvPr/>
        </p:nvSpPr>
        <p:spPr>
          <a:xfrm>
            <a:off x="4021455" y="5476240"/>
            <a:ext cx="942340" cy="275590"/>
          </a:xfrm>
          <a:prstGeom prst="rect">
            <a:avLst/>
          </a:prstGeom>
          <a:solidFill>
            <a:schemeClr val="bg1"/>
          </a:solidFill>
        </p:spPr>
        <p:txBody>
          <a:bodyPr wrap="square" rtlCol="0">
            <a:spAutoFit/>
          </a:bodyPr>
          <a:p>
            <a:r>
              <a:rPr lang="en-US" altLang="zh-CN" sz="1200" b="1"/>
              <a:t>     Anode</a:t>
            </a:r>
            <a:endParaRPr lang="en-US" altLang="zh-CN" sz="1000" b="1" baseline="30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3" name="TextBox 92"/>
          <p:cNvSpPr txBox="1"/>
          <p:nvPr/>
        </p:nvSpPr>
        <p:spPr>
          <a:xfrm>
            <a:off x="990600" y="152400"/>
            <a:ext cx="7244080" cy="622935"/>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SDD Design (</a:t>
            </a:r>
            <a:r>
              <a:rPr lang="en-US" altLang="zh-CN" sz="2600" b="1" dirty="0">
                <a:solidFill>
                  <a:schemeClr val="bg1"/>
                </a:solidFill>
                <a:latin typeface="Arial" panose="020B0604020202020204" pitchFamily="34" charset="0"/>
              </a:rPr>
              <a:t>7</a:t>
            </a:r>
            <a:r>
              <a:rPr lang="zh-CN" altLang="en-US" sz="2600" b="1" dirty="0">
                <a:solidFill>
                  <a:schemeClr val="bg1"/>
                </a:solidFill>
                <a:latin typeface="Arial" panose="020B0604020202020204" pitchFamily="34" charset="0"/>
              </a:rPr>
              <a:t> layears/Masks, douple-sided)</a:t>
            </a:r>
            <a:r>
              <a:rPr lang="en-US" altLang="zh-CN" sz="2600" b="1" dirty="0">
                <a:solidFill>
                  <a:schemeClr val="bg1"/>
                </a:solidFill>
                <a:latin typeface="Arial" panose="020B0604020202020204" pitchFamily="34" charset="0"/>
                <a:ea typeface="MS Gothic" panose="020B0609070205080204" pitchFamily="49" charset="-128"/>
              </a:rPr>
              <a:t> </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endParaRPr lang="en-US" altLang="zh-CN" dirty="0">
              <a:latin typeface="Arial" panose="020B0604020202020204" pitchFamily="34" charset="0"/>
            </a:endParaRPr>
          </a:p>
        </p:txBody>
      </p:sp>
      <p:grpSp>
        <p:nvGrpSpPr>
          <p:cNvPr id="20" name="组合 19"/>
          <p:cNvGrpSpPr/>
          <p:nvPr/>
        </p:nvGrpSpPr>
        <p:grpSpPr>
          <a:xfrm>
            <a:off x="1802765" y="1380490"/>
            <a:ext cx="6095365" cy="4624379"/>
            <a:chOff x="15" y="2058"/>
            <a:chExt cx="5788" cy="4358"/>
          </a:xfrm>
        </p:grpSpPr>
        <p:grpSp>
          <p:nvGrpSpPr>
            <p:cNvPr id="19" name="组合 18"/>
            <p:cNvGrpSpPr/>
            <p:nvPr/>
          </p:nvGrpSpPr>
          <p:grpSpPr>
            <a:xfrm>
              <a:off x="15" y="2058"/>
              <a:ext cx="5788" cy="4174"/>
              <a:chOff x="15" y="2058"/>
              <a:chExt cx="5788" cy="4174"/>
            </a:xfrm>
          </p:grpSpPr>
          <p:grpSp>
            <p:nvGrpSpPr>
              <p:cNvPr id="4" name="组合 3"/>
              <p:cNvGrpSpPr/>
              <p:nvPr/>
            </p:nvGrpSpPr>
            <p:grpSpPr>
              <a:xfrm>
                <a:off x="552" y="2058"/>
                <a:ext cx="4904" cy="4174"/>
                <a:chOff x="552" y="2058"/>
                <a:chExt cx="4904" cy="4174"/>
              </a:xfrm>
            </p:grpSpPr>
            <p:pic>
              <p:nvPicPr>
                <p:cNvPr id="5" name="图片 4" descr="New Large Area SDD Design 2016-12-2_Large-Array_ACAD2010"/>
                <p:cNvPicPr>
                  <a:picLocks noChangeAspect="1"/>
                </p:cNvPicPr>
                <p:nvPr/>
              </p:nvPicPr>
              <p:blipFill>
                <a:blip r:embed="rId1"/>
                <a:srcRect l="24691" r="21534"/>
                <a:stretch>
                  <a:fillRect/>
                </a:stretch>
              </p:blipFill>
              <p:spPr>
                <a:xfrm>
                  <a:off x="552" y="2058"/>
                  <a:ext cx="4904" cy="4174"/>
                </a:xfrm>
                <a:prstGeom prst="rect">
                  <a:avLst/>
                </a:prstGeom>
              </p:spPr>
            </p:pic>
            <p:cxnSp>
              <p:nvCxnSpPr>
                <p:cNvPr id="9" name="直接箭头连接符 8"/>
                <p:cNvCxnSpPr/>
                <p:nvPr/>
              </p:nvCxnSpPr>
              <p:spPr>
                <a:xfrm flipV="1">
                  <a:off x="736" y="4266"/>
                  <a:ext cx="907" cy="567"/>
                </a:xfrm>
                <a:prstGeom prst="straightConnector1">
                  <a:avLst/>
                </a:prstGeom>
                <a:noFill/>
                <a:ln w="19050" cap="flat" cmpd="sng" algn="ctr">
                  <a:solidFill>
                    <a:sysClr val="windowText" lastClr="000000"/>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5" y="3274"/>
                <a:ext cx="5788" cy="1780"/>
                <a:chOff x="15" y="3274"/>
                <a:chExt cx="5788" cy="1780"/>
              </a:xfrm>
            </p:grpSpPr>
            <p:grpSp>
              <p:nvGrpSpPr>
                <p:cNvPr id="12" name="组合 11"/>
                <p:cNvGrpSpPr/>
                <p:nvPr/>
              </p:nvGrpSpPr>
              <p:grpSpPr>
                <a:xfrm>
                  <a:off x="15" y="3507"/>
                  <a:ext cx="4720" cy="1547"/>
                  <a:chOff x="15" y="3507"/>
                  <a:chExt cx="4720" cy="1547"/>
                </a:xfrm>
              </p:grpSpPr>
              <p:sp>
                <p:nvSpPr>
                  <p:cNvPr id="14" name="Rectangle 6"/>
                  <p:cNvSpPr/>
                  <p:nvPr/>
                </p:nvSpPr>
                <p:spPr>
                  <a:xfrm>
                    <a:off x="15" y="4833"/>
                    <a:ext cx="1174" cy="221"/>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sz="1000" b="1" dirty="0">
                        <a:solidFill>
                          <a:srgbClr val="0000FF"/>
                        </a:solidFill>
                        <a:latin typeface="Times New Roman" panose="02020603050405020304" pitchFamily="18" charset="0"/>
                        <a:cs typeface="Times New Roman" panose="02020603050405020304" pitchFamily="18" charset="0"/>
                      </a:rPr>
                      <a:t>314 </a:t>
                    </a:r>
                    <a:r>
                      <a:rPr lang="en-US" altLang="zh-CN" sz="1000" b="1" dirty="0">
                        <a:solidFill>
                          <a:srgbClr val="0000FF"/>
                        </a:solidFill>
                        <a:latin typeface="Times New Roman" panose="02020603050405020304" pitchFamily="18" charset="0"/>
                        <a:cs typeface="Times New Roman" panose="02020603050405020304" pitchFamily="18" charset="0"/>
                      </a:rPr>
                      <a:t>mm</a:t>
                    </a:r>
                    <a:r>
                      <a:rPr lang="en-US" altLang="zh-CN" sz="1000" b="1" baseline="30000" dirty="0">
                        <a:solidFill>
                          <a:srgbClr val="0000FF"/>
                        </a:solidFill>
                        <a:latin typeface="Times New Roman" panose="02020603050405020304" pitchFamily="18" charset="0"/>
                        <a:cs typeface="Times New Roman" panose="02020603050405020304" pitchFamily="18" charset="0"/>
                      </a:rPr>
                      <a:t>2</a:t>
                    </a:r>
                    <a:endParaRPr lang="en-US" altLang="zh-CN" sz="1000" b="1" baseline="30000" dirty="0">
                      <a:solidFill>
                        <a:srgbClr val="0000FF"/>
                      </a:solidFill>
                      <a:latin typeface="Times New Roman" panose="02020603050405020304" pitchFamily="18" charset="0"/>
                      <a:cs typeface="Times New Roman" panose="02020603050405020304" pitchFamily="18" charset="0"/>
                    </a:endParaRPr>
                  </a:p>
                </p:txBody>
              </p:sp>
              <p:cxnSp>
                <p:nvCxnSpPr>
                  <p:cNvPr id="15" name="直接箭头连接符 14"/>
                  <p:cNvCxnSpPr/>
                  <p:nvPr/>
                </p:nvCxnSpPr>
                <p:spPr>
                  <a:xfrm flipH="1">
                    <a:off x="3148" y="3507"/>
                    <a:ext cx="1587" cy="340"/>
                  </a:xfrm>
                  <a:prstGeom prst="straightConnector1">
                    <a:avLst/>
                  </a:prstGeom>
                  <a:noFill/>
                  <a:ln w="19050" cap="flat" cmpd="sng" algn="ctr">
                    <a:solidFill>
                      <a:sysClr val="windowText" lastClr="000000"/>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sp>
              <p:nvSpPr>
                <p:cNvPr id="16" name="Rectangle 6"/>
                <p:cNvSpPr/>
                <p:nvPr/>
              </p:nvSpPr>
              <p:spPr>
                <a:xfrm>
                  <a:off x="4629" y="3274"/>
                  <a:ext cx="1174" cy="217"/>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sz="1000" b="1" dirty="0">
                      <a:solidFill>
                        <a:srgbClr val="0000FF"/>
                      </a:solidFill>
                      <a:latin typeface="Times New Roman" panose="02020603050405020304" pitchFamily="18" charset="0"/>
                      <a:cs typeface="Times New Roman" panose="02020603050405020304" pitchFamily="18" charset="0"/>
                    </a:rPr>
                    <a:t>600 </a:t>
                  </a:r>
                  <a:r>
                    <a:rPr lang="en-US" altLang="zh-CN" sz="1000" b="1" dirty="0">
                      <a:solidFill>
                        <a:srgbClr val="0000FF"/>
                      </a:solidFill>
                      <a:latin typeface="Times New Roman" panose="02020603050405020304" pitchFamily="18" charset="0"/>
                      <a:cs typeface="Times New Roman" panose="02020603050405020304" pitchFamily="18" charset="0"/>
                    </a:rPr>
                    <a:t>mm</a:t>
                  </a:r>
                  <a:r>
                    <a:rPr lang="en-US" altLang="zh-CN" sz="1000" b="1" baseline="30000" dirty="0">
                      <a:solidFill>
                        <a:srgbClr val="0000FF"/>
                      </a:solidFill>
                      <a:latin typeface="Times New Roman" panose="02020603050405020304" pitchFamily="18" charset="0"/>
                      <a:cs typeface="Times New Roman" panose="02020603050405020304" pitchFamily="18" charset="0"/>
                    </a:rPr>
                    <a:t>2</a:t>
                  </a:r>
                  <a:endParaRPr lang="en-US" altLang="zh-CN" sz="1000" b="1" baseline="30000" dirty="0">
                    <a:solidFill>
                      <a:srgbClr val="0000FF"/>
                    </a:solidFill>
                    <a:latin typeface="Times New Roman" panose="02020603050405020304" pitchFamily="18" charset="0"/>
                    <a:cs typeface="Times New Roman" panose="02020603050405020304" pitchFamily="18" charset="0"/>
                  </a:endParaRPr>
                </a:p>
              </p:txBody>
            </p:sp>
          </p:grpSp>
        </p:grpSp>
        <p:sp>
          <p:nvSpPr>
            <p:cNvPr id="17" name="Rectangle 6"/>
            <p:cNvSpPr/>
            <p:nvPr/>
          </p:nvSpPr>
          <p:spPr>
            <a:xfrm>
              <a:off x="1244" y="6114"/>
              <a:ext cx="3632" cy="302"/>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altLang="zh-CN" sz="1595" b="1" dirty="0">
                  <a:solidFill>
                    <a:srgbClr val="0000FF"/>
                  </a:solidFill>
                  <a:latin typeface="Times New Roman" panose="02020603050405020304" pitchFamily="18" charset="0"/>
                  <a:cs typeface="Times New Roman" panose="02020603050405020304" pitchFamily="18" charset="0"/>
                </a:rPr>
                <a:t>SDD Mask Set Design </a:t>
              </a:r>
              <a:r>
                <a:rPr lang="zh-CN" altLang="en-US" sz="1595" b="1" dirty="0">
                  <a:solidFill>
                    <a:srgbClr val="0000FF"/>
                  </a:solidFill>
                  <a:latin typeface="Times New Roman" panose="02020603050405020304" pitchFamily="18" charset="0"/>
                  <a:cs typeface="Times New Roman" panose="02020603050405020304" pitchFamily="18" charset="0"/>
                </a:rPr>
                <a:t>掩膜版试验设计</a:t>
              </a:r>
              <a:endParaRPr lang="zh-CN" altLang="en-US" sz="1595" b="1" dirty="0">
                <a:solidFill>
                  <a:srgbClr val="0000FF"/>
                </a:solidFill>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nvSpPr>
        <p:spPr>
          <a:xfrm>
            <a:off x="4411202" y="6490262"/>
            <a:ext cx="2128266" cy="364212"/>
          </a:xfrm>
          <a:prstGeom prst="rect">
            <a:avLst/>
          </a:prstGeom>
        </p:spPr>
        <p:txBody>
          <a:bodyPr vert="horz" wrap="square" lIns="91211" tIns="45605" rIns="91211" bIns="45605"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9A0DB2DC-4C9A-4742-B13C-FB6460FD3503}" type="slidenum">
              <a:rPr lang="en-US" altLang="en-US" sz="1995" b="1" dirty="0">
                <a:solidFill>
                  <a:schemeClr val="bg1"/>
                </a:solidFill>
                <a:latin typeface="Times New Roman" panose="02020603050405020304" pitchFamily="18" charset="0"/>
              </a:rPr>
            </a:fld>
            <a:endParaRPr lang="en-US" altLang="en-US" sz="1995" b="1" dirty="0">
              <a:solidFill>
                <a:schemeClr val="bg1"/>
              </a:solidFill>
              <a:latin typeface="Times New Roman" panose="02020603050405020304" pitchFamily="18" charset="0"/>
            </a:endParaRPr>
          </a:p>
        </p:txBody>
      </p:sp>
      <p:pic>
        <p:nvPicPr>
          <p:cNvPr id="6" name="图片 5" descr="Front side whole wafer_20170818_075302_1"/>
          <p:cNvPicPr>
            <a:picLocks noChangeAspect="1"/>
          </p:cNvPicPr>
          <p:nvPr/>
        </p:nvPicPr>
        <p:blipFill>
          <a:blip r:embed="rId1"/>
          <a:stretch>
            <a:fillRect/>
          </a:stretch>
        </p:blipFill>
        <p:spPr>
          <a:xfrm>
            <a:off x="1171931" y="3095301"/>
            <a:ext cx="3300079" cy="3300079"/>
          </a:xfrm>
          <a:prstGeom prst="rect">
            <a:avLst/>
          </a:prstGeom>
        </p:spPr>
      </p:pic>
      <p:pic>
        <p:nvPicPr>
          <p:cNvPr id="4" name="图片 3" descr="Backside-Whole wafer 20170818_075221"/>
          <p:cNvPicPr>
            <a:picLocks noChangeAspect="1"/>
          </p:cNvPicPr>
          <p:nvPr/>
        </p:nvPicPr>
        <p:blipFill>
          <a:blip r:embed="rId2"/>
          <a:stretch>
            <a:fillRect/>
          </a:stretch>
        </p:blipFill>
        <p:spPr>
          <a:xfrm>
            <a:off x="5052154" y="3095301"/>
            <a:ext cx="3526207" cy="3300079"/>
          </a:xfrm>
          <a:prstGeom prst="rect">
            <a:avLst/>
          </a:prstGeom>
        </p:spPr>
      </p:pic>
      <p:sp>
        <p:nvSpPr>
          <p:cNvPr id="14" name="Rectangle 6"/>
          <p:cNvSpPr/>
          <p:nvPr/>
        </p:nvSpPr>
        <p:spPr>
          <a:xfrm>
            <a:off x="795025" y="6465705"/>
            <a:ext cx="3823970" cy="305435"/>
          </a:xfrm>
          <a:prstGeom prst="rect">
            <a:avLst/>
          </a:prstGeom>
          <a:solidFill>
            <a:schemeClr val="bg1"/>
          </a:solidFill>
          <a:ln w="9525">
            <a:noFill/>
          </a:ln>
        </p:spPr>
        <p:txBody>
          <a:bodyPr wrap="none">
            <a:spAutoFit/>
          </a:bodyPr>
          <a:p>
            <a:pPr lvl="0" eaLnBrk="1" hangingPunct="0">
              <a:lnSpc>
                <a:spcPct val="93000"/>
              </a:lnSpc>
              <a:buClrTx/>
              <a:buSzPct val="45000"/>
              <a:buFont typeface="Wingdings" panose="05000000000000000000" pitchFamily="2" charset="2"/>
              <a:buNone/>
            </a:pPr>
            <a:r>
              <a:rPr lang="en-US" altLang="zh-CN" sz="1500" b="1" dirty="0" smtClean="0">
                <a:solidFill>
                  <a:srgbClr val="0000FF"/>
                </a:solidFill>
                <a:latin typeface="+mn-lt"/>
                <a:ea typeface="宋体" panose="02010600030101010101" pitchFamily="2" charset="-122"/>
              </a:rPr>
              <a:t>Fabricated SDD (Top side) SDD </a:t>
            </a:r>
            <a:r>
              <a:rPr lang="zh-CN" altLang="en-US" sz="1500" b="1" dirty="0" smtClean="0">
                <a:solidFill>
                  <a:srgbClr val="0000FF"/>
                </a:solidFill>
                <a:latin typeface="+mn-lt"/>
                <a:ea typeface="宋体" panose="02010600030101010101" pitchFamily="2" charset="-122"/>
              </a:rPr>
              <a:t>晶片正面</a:t>
            </a:r>
            <a:endParaRPr lang="en-US" sz="1500" b="1" dirty="0">
              <a:solidFill>
                <a:srgbClr val="0000FF"/>
              </a:solidFill>
              <a:latin typeface="+mn-lt"/>
              <a:ea typeface="宋体" panose="02010600030101010101" pitchFamily="2" charset="-122"/>
            </a:endParaRPr>
          </a:p>
        </p:txBody>
      </p:sp>
      <p:sp>
        <p:nvSpPr>
          <p:cNvPr id="16" name="Rectangle 6"/>
          <p:cNvSpPr/>
          <p:nvPr/>
        </p:nvSpPr>
        <p:spPr>
          <a:xfrm>
            <a:off x="4907077" y="6465705"/>
            <a:ext cx="4156710" cy="305435"/>
          </a:xfrm>
          <a:prstGeom prst="rect">
            <a:avLst/>
          </a:prstGeom>
          <a:solidFill>
            <a:schemeClr val="bg1"/>
          </a:solidFill>
          <a:ln w="9525">
            <a:noFill/>
          </a:ln>
        </p:spPr>
        <p:txBody>
          <a:bodyPr wrap="none">
            <a:spAutoFit/>
          </a:bodyPr>
          <a:p>
            <a:pPr lvl="0" algn="l" eaLnBrk="1" hangingPunct="0">
              <a:lnSpc>
                <a:spcPct val="93000"/>
              </a:lnSpc>
              <a:buClrTx/>
              <a:buSzPct val="45000"/>
              <a:buFont typeface="Wingdings" panose="05000000000000000000" pitchFamily="2" charset="2"/>
              <a:buNone/>
            </a:pPr>
            <a:r>
              <a:rPr lang="en-US" altLang="zh-CN" sz="1500" b="1" dirty="0" smtClean="0">
                <a:solidFill>
                  <a:srgbClr val="0000FF"/>
                </a:solidFill>
                <a:latin typeface="+mn-lt"/>
                <a:sym typeface="+mn-ea"/>
              </a:rPr>
              <a:t>Fabricated SDD (Bottom side) </a:t>
            </a:r>
            <a:r>
              <a:rPr lang="en-US" altLang="zh-CN" sz="1500" b="1" dirty="0" smtClean="0">
                <a:solidFill>
                  <a:srgbClr val="0000FF"/>
                </a:solidFill>
                <a:latin typeface="+mn-lt"/>
                <a:ea typeface="宋体" panose="02010600030101010101" pitchFamily="2" charset="-122"/>
              </a:rPr>
              <a:t>SDD </a:t>
            </a:r>
            <a:r>
              <a:rPr lang="zh-CN" altLang="en-US" sz="1500" b="1" dirty="0" smtClean="0">
                <a:solidFill>
                  <a:srgbClr val="0000FF"/>
                </a:solidFill>
                <a:latin typeface="+mn-lt"/>
                <a:ea typeface="宋体" panose="02010600030101010101" pitchFamily="2" charset="-122"/>
              </a:rPr>
              <a:t>晶片反面</a:t>
            </a:r>
            <a:endParaRPr lang="en-US" sz="1500" b="1" dirty="0">
              <a:solidFill>
                <a:srgbClr val="0000FF"/>
              </a:solidFill>
              <a:latin typeface="+mn-lt"/>
              <a:ea typeface="宋体" panose="02010600030101010101" pitchFamily="2" charset="-122"/>
            </a:endParaRPr>
          </a:p>
        </p:txBody>
      </p:sp>
      <p:grpSp>
        <p:nvGrpSpPr>
          <p:cNvPr id="20" name="组合 19"/>
          <p:cNvGrpSpPr/>
          <p:nvPr/>
        </p:nvGrpSpPr>
        <p:grpSpPr>
          <a:xfrm>
            <a:off x="5201298" y="5904"/>
            <a:ext cx="4158353" cy="3089068"/>
            <a:chOff x="15" y="2058"/>
            <a:chExt cx="5788" cy="4525"/>
          </a:xfrm>
        </p:grpSpPr>
        <p:grpSp>
          <p:nvGrpSpPr>
            <p:cNvPr id="19" name="组合 18"/>
            <p:cNvGrpSpPr/>
            <p:nvPr/>
          </p:nvGrpSpPr>
          <p:grpSpPr>
            <a:xfrm>
              <a:off x="15" y="2058"/>
              <a:ext cx="5788" cy="4174"/>
              <a:chOff x="15" y="2058"/>
              <a:chExt cx="5788" cy="4174"/>
            </a:xfrm>
          </p:grpSpPr>
          <p:grpSp>
            <p:nvGrpSpPr>
              <p:cNvPr id="3" name="组合 2"/>
              <p:cNvGrpSpPr/>
              <p:nvPr/>
            </p:nvGrpSpPr>
            <p:grpSpPr>
              <a:xfrm>
                <a:off x="552" y="2058"/>
                <a:ext cx="4904" cy="4174"/>
                <a:chOff x="552" y="2058"/>
                <a:chExt cx="4904" cy="4174"/>
              </a:xfrm>
            </p:grpSpPr>
            <p:pic>
              <p:nvPicPr>
                <p:cNvPr id="7" name="图片 6" descr="New Large Area SDD Design 2016-12-2_Large-Array_ACAD2010"/>
                <p:cNvPicPr>
                  <a:picLocks noChangeAspect="1"/>
                </p:cNvPicPr>
                <p:nvPr/>
              </p:nvPicPr>
              <p:blipFill>
                <a:blip r:embed="rId3"/>
                <a:srcRect l="24691" r="21534"/>
                <a:stretch>
                  <a:fillRect/>
                </a:stretch>
              </p:blipFill>
              <p:spPr>
                <a:xfrm>
                  <a:off x="552" y="2058"/>
                  <a:ext cx="4904" cy="4174"/>
                </a:xfrm>
                <a:prstGeom prst="rect">
                  <a:avLst/>
                </a:prstGeom>
              </p:spPr>
            </p:pic>
            <p:cxnSp>
              <p:nvCxnSpPr>
                <p:cNvPr id="9" name="直接箭头连接符 8"/>
                <p:cNvCxnSpPr/>
                <p:nvPr/>
              </p:nvCxnSpPr>
              <p:spPr>
                <a:xfrm flipV="1">
                  <a:off x="736" y="4266"/>
                  <a:ext cx="907" cy="567"/>
                </a:xfrm>
                <a:prstGeom prst="straightConnector1">
                  <a:avLst/>
                </a:prstGeom>
                <a:noFill/>
                <a:ln w="19050" cap="flat" cmpd="sng" algn="ctr">
                  <a:solidFill>
                    <a:sysClr val="windowText" lastClr="000000"/>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5" y="3274"/>
                <a:ext cx="5788" cy="1902"/>
                <a:chOff x="15" y="3274"/>
                <a:chExt cx="5788" cy="1902"/>
              </a:xfrm>
            </p:grpSpPr>
            <p:grpSp>
              <p:nvGrpSpPr>
                <p:cNvPr id="12" name="组合 11"/>
                <p:cNvGrpSpPr/>
                <p:nvPr/>
              </p:nvGrpSpPr>
              <p:grpSpPr>
                <a:xfrm>
                  <a:off x="15" y="3507"/>
                  <a:ext cx="4720" cy="1669"/>
                  <a:chOff x="15" y="3507"/>
                  <a:chExt cx="4720" cy="1669"/>
                </a:xfrm>
              </p:grpSpPr>
              <p:sp>
                <p:nvSpPr>
                  <p:cNvPr id="8" name="Rectangle 6"/>
                  <p:cNvSpPr/>
                  <p:nvPr/>
                </p:nvSpPr>
                <p:spPr>
                  <a:xfrm>
                    <a:off x="15" y="4833"/>
                    <a:ext cx="1174" cy="343"/>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sz="1000" b="1" dirty="0">
                        <a:solidFill>
                          <a:srgbClr val="0000FF"/>
                        </a:solidFill>
                        <a:latin typeface="Times New Roman" panose="02020603050405020304" pitchFamily="18" charset="0"/>
                        <a:cs typeface="Times New Roman" panose="02020603050405020304" pitchFamily="18" charset="0"/>
                      </a:rPr>
                      <a:t>314 </a:t>
                    </a:r>
                    <a:r>
                      <a:rPr lang="en-US" altLang="zh-CN" sz="1000" b="1" dirty="0">
                        <a:solidFill>
                          <a:srgbClr val="0000FF"/>
                        </a:solidFill>
                        <a:latin typeface="Times New Roman" panose="02020603050405020304" pitchFamily="18" charset="0"/>
                        <a:cs typeface="Times New Roman" panose="02020603050405020304" pitchFamily="18" charset="0"/>
                      </a:rPr>
                      <a:t>mm</a:t>
                    </a:r>
                    <a:r>
                      <a:rPr lang="en-US" altLang="zh-CN" sz="1000" b="1" baseline="30000" dirty="0">
                        <a:solidFill>
                          <a:srgbClr val="0000FF"/>
                        </a:solidFill>
                        <a:latin typeface="Times New Roman" panose="02020603050405020304" pitchFamily="18" charset="0"/>
                        <a:cs typeface="Times New Roman" panose="02020603050405020304" pitchFamily="18" charset="0"/>
                      </a:rPr>
                      <a:t>2</a:t>
                    </a:r>
                    <a:endParaRPr lang="en-US" altLang="zh-CN" sz="1000" b="1" baseline="30000" dirty="0">
                      <a:solidFill>
                        <a:srgbClr val="0000FF"/>
                      </a:solidFill>
                      <a:latin typeface="Times New Roman" panose="02020603050405020304" pitchFamily="18" charset="0"/>
                      <a:cs typeface="Times New Roman" panose="02020603050405020304" pitchFamily="18" charset="0"/>
                    </a:endParaRPr>
                  </a:p>
                </p:txBody>
              </p:sp>
              <p:cxnSp>
                <p:nvCxnSpPr>
                  <p:cNvPr id="15" name="直接箭头连接符 14"/>
                  <p:cNvCxnSpPr/>
                  <p:nvPr/>
                </p:nvCxnSpPr>
                <p:spPr>
                  <a:xfrm flipH="1">
                    <a:off x="3148" y="3507"/>
                    <a:ext cx="1587" cy="340"/>
                  </a:xfrm>
                  <a:prstGeom prst="straightConnector1">
                    <a:avLst/>
                  </a:prstGeom>
                  <a:noFill/>
                  <a:ln w="19050" cap="flat" cmpd="sng" algn="ctr">
                    <a:solidFill>
                      <a:sysClr val="windowText" lastClr="000000"/>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sp>
              <p:nvSpPr>
                <p:cNvPr id="10" name="Rectangle 6"/>
                <p:cNvSpPr/>
                <p:nvPr/>
              </p:nvSpPr>
              <p:spPr>
                <a:xfrm>
                  <a:off x="4629" y="3274"/>
                  <a:ext cx="1174" cy="343"/>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sz="1000" b="1" dirty="0">
                      <a:solidFill>
                        <a:srgbClr val="0000FF"/>
                      </a:solidFill>
                      <a:latin typeface="Times New Roman" panose="02020603050405020304" pitchFamily="18" charset="0"/>
                      <a:cs typeface="Times New Roman" panose="02020603050405020304" pitchFamily="18" charset="0"/>
                    </a:rPr>
                    <a:t>600 </a:t>
                  </a:r>
                  <a:r>
                    <a:rPr lang="en-US" altLang="zh-CN" sz="1000" b="1" dirty="0">
                      <a:solidFill>
                        <a:srgbClr val="0000FF"/>
                      </a:solidFill>
                      <a:latin typeface="Times New Roman" panose="02020603050405020304" pitchFamily="18" charset="0"/>
                      <a:cs typeface="Times New Roman" panose="02020603050405020304" pitchFamily="18" charset="0"/>
                    </a:rPr>
                    <a:t>mm</a:t>
                  </a:r>
                  <a:r>
                    <a:rPr lang="en-US" altLang="zh-CN" sz="1000" b="1" baseline="30000" dirty="0">
                      <a:solidFill>
                        <a:srgbClr val="0000FF"/>
                      </a:solidFill>
                      <a:latin typeface="Times New Roman" panose="02020603050405020304" pitchFamily="18" charset="0"/>
                      <a:cs typeface="Times New Roman" panose="02020603050405020304" pitchFamily="18" charset="0"/>
                    </a:rPr>
                    <a:t>2</a:t>
                  </a:r>
                  <a:endParaRPr lang="en-US" altLang="zh-CN" sz="1000" b="1" baseline="30000" dirty="0">
                    <a:solidFill>
                      <a:srgbClr val="0000FF"/>
                    </a:solidFill>
                    <a:latin typeface="Times New Roman" panose="02020603050405020304" pitchFamily="18" charset="0"/>
                    <a:cs typeface="Times New Roman" panose="02020603050405020304" pitchFamily="18" charset="0"/>
                  </a:endParaRPr>
                </a:p>
              </p:txBody>
            </p:sp>
          </p:grpSp>
        </p:grpSp>
        <p:sp>
          <p:nvSpPr>
            <p:cNvPr id="17" name="Rectangle 6"/>
            <p:cNvSpPr/>
            <p:nvPr/>
          </p:nvSpPr>
          <p:spPr>
            <a:xfrm>
              <a:off x="552" y="6114"/>
              <a:ext cx="5020" cy="469"/>
            </a:xfrm>
            <a:prstGeom prst="rect">
              <a:avLst/>
            </a:prstGeom>
            <a:solidFill>
              <a:schemeClr val="bg1"/>
            </a:solidFill>
            <a:ln w="9525">
              <a:noFill/>
            </a:ln>
          </p:spPr>
          <p:txBody>
            <a:bodyPr wrap="square">
              <a:spAutoFit/>
            </a:bodyPr>
            <a:p>
              <a:pPr lvl="0" eaLnBrk="1" hangingPunct="0">
                <a:lnSpc>
                  <a:spcPct val="93000"/>
                </a:lnSpc>
                <a:buClrTx/>
                <a:buSzPct val="45000"/>
                <a:buFont typeface="Wingdings" panose="05000000000000000000" pitchFamily="2" charset="2"/>
                <a:buNone/>
              </a:pPr>
              <a:r>
                <a:rPr lang="en-US" altLang="zh-CN" sz="1595" b="1" dirty="0">
                  <a:solidFill>
                    <a:srgbClr val="0000FF"/>
                  </a:solidFill>
                  <a:latin typeface="Times New Roman" panose="02020603050405020304" pitchFamily="18" charset="0"/>
                  <a:cs typeface="Times New Roman" panose="02020603050405020304" pitchFamily="18" charset="0"/>
                </a:rPr>
                <a:t>SDD Mask Set Design</a:t>
              </a:r>
              <a:r>
                <a:rPr lang="zh-CN" altLang="en-US" sz="1595" b="1" dirty="0">
                  <a:solidFill>
                    <a:srgbClr val="0000FF"/>
                  </a:solidFill>
                  <a:latin typeface="Times New Roman" panose="02020603050405020304" pitchFamily="18" charset="0"/>
                  <a:cs typeface="Times New Roman" panose="02020603050405020304" pitchFamily="18" charset="0"/>
                </a:rPr>
                <a:t>掩膜版试验设计</a:t>
              </a:r>
              <a:endParaRPr lang="zh-CN" altLang="en-US" sz="1595" b="1" dirty="0">
                <a:solidFill>
                  <a:srgbClr val="0000FF"/>
                </a:solidFill>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574567" y="-507109"/>
            <a:ext cx="9184481" cy="1437640"/>
          </a:xfrm>
          <a:prstGeom prst="rect">
            <a:avLst/>
          </a:prstGeom>
          <a:noFill/>
        </p:spPr>
        <p:txBody>
          <a:bodyPr wrap="square" rtlCol="0" anchor="t">
            <a:spAutoFit/>
          </a:bodyPr>
          <a:p>
            <a:pPr marL="285750">
              <a:lnSpc>
                <a:spcPts val="3500"/>
              </a:lnSpc>
              <a:spcBef>
                <a:spcPts val="0"/>
              </a:spcBef>
              <a:buClr>
                <a:srgbClr val="FF0000"/>
              </a:buClr>
              <a:buFont typeface="Wingdings" panose="05000000000000000000" charset="0"/>
              <a:buNone/>
            </a:pPr>
            <a:endParaRPr lang="zh-CN" altLang="en-US" b="1" dirty="0" smtClean="0">
              <a:latin typeface="Times New Roman" panose="02020603050405020304" pitchFamily="18" charset="0"/>
              <a:ea typeface="+mn-ea"/>
            </a:endParaRPr>
          </a:p>
          <a:p>
            <a:pPr marL="571500" algn="just">
              <a:lnSpc>
                <a:spcPts val="3500"/>
              </a:lnSpc>
              <a:spcBef>
                <a:spcPts val="0"/>
              </a:spcBef>
              <a:buClr>
                <a:srgbClr val="FF0000"/>
              </a:buClr>
              <a:buFont typeface="Wingdings" panose="05000000000000000000" charset="0"/>
            </a:pPr>
            <a:r>
              <a:rPr dirty="0">
                <a:latin typeface="Times New Roman" panose="02020603050405020304" pitchFamily="18" charset="0"/>
                <a:ea typeface="黑体" panose="02010609060101010101" pitchFamily="49" charset="-122"/>
                <a:cs typeface="+mn-ea"/>
                <a:sym typeface="+mn-ea"/>
              </a:rPr>
              <a:t>       </a:t>
            </a:r>
            <a:endParaRPr dirty="0">
              <a:latin typeface="Times New Roman" panose="02020603050405020304" pitchFamily="18" charset="0"/>
              <a:ea typeface="黑体" panose="02010609060101010101" pitchFamily="49" charset="-122"/>
              <a:cs typeface="+mn-ea"/>
              <a:sym typeface="+mn-ea"/>
            </a:endParaRPr>
          </a:p>
          <a:p>
            <a:pPr marL="571500" algn="just">
              <a:lnSpc>
                <a:spcPts val="3500"/>
              </a:lnSpc>
              <a:spcBef>
                <a:spcPts val="0"/>
              </a:spcBef>
              <a:buClr>
                <a:srgbClr val="FF0000"/>
              </a:buClr>
              <a:buFont typeface="Wingdings" panose="05000000000000000000" charset="0"/>
            </a:pPr>
            <a:r>
              <a:rPr lang="zh-CN" altLang="en-US" sz="2600" b="1" dirty="0">
                <a:solidFill>
                  <a:schemeClr val="bg1"/>
                </a:solidFill>
                <a:sym typeface="+mn-ea"/>
              </a:rPr>
              <a:t>大面积硅漂移探测器</a:t>
            </a:r>
            <a:r>
              <a:rPr sz="1995" dirty="0">
                <a:latin typeface="Times New Roman" panose="02020603050405020304" pitchFamily="18" charset="0"/>
                <a:ea typeface="黑体" panose="02010609060101010101" pitchFamily="49" charset="-122"/>
                <a:cs typeface="+mn-ea"/>
                <a:sym typeface="+mn-ea"/>
              </a:rPr>
              <a:t>）</a:t>
            </a:r>
            <a:endParaRPr lang="zh-CN" altLang="en-US" sz="1995">
              <a:latin typeface="Times New Roman" panose="02020603050405020304" pitchFamily="18" charset="0"/>
              <a:ea typeface="黑体" panose="02010609060101010101" pitchFamily="49" charset="-122"/>
            </a:endParaRPr>
          </a:p>
        </p:txBody>
      </p:sp>
      <p:sp>
        <p:nvSpPr>
          <p:cNvPr id="21508" name="TextBox 92"/>
          <p:cNvSpPr txBox="1"/>
          <p:nvPr/>
        </p:nvSpPr>
        <p:spPr>
          <a:xfrm>
            <a:off x="914400" y="0"/>
            <a:ext cx="6511925" cy="49530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Large area </a:t>
            </a: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D = 2 cm</a:t>
            </a:r>
            <a:endParaRPr lang="en-US" altLang="zh-CN" sz="2600" b="1" dirty="0">
              <a:solidFill>
                <a:schemeClr val="bg1"/>
              </a:solidFill>
              <a:latin typeface="Arial" panose="020B0604020202020204" pitchFamily="34" charset="0"/>
              <a:ea typeface="MS Gothic" panose="020B0609070205080204" pitchFamily="49"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SDD-314mm2-Front-Side_20170818_080515_1"/>
          <p:cNvPicPr>
            <a:picLocks noChangeAspect="1"/>
          </p:cNvPicPr>
          <p:nvPr/>
        </p:nvPicPr>
        <p:blipFill>
          <a:blip r:embed="rId1"/>
          <a:stretch>
            <a:fillRect/>
          </a:stretch>
        </p:blipFill>
        <p:spPr>
          <a:xfrm>
            <a:off x="2258060" y="1516380"/>
            <a:ext cx="4747895" cy="4318635"/>
          </a:xfrm>
          <a:prstGeom prst="rect">
            <a:avLst/>
          </a:prstGeom>
        </p:spPr>
      </p:pic>
      <p:sp>
        <p:nvSpPr>
          <p:cNvPr id="13" name="文本框 12"/>
          <p:cNvSpPr txBox="1"/>
          <p:nvPr/>
        </p:nvSpPr>
        <p:spPr>
          <a:xfrm>
            <a:off x="2290337" y="5329176"/>
            <a:ext cx="9184481" cy="988695"/>
          </a:xfrm>
          <a:prstGeom prst="rect">
            <a:avLst/>
          </a:prstGeom>
          <a:noFill/>
        </p:spPr>
        <p:txBody>
          <a:bodyPr wrap="square" rtlCol="0" anchor="t">
            <a:spAutoFit/>
          </a:bodyPr>
          <a:p>
            <a:pPr marL="285750">
              <a:lnSpc>
                <a:spcPts val="3500"/>
              </a:lnSpc>
              <a:spcBef>
                <a:spcPts val="0"/>
              </a:spcBef>
              <a:buClr>
                <a:srgbClr val="FF0000"/>
              </a:buClr>
              <a:buFont typeface="Wingdings" panose="05000000000000000000" charset="0"/>
              <a:buNone/>
            </a:pPr>
            <a:endParaRPr lang="zh-CN" altLang="en-US" b="1" dirty="0" smtClean="0">
              <a:latin typeface="Times New Roman" panose="02020603050405020304" pitchFamily="18" charset="0"/>
              <a:ea typeface="+mn-ea"/>
            </a:endParaRPr>
          </a:p>
          <a:p>
            <a:pPr marL="571500" algn="just">
              <a:lnSpc>
                <a:spcPts val="3500"/>
              </a:lnSpc>
              <a:spcBef>
                <a:spcPts val="0"/>
              </a:spcBef>
              <a:buClr>
                <a:srgbClr val="FF0000"/>
              </a:buClr>
              <a:buFont typeface="Wingdings" panose="05000000000000000000" charset="0"/>
            </a:pPr>
            <a:r>
              <a:rPr lang="zh-CN" altLang="en-US" sz="2600" b="1" dirty="0">
                <a:solidFill>
                  <a:schemeClr val="bg1"/>
                </a:solidFill>
                <a:sym typeface="+mn-ea"/>
              </a:rPr>
              <a:t>   </a:t>
            </a:r>
            <a:r>
              <a:rPr lang="zh-CN" altLang="en-US" sz="2600" b="1" dirty="0">
                <a:sym typeface="+mn-ea"/>
              </a:rPr>
              <a:t>Top-side</a:t>
            </a:r>
            <a:r>
              <a:rPr lang="en-US" altLang="zh-CN" sz="2600" b="1" dirty="0">
                <a:solidFill>
                  <a:schemeClr val="bg1"/>
                </a:solidFill>
                <a:sym typeface="+mn-ea"/>
              </a:rPr>
              <a:t> </a:t>
            </a:r>
            <a:r>
              <a:rPr lang="zh-CN" altLang="en-US" sz="2600" b="1" dirty="0">
                <a:solidFill>
                  <a:schemeClr val="tx1"/>
                </a:solidFill>
                <a:sym typeface="+mn-ea"/>
              </a:rPr>
              <a:t>314mm</a:t>
            </a:r>
            <a:r>
              <a:rPr lang="zh-CN" altLang="en-US" sz="2600" b="1" baseline="30000" dirty="0">
                <a:solidFill>
                  <a:schemeClr val="tx1"/>
                </a:solidFill>
                <a:sym typeface="+mn-ea"/>
              </a:rPr>
              <a:t>2</a:t>
            </a:r>
            <a:endParaRPr lang="zh-CN" altLang="en-US" sz="1995">
              <a:latin typeface="Times New Roman" panose="02020603050405020304" pitchFamily="18" charset="0"/>
              <a:ea typeface="黑体" panose="02010609060101010101" pitchFamily="49" charset="-122"/>
            </a:endParaRPr>
          </a:p>
        </p:txBody>
      </p:sp>
      <p:sp>
        <p:nvSpPr>
          <p:cNvPr id="11" name="文本框 10"/>
          <p:cNvSpPr txBox="1"/>
          <p:nvPr/>
        </p:nvSpPr>
        <p:spPr>
          <a:xfrm>
            <a:off x="574567" y="-507109"/>
            <a:ext cx="9184481" cy="1437640"/>
          </a:xfrm>
          <a:prstGeom prst="rect">
            <a:avLst/>
          </a:prstGeom>
          <a:noFill/>
        </p:spPr>
        <p:txBody>
          <a:bodyPr wrap="square" rtlCol="0" anchor="t">
            <a:spAutoFit/>
          </a:bodyPr>
          <a:p>
            <a:pPr marL="285750">
              <a:lnSpc>
                <a:spcPts val="3500"/>
              </a:lnSpc>
              <a:spcBef>
                <a:spcPts val="0"/>
              </a:spcBef>
              <a:buClr>
                <a:srgbClr val="FF0000"/>
              </a:buClr>
              <a:buFont typeface="Wingdings" panose="05000000000000000000" charset="0"/>
              <a:buNone/>
            </a:pPr>
            <a:endParaRPr lang="zh-CN" altLang="en-US" b="1" dirty="0" smtClean="0">
              <a:latin typeface="Times New Roman" panose="02020603050405020304" pitchFamily="18" charset="0"/>
              <a:ea typeface="+mn-ea"/>
            </a:endParaRPr>
          </a:p>
          <a:p>
            <a:pPr marL="571500" algn="just">
              <a:lnSpc>
                <a:spcPts val="3500"/>
              </a:lnSpc>
              <a:spcBef>
                <a:spcPts val="0"/>
              </a:spcBef>
              <a:buClr>
                <a:srgbClr val="FF0000"/>
              </a:buClr>
              <a:buFont typeface="Wingdings" panose="05000000000000000000" charset="0"/>
            </a:pPr>
            <a:r>
              <a:rPr dirty="0">
                <a:latin typeface="Times New Roman" panose="02020603050405020304" pitchFamily="18" charset="0"/>
                <a:ea typeface="黑体" panose="02010609060101010101" pitchFamily="49" charset="-122"/>
                <a:cs typeface="+mn-ea"/>
                <a:sym typeface="+mn-ea"/>
              </a:rPr>
              <a:t>       </a:t>
            </a:r>
            <a:endParaRPr dirty="0">
              <a:latin typeface="Times New Roman" panose="02020603050405020304" pitchFamily="18" charset="0"/>
              <a:ea typeface="黑体" panose="02010609060101010101" pitchFamily="49" charset="-122"/>
              <a:cs typeface="+mn-ea"/>
              <a:sym typeface="+mn-ea"/>
            </a:endParaRPr>
          </a:p>
          <a:p>
            <a:pPr marL="571500" algn="just">
              <a:lnSpc>
                <a:spcPts val="3500"/>
              </a:lnSpc>
              <a:spcBef>
                <a:spcPts val="0"/>
              </a:spcBef>
              <a:buClr>
                <a:srgbClr val="FF0000"/>
              </a:buClr>
              <a:buFont typeface="Wingdings" panose="05000000000000000000" charset="0"/>
            </a:pPr>
            <a:r>
              <a:rPr lang="zh-CN" altLang="en-US" sz="2600" b="1" dirty="0">
                <a:solidFill>
                  <a:schemeClr val="bg1"/>
                </a:solidFill>
                <a:sym typeface="+mn-ea"/>
              </a:rPr>
              <a:t>大面积硅漂移探测器</a:t>
            </a:r>
            <a:r>
              <a:rPr sz="1995" dirty="0">
                <a:latin typeface="Times New Roman" panose="02020603050405020304" pitchFamily="18" charset="0"/>
                <a:ea typeface="黑体" panose="02010609060101010101" pitchFamily="49" charset="-122"/>
                <a:cs typeface="+mn-ea"/>
                <a:sym typeface="+mn-ea"/>
              </a:rPr>
              <a:t>）</a:t>
            </a:r>
            <a:r>
              <a:rPr lang="zh-CN" altLang="en-US" sz="1995" b="1" dirty="0">
                <a:solidFill>
                  <a:schemeClr val="bg1"/>
                </a:solidFill>
                <a:sym typeface="+mn-ea"/>
              </a:rPr>
              <a:t>（正面）</a:t>
            </a:r>
            <a:endParaRPr lang="zh-CN" altLang="en-US" sz="1995">
              <a:latin typeface="Times New Roman" panose="02020603050405020304" pitchFamily="18" charset="0"/>
              <a:ea typeface="黑体" panose="02010609060101010101" pitchFamily="49" charset="-122"/>
            </a:endParaRPr>
          </a:p>
        </p:txBody>
      </p:sp>
      <p:sp>
        <p:nvSpPr>
          <p:cNvPr id="21508" name="TextBox 92"/>
          <p:cNvSpPr txBox="1"/>
          <p:nvPr/>
        </p:nvSpPr>
        <p:spPr>
          <a:xfrm>
            <a:off x="914400" y="0"/>
            <a:ext cx="6511925" cy="49530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Large area </a:t>
            </a: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D = 2 cm</a:t>
            </a:r>
            <a:endParaRPr lang="en-US" altLang="zh-CN" sz="2600" b="1" dirty="0">
              <a:solidFill>
                <a:schemeClr val="bg1"/>
              </a:solidFill>
              <a:latin typeface="Arial" panose="020B0604020202020204" pitchFamily="34" charset="0"/>
              <a:ea typeface="MS Gothic" panose="020B0609070205080204" pitchFamily="49"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SDD-314mm2-Backside_20170818_080756_1"/>
          <p:cNvPicPr>
            <a:picLocks noChangeAspect="1"/>
          </p:cNvPicPr>
          <p:nvPr/>
        </p:nvPicPr>
        <p:blipFill>
          <a:blip r:embed="rId1"/>
          <a:stretch>
            <a:fillRect/>
          </a:stretch>
        </p:blipFill>
        <p:spPr>
          <a:xfrm>
            <a:off x="2371725" y="1728470"/>
            <a:ext cx="4682490" cy="3923665"/>
          </a:xfrm>
          <a:prstGeom prst="rect">
            <a:avLst/>
          </a:prstGeom>
        </p:spPr>
      </p:pic>
      <p:sp>
        <p:nvSpPr>
          <p:cNvPr id="14" name="文本框 13"/>
          <p:cNvSpPr txBox="1"/>
          <p:nvPr/>
        </p:nvSpPr>
        <p:spPr>
          <a:xfrm>
            <a:off x="2635747" y="128583"/>
            <a:ext cx="2321457" cy="213995"/>
          </a:xfrm>
          <a:prstGeom prst="rect">
            <a:avLst/>
          </a:prstGeom>
          <a:noFill/>
        </p:spPr>
        <p:txBody>
          <a:bodyPr wrap="square" rtlCol="0" anchor="t">
            <a:spAutoFit/>
          </a:bodyPr>
          <a:p>
            <a:r>
              <a:rPr lang="zh-CN" altLang="en-US" b="1"/>
              <a:t>（</a:t>
            </a:r>
            <a:r>
              <a:rPr lang="en-US" altLang="zh-CN" b="1"/>
              <a:t>SDD</a:t>
            </a:r>
            <a:r>
              <a:rPr lang="zh-CN" altLang="en-US" b="1"/>
              <a:t>设计细节）</a:t>
            </a:r>
            <a:endParaRPr lang="zh-CN" altLang="en-US" b="1"/>
          </a:p>
        </p:txBody>
      </p:sp>
      <p:sp>
        <p:nvSpPr>
          <p:cNvPr id="3" name="文本框 2"/>
          <p:cNvSpPr txBox="1"/>
          <p:nvPr/>
        </p:nvSpPr>
        <p:spPr>
          <a:xfrm>
            <a:off x="2214137" y="5329176"/>
            <a:ext cx="9184481" cy="988695"/>
          </a:xfrm>
          <a:prstGeom prst="rect">
            <a:avLst/>
          </a:prstGeom>
          <a:noFill/>
        </p:spPr>
        <p:txBody>
          <a:bodyPr wrap="square" rtlCol="0" anchor="t">
            <a:spAutoFit/>
          </a:bodyPr>
          <a:p>
            <a:pPr marL="285750">
              <a:lnSpc>
                <a:spcPts val="3500"/>
              </a:lnSpc>
              <a:spcBef>
                <a:spcPts val="0"/>
              </a:spcBef>
              <a:buClr>
                <a:srgbClr val="FF0000"/>
              </a:buClr>
              <a:buFont typeface="Wingdings" panose="05000000000000000000" charset="0"/>
              <a:buNone/>
            </a:pPr>
            <a:endParaRPr lang="zh-CN" altLang="en-US" b="1" dirty="0" smtClean="0">
              <a:latin typeface="Times New Roman" panose="02020603050405020304" pitchFamily="18" charset="0"/>
              <a:ea typeface="+mn-ea"/>
            </a:endParaRPr>
          </a:p>
          <a:p>
            <a:pPr marL="571500" algn="just">
              <a:lnSpc>
                <a:spcPts val="3500"/>
              </a:lnSpc>
              <a:spcBef>
                <a:spcPts val="0"/>
              </a:spcBef>
              <a:buClr>
                <a:srgbClr val="FF0000"/>
              </a:buClr>
              <a:buFont typeface="Wingdings" panose="05000000000000000000" charset="0"/>
            </a:pPr>
            <a:r>
              <a:rPr lang="zh-CN" altLang="en-US" sz="2600" b="1" dirty="0">
                <a:solidFill>
                  <a:schemeClr val="bg1"/>
                </a:solidFill>
                <a:sym typeface="+mn-ea"/>
              </a:rPr>
              <a:t>   </a:t>
            </a:r>
            <a:r>
              <a:rPr lang="en-US" altLang="zh-CN" sz="2600" b="1" dirty="0">
                <a:sym typeface="+mn-ea"/>
              </a:rPr>
              <a:t>Bottom</a:t>
            </a:r>
            <a:r>
              <a:rPr lang="zh-CN" altLang="en-US" sz="2600" b="1" dirty="0">
                <a:sym typeface="+mn-ea"/>
              </a:rPr>
              <a:t>-side</a:t>
            </a:r>
            <a:r>
              <a:rPr lang="en-US" altLang="zh-CN" sz="2600" b="1" dirty="0">
                <a:solidFill>
                  <a:schemeClr val="bg1"/>
                </a:solidFill>
                <a:sym typeface="+mn-ea"/>
              </a:rPr>
              <a:t> </a:t>
            </a:r>
            <a:r>
              <a:rPr lang="zh-CN" altLang="en-US" sz="2600" b="1" dirty="0">
                <a:solidFill>
                  <a:schemeClr val="tx1"/>
                </a:solidFill>
                <a:sym typeface="+mn-ea"/>
              </a:rPr>
              <a:t>314mm</a:t>
            </a:r>
            <a:r>
              <a:rPr lang="zh-CN" altLang="en-US" sz="2600" b="1" baseline="30000" dirty="0">
                <a:solidFill>
                  <a:schemeClr val="tx1"/>
                </a:solidFill>
                <a:sym typeface="+mn-ea"/>
              </a:rPr>
              <a:t>2</a:t>
            </a:r>
            <a:endParaRPr lang="zh-CN" altLang="en-US" sz="1995">
              <a:latin typeface="Times New Roman" panose="02020603050405020304" pitchFamily="18" charset="0"/>
              <a:ea typeface="黑体" panose="02010609060101010101" pitchFamily="49" charset="-122"/>
            </a:endParaRPr>
          </a:p>
        </p:txBody>
      </p:sp>
      <p:sp>
        <p:nvSpPr>
          <p:cNvPr id="11" name="文本框 10"/>
          <p:cNvSpPr txBox="1"/>
          <p:nvPr/>
        </p:nvSpPr>
        <p:spPr>
          <a:xfrm>
            <a:off x="574567" y="407291"/>
            <a:ext cx="9184481" cy="539750"/>
          </a:xfrm>
          <a:prstGeom prst="rect">
            <a:avLst/>
          </a:prstGeom>
          <a:noFill/>
        </p:spPr>
        <p:txBody>
          <a:bodyPr wrap="square" rtlCol="0" anchor="t">
            <a:spAutoFit/>
          </a:bodyPr>
          <a:p>
            <a:pPr marL="285750">
              <a:lnSpc>
                <a:spcPts val="3500"/>
              </a:lnSpc>
              <a:spcBef>
                <a:spcPts val="0"/>
              </a:spcBef>
              <a:buClr>
                <a:srgbClr val="FF0000"/>
              </a:buClr>
              <a:buFont typeface="Wingdings" panose="05000000000000000000" charset="0"/>
              <a:buNone/>
            </a:pPr>
            <a:r>
              <a:rPr dirty="0">
                <a:latin typeface="Times New Roman" panose="02020603050405020304" pitchFamily="18" charset="0"/>
                <a:ea typeface="黑体" panose="02010609060101010101" pitchFamily="49" charset="-122"/>
                <a:cs typeface="+mn-ea"/>
                <a:sym typeface="+mn-ea"/>
              </a:rPr>
              <a:t>    </a:t>
            </a:r>
            <a:r>
              <a:rPr lang="zh-CN" altLang="en-US" sz="2600" b="1" dirty="0">
                <a:solidFill>
                  <a:schemeClr val="bg1"/>
                </a:solidFill>
                <a:sym typeface="+mn-ea"/>
              </a:rPr>
              <a:t>大面积硅漂移探测器</a:t>
            </a:r>
            <a:r>
              <a:rPr sz="1995" dirty="0">
                <a:latin typeface="Times New Roman" panose="02020603050405020304" pitchFamily="18" charset="0"/>
                <a:ea typeface="黑体" panose="02010609060101010101" pitchFamily="49" charset="-122"/>
                <a:cs typeface="+mn-ea"/>
                <a:sym typeface="+mn-ea"/>
              </a:rPr>
              <a:t>）</a:t>
            </a:r>
            <a:r>
              <a:rPr lang="zh-CN" altLang="en-US" sz="1995" b="1" dirty="0">
                <a:solidFill>
                  <a:schemeClr val="bg1"/>
                </a:solidFill>
                <a:sym typeface="+mn-ea"/>
              </a:rPr>
              <a:t>（反面）</a:t>
            </a:r>
            <a:endParaRPr lang="zh-CN" altLang="en-US" sz="1995">
              <a:latin typeface="Times New Roman" panose="02020603050405020304" pitchFamily="18" charset="0"/>
              <a:ea typeface="黑体" panose="02010609060101010101" pitchFamily="49" charset="-122"/>
            </a:endParaRPr>
          </a:p>
        </p:txBody>
      </p:sp>
      <p:sp>
        <p:nvSpPr>
          <p:cNvPr id="21508" name="TextBox 92"/>
          <p:cNvSpPr txBox="1"/>
          <p:nvPr/>
        </p:nvSpPr>
        <p:spPr>
          <a:xfrm>
            <a:off x="914400" y="0"/>
            <a:ext cx="6511925" cy="49530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Large area </a:t>
            </a:r>
            <a:r>
              <a:rPr lang="en-US" altLang="zh-CN" sz="2600" b="1" dirty="0">
                <a:solidFill>
                  <a:schemeClr val="bg1"/>
                </a:solidFill>
                <a:latin typeface="Arial" panose="020B0604020202020204" pitchFamily="34" charset="0"/>
                <a:ea typeface="MS Gothic" panose="020B0609070205080204" pitchFamily="49" charset="-128"/>
              </a:rPr>
              <a:t>Si Drift Detectors </a:t>
            </a:r>
            <a:r>
              <a:rPr lang="zh-CN" altLang="en-US" sz="2600" b="1" dirty="0">
                <a:solidFill>
                  <a:schemeClr val="bg1"/>
                </a:solidFill>
                <a:latin typeface="Arial" panose="020B0604020202020204" pitchFamily="34" charset="0"/>
              </a:rPr>
              <a:t>D = 2 cm</a:t>
            </a:r>
            <a:endParaRPr lang="en-US" altLang="zh-CN" sz="2600" b="1" dirty="0">
              <a:solidFill>
                <a:schemeClr val="bg1"/>
              </a:solidFill>
              <a:latin typeface="Arial" panose="020B0604020202020204" pitchFamily="34" charset="0"/>
              <a:ea typeface="MS Gothic" panose="020B0609070205080204" pitchFamily="49"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479825" y="978849"/>
            <a:ext cx="779816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rtl="0" eaLnBrk="1" hangingPunct="1">
              <a:defRPr/>
            </a:pPr>
            <a:r>
              <a:rPr lang="zh-CN" altLang="en-US" sz="2395" b="1" dirty="0" smtClean="0">
                <a:solidFill>
                  <a:srgbClr val="0070C0"/>
                </a:solidFill>
                <a:latin typeface="+mj-lt"/>
                <a:ea typeface="黑体" panose="02010609060101010101" pitchFamily="49" charset="-122"/>
                <a:cs typeface="+mn-cs"/>
              </a:rPr>
              <a:t>探测器芯片测试技术</a:t>
            </a:r>
            <a:endParaRPr lang="en-US" altLang="zh-CN" sz="2395" b="1" dirty="0" smtClean="0">
              <a:solidFill>
                <a:srgbClr val="0070C0"/>
              </a:solidFill>
              <a:latin typeface="+mj-lt"/>
              <a:ea typeface="黑体" panose="02010609060101010101" pitchFamily="49" charset="-122"/>
              <a:cs typeface="+mn-cs"/>
            </a:endParaRPr>
          </a:p>
        </p:txBody>
      </p:sp>
      <p:sp>
        <p:nvSpPr>
          <p:cNvPr id="11" name="Rectangle 6"/>
          <p:cNvSpPr/>
          <p:nvPr/>
        </p:nvSpPr>
        <p:spPr>
          <a:xfrm>
            <a:off x="480695" y="5541963"/>
            <a:ext cx="4803775" cy="548640"/>
          </a:xfrm>
          <a:prstGeom prst="rect">
            <a:avLst/>
          </a:prstGeom>
          <a:noFill/>
          <a:ln w="9525">
            <a:noFill/>
          </a:ln>
        </p:spPr>
        <p:txBody>
          <a:bodyPr wrap="square">
            <a:spAutoFit/>
          </a:bodyPr>
          <a:lstStyle/>
          <a:p>
            <a:pPr lvl="0" algn="ctr" eaLnBrk="1">
              <a:lnSpc>
                <a:spcPct val="93000"/>
              </a:lnSpc>
              <a:buSzPct val="45000"/>
            </a:pPr>
            <a:r>
              <a:rPr lang="en-US" altLang="zh-CN" sz="1595" b="1" dirty="0">
                <a:solidFill>
                  <a:srgbClr val="0000FF"/>
                </a:solidFill>
                <a:latin typeface="Times New Roman" panose="02020603050405020304" pitchFamily="18" charset="0"/>
                <a:ea typeface="黑体" panose="02010609060101010101" pitchFamily="49" charset="-122"/>
                <a:cs typeface="+mn-ea"/>
              </a:rPr>
              <a:t>Test system (Multi-I, Multi-V, Multi-Probe Station) </a:t>
            </a:r>
            <a:endParaRPr lang="en-US" altLang="zh-CN" sz="1595" b="1" dirty="0">
              <a:solidFill>
                <a:srgbClr val="0000FF"/>
              </a:solidFill>
              <a:latin typeface="Times New Roman" panose="02020603050405020304" pitchFamily="18" charset="0"/>
              <a:ea typeface="黑体" panose="02010609060101010101" pitchFamily="49" charset="-122"/>
              <a:cs typeface="+mn-ea"/>
            </a:endParaRPr>
          </a:p>
          <a:p>
            <a:pPr lvl="0" algn="ctr" eaLnBrk="1">
              <a:lnSpc>
                <a:spcPct val="93000"/>
              </a:lnSpc>
              <a:buSzPct val="45000"/>
            </a:pPr>
            <a:r>
              <a:rPr lang="zh-CN" altLang="en-US" sz="1595" b="1" dirty="0">
                <a:solidFill>
                  <a:srgbClr val="0000FF"/>
                </a:solidFill>
                <a:latin typeface="Times New Roman" panose="02020603050405020304" pitchFamily="18" charset="0"/>
                <a:ea typeface="黑体" panose="02010609060101010101" pitchFamily="49" charset="-122"/>
                <a:cs typeface="+mn-ea"/>
              </a:rPr>
              <a:t>测试过程及操作示范 </a:t>
            </a:r>
            <a:r>
              <a:rPr lang="en-US" altLang="zh-CN" sz="1595" b="1" dirty="0">
                <a:solidFill>
                  <a:srgbClr val="0000FF"/>
                </a:solidFill>
                <a:latin typeface="Times New Roman" panose="02020603050405020304" pitchFamily="18" charset="0"/>
                <a:ea typeface="黑体" panose="02010609060101010101" pitchFamily="49" charset="-122"/>
                <a:cs typeface="+mn-ea"/>
              </a:rPr>
              <a:t>(</a:t>
            </a:r>
            <a:r>
              <a:rPr lang="zh-CN" altLang="en-US" sz="1595" b="1" dirty="0">
                <a:solidFill>
                  <a:srgbClr val="0000FF"/>
                </a:solidFill>
                <a:latin typeface="Times New Roman" panose="02020603050405020304" pitchFamily="18" charset="0"/>
                <a:ea typeface="黑体" panose="02010609060101010101" pitchFamily="49" charset="-122"/>
                <a:cs typeface="+mn-ea"/>
              </a:rPr>
              <a:t>多电流，</a:t>
            </a:r>
            <a:r>
              <a:rPr lang="zh-CN" altLang="en-US" sz="1590" b="1" dirty="0">
                <a:solidFill>
                  <a:srgbClr val="0000FF"/>
                </a:solidFill>
                <a:latin typeface="Times New Roman" panose="02020603050405020304" pitchFamily="18" charset="0"/>
                <a:ea typeface="黑体" panose="02010609060101010101" pitchFamily="49" charset="-122"/>
                <a:cs typeface="+mn-ea"/>
                <a:sym typeface="+mn-ea"/>
              </a:rPr>
              <a:t>多电压源， 多探针）</a:t>
            </a:r>
            <a:endParaRPr lang="zh-CN" altLang="en-US" sz="1595" b="1" dirty="0">
              <a:solidFill>
                <a:srgbClr val="0000FF"/>
              </a:solidFill>
              <a:latin typeface="Times New Roman" panose="02020603050405020304" pitchFamily="18" charset="0"/>
              <a:ea typeface="黑体" panose="02010609060101010101" pitchFamily="49" charset="-122"/>
              <a:cs typeface="+mn-ea"/>
            </a:endParaRPr>
          </a:p>
        </p:txBody>
      </p:sp>
      <p:sp>
        <p:nvSpPr>
          <p:cNvPr id="13" name="Rectangle 6"/>
          <p:cNvSpPr/>
          <p:nvPr/>
        </p:nvSpPr>
        <p:spPr>
          <a:xfrm>
            <a:off x="6046043" y="3530883"/>
            <a:ext cx="3195982" cy="320040"/>
          </a:xfrm>
          <a:prstGeom prst="rect">
            <a:avLst/>
          </a:prstGeom>
          <a:noFill/>
          <a:ln w="9525">
            <a:noFill/>
          </a:ln>
        </p:spPr>
        <p:txBody>
          <a:bodyPr wrap="square">
            <a:spAutoFit/>
          </a:bodyPr>
          <a:lstStyle/>
          <a:p>
            <a:pPr lvl="0" algn="ctr" eaLnBrk="1">
              <a:lnSpc>
                <a:spcPct val="93000"/>
              </a:lnSpc>
              <a:buSzPct val="45000"/>
            </a:pPr>
            <a:r>
              <a:rPr lang="en-US" altLang="zh-CN" sz="1595" b="1" i="1" dirty="0" smtClean="0">
                <a:solidFill>
                  <a:srgbClr val="0000FF"/>
                </a:solidFill>
                <a:latin typeface="Times New Roman" panose="02020603050405020304" pitchFamily="18" charset="0"/>
                <a:ea typeface="黑体" panose="02010609060101010101" pitchFamily="49" charset="-122"/>
                <a:cs typeface="+mn-ea"/>
              </a:rPr>
              <a:t>C </a:t>
            </a:r>
            <a:r>
              <a:rPr lang="en-US" altLang="zh-CN" sz="1595" b="1" dirty="0" smtClean="0">
                <a:solidFill>
                  <a:srgbClr val="0000FF"/>
                </a:solidFill>
                <a:latin typeface="Times New Roman" panose="02020603050405020304" pitchFamily="18" charset="0"/>
                <a:ea typeface="黑体" panose="02010609060101010101" pitchFamily="49" charset="-122"/>
                <a:cs typeface="+mn-ea"/>
              </a:rPr>
              <a:t>- </a:t>
            </a:r>
            <a:r>
              <a:rPr lang="en-US" altLang="zh-CN" sz="1595" b="1" i="1" dirty="0" smtClean="0">
                <a:solidFill>
                  <a:srgbClr val="0000FF"/>
                </a:solidFill>
                <a:latin typeface="Times New Roman" panose="02020603050405020304" pitchFamily="18" charset="0"/>
                <a:ea typeface="黑体" panose="02010609060101010101" pitchFamily="49" charset="-122"/>
                <a:cs typeface="+mn-ea"/>
              </a:rPr>
              <a:t>V  </a:t>
            </a:r>
            <a:r>
              <a:rPr lang="zh-CN" altLang="en-US" sz="1595" b="1" dirty="0" smtClean="0">
                <a:solidFill>
                  <a:srgbClr val="0000FF"/>
                </a:solidFill>
                <a:latin typeface="Times New Roman" panose="02020603050405020304" pitchFamily="18" charset="0"/>
                <a:ea typeface="黑体" panose="02010609060101010101" pitchFamily="49" charset="-122"/>
                <a:cs typeface="+mn-ea"/>
              </a:rPr>
              <a:t>测试</a:t>
            </a:r>
            <a:r>
              <a:rPr lang="zh-CN" altLang="en-US" sz="1595" b="1" dirty="0">
                <a:solidFill>
                  <a:srgbClr val="0000FF"/>
                </a:solidFill>
                <a:latin typeface="Times New Roman" panose="02020603050405020304" pitchFamily="18" charset="0"/>
                <a:ea typeface="黑体" panose="02010609060101010101" pitchFamily="49" charset="-122"/>
                <a:cs typeface="+mn-ea"/>
              </a:rPr>
              <a:t>数据</a:t>
            </a:r>
            <a:endParaRPr lang="zh-CN" altLang="en-US" sz="1395" b="1" dirty="0">
              <a:solidFill>
                <a:srgbClr val="0000FF"/>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695289" y="1768937"/>
            <a:ext cx="5067898" cy="3590667"/>
            <a:chOff x="524903" y="1443038"/>
            <a:chExt cx="5081071" cy="3600000"/>
          </a:xfrm>
        </p:grpSpPr>
        <p:pic>
          <p:nvPicPr>
            <p:cNvPr id="1024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4903" y="3243038"/>
              <a:ext cx="256214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图片 16" descr="C:\Users\Administrator.SKY-20170505ETP\Documents\Tencent Files\1025535235\Image\C2C\0BD3261A5CA3443FE623A095C25C27E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03" y="1443038"/>
              <a:ext cx="2562146"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图片 22" descr="C:\Users\Administrator.SKY-20170505ETP\Documents\Tencent Files\1025535235\Image\C2C\B0C8E890BFD9E1355940D5C1391DF5F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27" y="1443038"/>
              <a:ext cx="256214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30" descr="C:\Users\Administrator.SKY-20170505ETP\Documents\Tencent Files\1025535235\Image\C2C\BE25072C4B229C7051BBDF19EBC2715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087049" y="3243038"/>
              <a:ext cx="251892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6"/>
          <p:cNvSpPr/>
          <p:nvPr/>
        </p:nvSpPr>
        <p:spPr>
          <a:xfrm>
            <a:off x="6084817" y="5801209"/>
            <a:ext cx="3336255" cy="320040"/>
          </a:xfrm>
          <a:prstGeom prst="rect">
            <a:avLst/>
          </a:prstGeom>
          <a:noFill/>
          <a:ln w="9525">
            <a:noFill/>
          </a:ln>
        </p:spPr>
        <p:txBody>
          <a:bodyPr wrap="square">
            <a:spAutoFit/>
          </a:bodyPr>
          <a:lstStyle/>
          <a:p>
            <a:pPr lvl="0" algn="ctr" eaLnBrk="1">
              <a:lnSpc>
                <a:spcPct val="93000"/>
              </a:lnSpc>
              <a:buSzPct val="45000"/>
            </a:pPr>
            <a:r>
              <a:rPr lang="en-US" altLang="zh-CN" sz="1595" b="1" i="1" smtClean="0">
                <a:solidFill>
                  <a:srgbClr val="0000FF"/>
                </a:solidFill>
                <a:latin typeface="Times New Roman" panose="02020603050405020304" pitchFamily="18" charset="0"/>
                <a:ea typeface="黑体" panose="02010609060101010101" pitchFamily="49" charset="-122"/>
                <a:cs typeface="+mn-ea"/>
              </a:rPr>
              <a:t>I </a:t>
            </a:r>
            <a:r>
              <a:rPr lang="en-US" altLang="zh-CN" sz="1595" b="1" smtClean="0">
                <a:solidFill>
                  <a:srgbClr val="0000FF"/>
                </a:solidFill>
                <a:latin typeface="Times New Roman" panose="02020603050405020304" pitchFamily="18" charset="0"/>
                <a:ea typeface="黑体" panose="02010609060101010101" pitchFamily="49" charset="-122"/>
                <a:cs typeface="+mn-ea"/>
              </a:rPr>
              <a:t>- </a:t>
            </a:r>
            <a:r>
              <a:rPr lang="en-US" altLang="zh-CN" sz="1595" b="1" i="1" smtClean="0">
                <a:solidFill>
                  <a:srgbClr val="0000FF"/>
                </a:solidFill>
                <a:latin typeface="Times New Roman" panose="02020603050405020304" pitchFamily="18" charset="0"/>
                <a:ea typeface="黑体" panose="02010609060101010101" pitchFamily="49" charset="-122"/>
                <a:cs typeface="+mn-ea"/>
              </a:rPr>
              <a:t>V  </a:t>
            </a:r>
            <a:r>
              <a:rPr lang="zh-CN" altLang="en-US" sz="1595" b="1" smtClean="0">
                <a:solidFill>
                  <a:srgbClr val="0000FF"/>
                </a:solidFill>
                <a:latin typeface="Times New Roman" panose="02020603050405020304" pitchFamily="18" charset="0"/>
                <a:ea typeface="黑体" panose="02010609060101010101" pitchFamily="49" charset="-122"/>
                <a:cs typeface="+mn-ea"/>
              </a:rPr>
              <a:t>测试数据</a:t>
            </a:r>
            <a:endParaRPr lang="zh-CN" altLang="en-US" sz="1595" b="1">
              <a:solidFill>
                <a:srgbClr val="0000FF"/>
              </a:solidFill>
              <a:latin typeface="Times New Roman" panose="02020603050405020304" pitchFamily="18" charset="0"/>
              <a:ea typeface="黑体" panose="02010609060101010101" pitchFamily="49" charset="-122"/>
              <a:cs typeface="+mn-ea"/>
            </a:endParaRPr>
          </a:p>
        </p:txBody>
      </p:sp>
      <p:pic>
        <p:nvPicPr>
          <p:cNvPr id="24" name="图片 7" descr="未标题-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8244" y="3851356"/>
            <a:ext cx="3425465" cy="19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descr="Graph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818" y="1768937"/>
            <a:ext cx="3121231" cy="17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灯片编号占位符 10"/>
          <p:cNvSpPr>
            <a:spLocks noGrp="1"/>
          </p:cNvSpPr>
          <p:nvPr>
            <p:ph type="sldNum" sz="quarter" idx="4"/>
          </p:nvPr>
        </p:nvSpPr>
        <p:spPr>
          <a:xfrm>
            <a:off x="8773151" y="6388957"/>
            <a:ext cx="468682" cy="364178"/>
          </a:xfrm>
          <a:noFill/>
          <a:ln>
            <a:noFill/>
          </a:ln>
        </p:spPr>
        <p:txBody>
          <a:bodyPr wrap="square" lIns="91202" tIns="45601" rIns="91202" bIns="45601" anchor="t"/>
          <a:p>
            <a:fld id="{9A0DB2DC-4C9A-4742-B13C-FB6460FD3503}" type="slidenum">
              <a:rPr lang="en-US" altLang="en-US" sz="1995" b="1" dirty="0">
                <a:solidFill>
                  <a:schemeClr val="bg1"/>
                </a:solidFill>
                <a:latin typeface="Times New Roman" panose="02020603050405020304" pitchFamily="18" charset="0"/>
                <a:ea typeface="黑体" panose="02010609060101010101" pitchFamily="49" charset="-122"/>
              </a:rPr>
            </a:fld>
            <a:endParaRPr lang="en-US" altLang="en-US" sz="1995" b="1" dirty="0">
              <a:solidFill>
                <a:schemeClr val="bg1"/>
              </a:solidFill>
              <a:latin typeface="Times New Roman" panose="02020603050405020304" pitchFamily="18" charset="0"/>
              <a:ea typeface="黑体" panose="02010609060101010101" pitchFamily="49" charset="-122"/>
            </a:endParaRPr>
          </a:p>
        </p:txBody>
      </p:sp>
      <p:sp>
        <p:nvSpPr>
          <p:cNvPr id="25603" name="TextBox 92"/>
          <p:cNvSpPr txBox="1"/>
          <p:nvPr/>
        </p:nvSpPr>
        <p:spPr>
          <a:xfrm>
            <a:off x="990600" y="152718"/>
            <a:ext cx="2908935" cy="622935"/>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zh-CN" altLang="en-US" sz="2600" b="1" dirty="0">
                <a:solidFill>
                  <a:schemeClr val="bg1"/>
                </a:solidFill>
                <a:latin typeface="Arial" panose="020B0604020202020204" pitchFamily="34" charset="0"/>
              </a:rPr>
              <a:t>SDD </a:t>
            </a:r>
            <a:r>
              <a:rPr lang="en-US" sz="2600" b="1" dirty="0">
                <a:solidFill>
                  <a:schemeClr val="bg1"/>
                </a:solidFill>
                <a:latin typeface="Arial" panose="020B0604020202020204" pitchFamily="34" charset="0"/>
              </a:rPr>
              <a:t>Test results</a:t>
            </a:r>
            <a:r>
              <a:rPr lang="en-US" altLang="zh-CN" sz="2600" b="1" dirty="0">
                <a:solidFill>
                  <a:schemeClr val="bg1"/>
                </a:solidFill>
                <a:latin typeface="Arial" panose="020B0604020202020204" pitchFamily="34" charset="0"/>
                <a:ea typeface="MS Gothic" panose="020B0609070205080204" pitchFamily="49" charset="-128"/>
              </a:rPr>
              <a:t> </a:t>
            </a:r>
            <a:endParaRPr lang="en-US" altLang="zh-CN" sz="2600" b="1" dirty="0">
              <a:solidFill>
                <a:schemeClr val="bg1"/>
              </a:solidFill>
              <a:latin typeface="Arial" panose="020B0604020202020204" pitchFamily="34" charset="0"/>
              <a:ea typeface="MS Gothic" panose="020B0609070205080204" pitchFamily="49" charset="-128"/>
            </a:endParaRPr>
          </a:p>
          <a:p>
            <a:pPr defTabSz="503555">
              <a:buFont typeface="Times New Roman" panose="02020603050405020304" pitchFamily="18" charset="0"/>
            </a:pPr>
            <a:endParaRPr lang="en-US" altLang="zh-CN"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0" name="Group 16"/>
          <p:cNvGrpSpPr/>
          <p:nvPr/>
        </p:nvGrpSpPr>
        <p:grpSpPr>
          <a:xfrm>
            <a:off x="1216025" y="987425"/>
            <a:ext cx="4535488" cy="4410075"/>
            <a:chOff x="0" y="0"/>
            <a:chExt cx="3352800" cy="3700463"/>
          </a:xfrm>
        </p:grpSpPr>
        <p:pic>
          <p:nvPicPr>
            <p:cNvPr id="27663" name="Picture 2"/>
            <p:cNvPicPr>
              <a:picLocks noChangeAspect="1"/>
            </p:cNvPicPr>
            <p:nvPr/>
          </p:nvPicPr>
          <p:blipFill>
            <a:blip r:embed="rId1"/>
            <a:stretch>
              <a:fillRect/>
            </a:stretch>
          </p:blipFill>
          <p:spPr>
            <a:xfrm>
              <a:off x="0" y="0"/>
              <a:ext cx="3352800" cy="3700463"/>
            </a:xfrm>
            <a:prstGeom prst="rect">
              <a:avLst/>
            </a:prstGeom>
            <a:noFill/>
            <a:ln w="9525">
              <a:noFill/>
            </a:ln>
          </p:spPr>
        </p:pic>
        <p:cxnSp>
          <p:nvCxnSpPr>
            <p:cNvPr id="27664" name="Straight Arrow Connector 9"/>
            <p:cNvCxnSpPr/>
            <p:nvPr/>
          </p:nvCxnSpPr>
          <p:spPr>
            <a:xfrm rot="5400000">
              <a:off x="-342900" y="2443163"/>
              <a:ext cx="1905000" cy="1588"/>
            </a:xfrm>
            <a:prstGeom prst="straightConnector1">
              <a:avLst/>
            </a:prstGeom>
            <a:ln w="28575" cap="flat" cmpd="sng">
              <a:solidFill>
                <a:schemeClr val="tx1"/>
              </a:solidFill>
              <a:prstDash val="solid"/>
              <a:headEnd type="arrow" w="med" len="med"/>
              <a:tailEnd type="arrow" w="med" len="med"/>
            </a:ln>
          </p:spPr>
        </p:cxnSp>
        <p:sp>
          <p:nvSpPr>
            <p:cNvPr id="27665" name="Text Box 4"/>
            <p:cNvSpPr txBox="1"/>
            <p:nvPr/>
          </p:nvSpPr>
          <p:spPr>
            <a:xfrm>
              <a:off x="228600" y="2328863"/>
              <a:ext cx="325730" cy="369332"/>
            </a:xfrm>
            <a:prstGeom prst="rect">
              <a:avLst/>
            </a:prstGeom>
            <a:noFill/>
            <a:ln w="9525">
              <a:noFill/>
            </a:ln>
          </p:spPr>
          <p:txBody>
            <a:bodyPr wrap="none">
              <a:spAutoFit/>
            </a:bodyPr>
            <a:p>
              <a:r>
                <a:rPr lang="zh-CN" altLang="zh-CN" i="1" dirty="0">
                  <a:solidFill>
                    <a:srgbClr val="0000FF"/>
                  </a:solidFill>
                  <a:latin typeface="Arial" panose="020B0604020202020204" pitchFamily="34" charset="0"/>
                </a:rPr>
                <a:t>d</a:t>
              </a:r>
              <a:endParaRPr lang="zh-CN" altLang="zh-CN" i="1" dirty="0">
                <a:solidFill>
                  <a:srgbClr val="0000FF"/>
                </a:solidFill>
                <a:latin typeface="Arial" panose="020B0604020202020204" pitchFamily="34" charset="0"/>
              </a:endParaRPr>
            </a:p>
          </p:txBody>
        </p:sp>
        <p:cxnSp>
          <p:nvCxnSpPr>
            <p:cNvPr id="27666" name="Straight Arrow Connector 12"/>
            <p:cNvCxnSpPr/>
            <p:nvPr/>
          </p:nvCxnSpPr>
          <p:spPr>
            <a:xfrm>
              <a:off x="1314448" y="3167063"/>
              <a:ext cx="533400" cy="1588"/>
            </a:xfrm>
            <a:prstGeom prst="straightConnector1">
              <a:avLst/>
            </a:prstGeom>
            <a:ln w="28575" cap="flat" cmpd="sng">
              <a:solidFill>
                <a:schemeClr val="tx1"/>
              </a:solidFill>
              <a:prstDash val="solid"/>
              <a:headEnd type="arrow" w="med" len="med"/>
              <a:tailEnd type="arrow" w="med" len="med"/>
            </a:ln>
          </p:spPr>
        </p:cxnSp>
        <p:sp>
          <p:nvSpPr>
            <p:cNvPr id="27667" name="Text Box 4"/>
            <p:cNvSpPr txBox="1"/>
            <p:nvPr/>
          </p:nvSpPr>
          <p:spPr>
            <a:xfrm>
              <a:off x="1371600" y="3176583"/>
              <a:ext cx="402674" cy="369332"/>
            </a:xfrm>
            <a:prstGeom prst="rect">
              <a:avLst/>
            </a:prstGeom>
            <a:noFill/>
            <a:ln w="9525">
              <a:noFill/>
            </a:ln>
          </p:spPr>
          <p:txBody>
            <a:bodyPr wrap="none">
              <a:spAutoFit/>
            </a:bodyPr>
            <a:p>
              <a:r>
                <a:rPr lang="zh-CN" altLang="zh-CN" i="1" dirty="0">
                  <a:solidFill>
                    <a:srgbClr val="0000FF"/>
                  </a:solidFill>
                  <a:latin typeface="Arial" panose="020B0604020202020204" pitchFamily="34" charset="0"/>
                </a:rPr>
                <a:t>W</a:t>
              </a:r>
              <a:endParaRPr lang="zh-CN" altLang="zh-CN" i="1" dirty="0">
                <a:solidFill>
                  <a:srgbClr val="0000FF"/>
                </a:solidFill>
                <a:latin typeface="Arial" panose="020B0604020202020204" pitchFamily="34" charset="0"/>
              </a:endParaRPr>
            </a:p>
          </p:txBody>
        </p:sp>
      </p:grpSp>
      <p:sp>
        <p:nvSpPr>
          <p:cNvPr id="27651" name="Text Box 4"/>
          <p:cNvSpPr txBox="1"/>
          <p:nvPr/>
        </p:nvSpPr>
        <p:spPr>
          <a:xfrm>
            <a:off x="242888" y="5397500"/>
            <a:ext cx="6386512" cy="368300"/>
          </a:xfrm>
          <a:prstGeom prst="rect">
            <a:avLst/>
          </a:prstGeom>
          <a:noFill/>
          <a:ln w="9525">
            <a:noFill/>
          </a:ln>
        </p:spPr>
        <p:txBody>
          <a:bodyPr wrap="none">
            <a:spAutoFit/>
          </a:bodyPr>
          <a:p>
            <a:r>
              <a:rPr lang="zh-CN" altLang="zh-CN" dirty="0">
                <a:solidFill>
                  <a:srgbClr val="0000FF"/>
                </a:solidFill>
                <a:latin typeface="Arial" panose="020B0604020202020204" pitchFamily="34" charset="0"/>
              </a:rPr>
              <a:t>Depletion depth </a:t>
            </a:r>
            <a:r>
              <a:rPr lang="zh-CN" altLang="zh-CN" i="1" dirty="0">
                <a:solidFill>
                  <a:srgbClr val="0000FF"/>
                </a:solidFill>
                <a:latin typeface="Arial" panose="020B0604020202020204" pitchFamily="34" charset="0"/>
              </a:rPr>
              <a:t>W</a:t>
            </a:r>
            <a:r>
              <a:rPr lang="zh-CN" altLang="zh-CN" dirty="0">
                <a:solidFill>
                  <a:srgbClr val="0000FF"/>
                </a:solidFill>
                <a:latin typeface="Arial" panose="020B0604020202020204" pitchFamily="34" charset="0"/>
              </a:rPr>
              <a:t> is decoupled from the thickness </a:t>
            </a:r>
            <a:r>
              <a:rPr lang="zh-CN" altLang="zh-CN" i="1" dirty="0">
                <a:solidFill>
                  <a:srgbClr val="0000FF"/>
                </a:solidFill>
                <a:latin typeface="Arial" panose="020B0604020202020204" pitchFamily="34" charset="0"/>
              </a:rPr>
              <a:t>d</a:t>
            </a:r>
            <a:endParaRPr lang="zh-CN" altLang="zh-CN" i="1" dirty="0">
              <a:solidFill>
                <a:srgbClr val="0000FF"/>
              </a:solidFill>
              <a:latin typeface="Arial" panose="020B0604020202020204" pitchFamily="34" charset="0"/>
            </a:endParaRPr>
          </a:p>
        </p:txBody>
      </p:sp>
      <p:sp>
        <p:nvSpPr>
          <p:cNvPr id="27652" name="Rectangle 6"/>
          <p:cNvSpPr/>
          <p:nvPr/>
        </p:nvSpPr>
        <p:spPr>
          <a:xfrm>
            <a:off x="862013" y="0"/>
            <a:ext cx="6010275" cy="420688"/>
          </a:xfrm>
          <a:prstGeom prst="rect">
            <a:avLst/>
          </a:prstGeom>
          <a:noFill/>
          <a:ln w="9525">
            <a:noFill/>
          </a:ln>
        </p:spPr>
        <p:txBody>
          <a:bodyPr wrap="none">
            <a:spAutoFit/>
          </a:bodyPr>
          <a:p>
            <a:pPr>
              <a:lnSpc>
                <a:spcPct val="90000"/>
              </a:lnSpc>
              <a:spcBef>
                <a:spcPct val="20000"/>
              </a:spcBef>
            </a:pPr>
            <a:r>
              <a:rPr lang="en-US" altLang="zh-CN" sz="2400" b="1" dirty="0">
                <a:solidFill>
                  <a:schemeClr val="bg1"/>
                </a:solidFill>
                <a:latin typeface="Arial" panose="020B0604020202020204" pitchFamily="34" charset="0"/>
              </a:rPr>
              <a:t>The New 3D-Trench-Electrode Detectors</a:t>
            </a:r>
            <a:endParaRPr lang="en-US" altLang="zh-CN" sz="2400" b="1" dirty="0">
              <a:solidFill>
                <a:schemeClr val="bg1"/>
              </a:solidFill>
              <a:latin typeface="Arial" panose="020B0604020202020204" pitchFamily="34" charset="0"/>
            </a:endParaRPr>
          </a:p>
        </p:txBody>
      </p:sp>
      <p:sp>
        <p:nvSpPr>
          <p:cNvPr id="27653" name="Text Box 4"/>
          <p:cNvSpPr txBox="1"/>
          <p:nvPr/>
        </p:nvSpPr>
        <p:spPr>
          <a:xfrm>
            <a:off x="1612900" y="4494213"/>
            <a:ext cx="358775" cy="369887"/>
          </a:xfrm>
          <a:prstGeom prst="rect">
            <a:avLst/>
          </a:prstGeom>
          <a:noFill/>
          <a:ln w="9525">
            <a:noFill/>
          </a:ln>
        </p:spPr>
        <p:txBody>
          <a:bodyPr wrap="none">
            <a:spAutoFit/>
          </a:bodyPr>
          <a:p>
            <a:r>
              <a:rPr lang="zh-CN" altLang="zh-CN" dirty="0">
                <a:latin typeface="Arial" panose="020B0604020202020204" pitchFamily="34" charset="0"/>
              </a:rPr>
              <a:t>V</a:t>
            </a:r>
            <a:endParaRPr lang="zh-CN" altLang="zh-CN" dirty="0">
              <a:latin typeface="Arial" panose="020B0604020202020204" pitchFamily="34" charset="0"/>
            </a:endParaRPr>
          </a:p>
        </p:txBody>
      </p:sp>
      <p:sp>
        <p:nvSpPr>
          <p:cNvPr id="27654" name="Rectangle 6"/>
          <p:cNvSpPr/>
          <p:nvPr/>
        </p:nvSpPr>
        <p:spPr>
          <a:xfrm>
            <a:off x="5854700" y="4641850"/>
            <a:ext cx="3890963" cy="2190750"/>
          </a:xfrm>
          <a:prstGeom prst="rect">
            <a:avLst/>
          </a:prstGeom>
          <a:noFill/>
          <a:ln w="9525">
            <a:noFill/>
          </a:ln>
        </p:spPr>
        <p:txBody>
          <a:bodyPr>
            <a:spAutoFit/>
          </a:bodyPr>
          <a:p>
            <a:pPr>
              <a:lnSpc>
                <a:spcPct val="90000"/>
              </a:lnSpc>
              <a:spcBef>
                <a:spcPct val="20000"/>
              </a:spcBef>
            </a:pPr>
            <a:r>
              <a:rPr lang="zh-CN" altLang="en-US" sz="2000" b="1" dirty="0">
                <a:solidFill>
                  <a:srgbClr val="FF0000"/>
                </a:solidFill>
                <a:latin typeface="Arial" panose="020B0604020202020204" pitchFamily="34" charset="0"/>
              </a:rPr>
              <a:t>Full depletion voltage is small and independent on d</a:t>
            </a:r>
            <a:endParaRPr lang="en-US" altLang="zh-CN" sz="2000" b="1" dirty="0">
              <a:solidFill>
                <a:srgbClr val="FF0000"/>
              </a:solidFill>
              <a:latin typeface="Arial" panose="020B0604020202020204" pitchFamily="34" charset="0"/>
            </a:endParaRPr>
          </a:p>
          <a:p>
            <a:pPr>
              <a:lnSpc>
                <a:spcPct val="90000"/>
              </a:lnSpc>
              <a:spcBef>
                <a:spcPct val="20000"/>
              </a:spcBef>
            </a:pPr>
            <a:endParaRPr lang="en-US" altLang="zh-CN" sz="2000" b="1" dirty="0">
              <a:solidFill>
                <a:srgbClr val="FF0000"/>
              </a:solidFill>
              <a:latin typeface="Arial" panose="020B0604020202020204" pitchFamily="34" charset="0"/>
            </a:endParaRPr>
          </a:p>
          <a:p>
            <a:pPr>
              <a:lnSpc>
                <a:spcPct val="90000"/>
              </a:lnSpc>
              <a:spcBef>
                <a:spcPct val="20000"/>
              </a:spcBef>
            </a:pPr>
            <a:r>
              <a:rPr lang="en-US" altLang="zh-CN" sz="2000" b="1" dirty="0">
                <a:solidFill>
                  <a:srgbClr val="0000FF"/>
                </a:solidFill>
                <a:latin typeface="Arial" panose="020B0604020202020204" pitchFamily="34" charset="0"/>
              </a:rPr>
              <a:t>Pixel cells are isolated from each other --- Independent Coaxial Detector Array</a:t>
            </a:r>
            <a:endParaRPr lang="en-US" altLang="zh-CN" sz="2000" b="1" dirty="0">
              <a:solidFill>
                <a:srgbClr val="0000FF"/>
              </a:solidFill>
              <a:latin typeface="Arial" panose="020B0604020202020204" pitchFamily="34" charset="0"/>
            </a:endParaRPr>
          </a:p>
          <a:p>
            <a:pPr>
              <a:lnSpc>
                <a:spcPct val="90000"/>
              </a:lnSpc>
              <a:spcBef>
                <a:spcPct val="20000"/>
              </a:spcBef>
            </a:pPr>
            <a:r>
              <a:rPr lang="en-US" altLang="zh-CN" sz="2000" b="1" dirty="0">
                <a:solidFill>
                  <a:srgbClr val="0000FF"/>
                </a:solidFill>
                <a:latin typeface="Arial" panose="020B0604020202020204" pitchFamily="34" charset="0"/>
              </a:rPr>
              <a:t> (ICDA)</a:t>
            </a:r>
            <a:endParaRPr lang="en-US" altLang="zh-CN" sz="2000" b="1" dirty="0">
              <a:solidFill>
                <a:srgbClr val="0000FF"/>
              </a:solidFill>
              <a:latin typeface="Arial" panose="020B0604020202020204" pitchFamily="34" charset="0"/>
            </a:endParaRPr>
          </a:p>
        </p:txBody>
      </p:sp>
      <p:sp>
        <p:nvSpPr>
          <p:cNvPr id="27655" name="Rectangle 6"/>
          <p:cNvSpPr/>
          <p:nvPr/>
        </p:nvSpPr>
        <p:spPr>
          <a:xfrm>
            <a:off x="971550" y="531813"/>
            <a:ext cx="2432050" cy="384175"/>
          </a:xfrm>
          <a:prstGeom prst="rect">
            <a:avLst/>
          </a:prstGeom>
          <a:noFill/>
          <a:ln w="19050" cap="flat" cmpd="sng">
            <a:solidFill>
              <a:srgbClr val="FF0000"/>
            </a:solidFill>
            <a:prstDash val="solid"/>
            <a:miter/>
            <a:headEnd type="none" w="med" len="med"/>
            <a:tailEnd type="none" w="med" len="med"/>
          </a:ln>
        </p:spPr>
        <p:txBody>
          <a:bodyPr>
            <a:spAutoFit/>
          </a:bodyPr>
          <a:p>
            <a:pPr>
              <a:lnSpc>
                <a:spcPct val="90000"/>
              </a:lnSpc>
              <a:spcBef>
                <a:spcPct val="20000"/>
              </a:spcBef>
            </a:pPr>
            <a:r>
              <a:rPr lang="en-US" altLang="zh-CN" sz="2000" b="1" dirty="0">
                <a:solidFill>
                  <a:srgbClr val="FF0000"/>
                </a:solidFill>
                <a:latin typeface="Arial" panose="020B0604020202020204" pitchFamily="34" charset="0"/>
              </a:rPr>
              <a:t>Trench electrode</a:t>
            </a:r>
            <a:endParaRPr lang="en-US" altLang="zh-CN" sz="2000" b="1" dirty="0">
              <a:solidFill>
                <a:srgbClr val="FF0000"/>
              </a:solidFill>
              <a:latin typeface="Arial" panose="020B0604020202020204" pitchFamily="34" charset="0"/>
            </a:endParaRPr>
          </a:p>
        </p:txBody>
      </p:sp>
      <p:cxnSp>
        <p:nvCxnSpPr>
          <p:cNvPr id="27656" name="Straight Arrow Connector 23"/>
          <p:cNvCxnSpPr/>
          <p:nvPr/>
        </p:nvCxnSpPr>
        <p:spPr>
          <a:xfrm rot="-5400000" flipH="1">
            <a:off x="2349500" y="1063625"/>
            <a:ext cx="647700" cy="304800"/>
          </a:xfrm>
          <a:prstGeom prst="straightConnector1">
            <a:avLst/>
          </a:prstGeom>
          <a:ln w="19050" cap="flat" cmpd="sng">
            <a:solidFill>
              <a:schemeClr val="tx1"/>
            </a:solidFill>
            <a:prstDash val="solid"/>
            <a:headEnd type="none" w="med" len="med"/>
            <a:tailEnd type="arrow" w="med" len="med"/>
          </a:ln>
        </p:spPr>
      </p:cxnSp>
      <p:pic>
        <p:nvPicPr>
          <p:cNvPr id="27657" name="Picture 2"/>
          <p:cNvPicPr>
            <a:picLocks noChangeAspect="1"/>
          </p:cNvPicPr>
          <p:nvPr/>
        </p:nvPicPr>
        <p:blipFill>
          <a:blip r:embed="rId2"/>
          <a:srcRect l="40149" t="84380" r="22333" b="10489"/>
          <a:stretch>
            <a:fillRect/>
          </a:stretch>
        </p:blipFill>
        <p:spPr>
          <a:xfrm>
            <a:off x="0" y="5776913"/>
            <a:ext cx="5265738" cy="379412"/>
          </a:xfrm>
          <a:prstGeom prst="rect">
            <a:avLst/>
          </a:prstGeom>
          <a:noFill/>
          <a:ln w="9525">
            <a:noFill/>
          </a:ln>
        </p:spPr>
      </p:pic>
      <p:sp>
        <p:nvSpPr>
          <p:cNvPr id="27658" name="Rectangle 6"/>
          <p:cNvSpPr/>
          <p:nvPr/>
        </p:nvSpPr>
        <p:spPr>
          <a:xfrm>
            <a:off x="5346700" y="647700"/>
            <a:ext cx="2754313" cy="658813"/>
          </a:xfrm>
          <a:prstGeom prst="rect">
            <a:avLst/>
          </a:prstGeom>
          <a:noFill/>
          <a:ln w="19050" cap="flat" cmpd="sng">
            <a:solidFill>
              <a:srgbClr val="00B050"/>
            </a:solidFill>
            <a:prstDash val="solid"/>
            <a:miter/>
            <a:headEnd type="none" w="med" len="med"/>
            <a:tailEnd type="none" w="med" len="med"/>
          </a:ln>
        </p:spPr>
        <p:txBody>
          <a:bodyPr>
            <a:spAutoFit/>
          </a:bodyPr>
          <a:p>
            <a:pPr>
              <a:lnSpc>
                <a:spcPct val="90000"/>
              </a:lnSpc>
              <a:spcBef>
                <a:spcPct val="20000"/>
              </a:spcBef>
            </a:pPr>
            <a:r>
              <a:rPr lang="en-US" altLang="zh-CN" sz="2000" b="1" dirty="0">
                <a:solidFill>
                  <a:srgbClr val="0000FF"/>
                </a:solidFill>
                <a:latin typeface="Arial" panose="020B0604020202020204" pitchFamily="34" charset="0"/>
              </a:rPr>
              <a:t>Collection electrode (column)</a:t>
            </a:r>
            <a:endParaRPr lang="en-US" altLang="zh-CN" sz="2000" b="1" dirty="0">
              <a:solidFill>
                <a:srgbClr val="0000FF"/>
              </a:solidFill>
              <a:latin typeface="Arial" panose="020B0604020202020204" pitchFamily="34" charset="0"/>
            </a:endParaRPr>
          </a:p>
        </p:txBody>
      </p:sp>
      <p:cxnSp>
        <p:nvCxnSpPr>
          <p:cNvPr id="27659" name="Straight Arrow Connector 26"/>
          <p:cNvCxnSpPr/>
          <p:nvPr/>
        </p:nvCxnSpPr>
        <p:spPr>
          <a:xfrm rot="-10800000" flipV="1">
            <a:off x="3240088" y="825500"/>
            <a:ext cx="2106612" cy="1082675"/>
          </a:xfrm>
          <a:prstGeom prst="straightConnector1">
            <a:avLst/>
          </a:prstGeom>
          <a:ln w="19050" cap="flat" cmpd="sng">
            <a:solidFill>
              <a:schemeClr val="tx1"/>
            </a:solidFill>
            <a:prstDash val="solid"/>
            <a:headEnd type="none" w="med" len="med"/>
            <a:tailEnd type="arrow" w="med" len="med"/>
          </a:ln>
        </p:spPr>
      </p:cxnSp>
      <p:pic>
        <p:nvPicPr>
          <p:cNvPr id="27660" name="Picture 9"/>
          <p:cNvPicPr>
            <a:picLocks noChangeAspect="1"/>
          </p:cNvPicPr>
          <p:nvPr/>
        </p:nvPicPr>
        <p:blipFill>
          <a:blip r:embed="rId3"/>
          <a:stretch>
            <a:fillRect/>
          </a:stretch>
        </p:blipFill>
        <p:spPr>
          <a:xfrm>
            <a:off x="6692900" y="1282700"/>
            <a:ext cx="2955925" cy="3386138"/>
          </a:xfrm>
          <a:prstGeom prst="rect">
            <a:avLst/>
          </a:prstGeom>
          <a:noFill/>
          <a:ln w="9525">
            <a:noFill/>
          </a:ln>
        </p:spPr>
      </p:pic>
      <p:sp>
        <p:nvSpPr>
          <p:cNvPr id="27661" name="Rectangle 20"/>
          <p:cNvSpPr/>
          <p:nvPr/>
        </p:nvSpPr>
        <p:spPr>
          <a:xfrm>
            <a:off x="80963" y="6080125"/>
            <a:ext cx="4156075" cy="396875"/>
          </a:xfrm>
          <a:prstGeom prst="rect">
            <a:avLst/>
          </a:prstGeom>
          <a:noFill/>
          <a:ln w="9525">
            <a:noFill/>
          </a:ln>
        </p:spPr>
        <p:txBody>
          <a:bodyPr>
            <a:spAutoFit/>
          </a:bodyPr>
          <a:p>
            <a:pPr>
              <a:buFont typeface="Times New Roman" panose="02020603050405020304" pitchFamily="18" charset="0"/>
            </a:pPr>
            <a:r>
              <a:rPr lang="en-US" altLang="zh-CN" sz="1000" b="1" dirty="0">
                <a:solidFill>
                  <a:schemeClr val="accent2"/>
                </a:solidFill>
                <a:latin typeface="Arial" panose="020B0604020202020204" pitchFamily="34" charset="0"/>
                <a:ea typeface="MS Gothic" panose="020B0609070205080204" pitchFamily="49" charset="-128"/>
              </a:rPr>
              <a:t>“New BNL 3D-Trench electrode Si detectors for radiation hard detectors for sLHC and for X-ray applications” </a:t>
            </a:r>
            <a:endParaRPr lang="en-US" altLang="zh-CN" sz="1000" b="1" dirty="0">
              <a:solidFill>
                <a:schemeClr val="accent2"/>
              </a:solidFill>
              <a:latin typeface="Arial" panose="020B0604020202020204" pitchFamily="34" charset="0"/>
              <a:ea typeface="MS Gothic" panose="020B0609070205080204" pitchFamily="49" charset="-128"/>
            </a:endParaRPr>
          </a:p>
        </p:txBody>
      </p:sp>
      <p:sp>
        <p:nvSpPr>
          <p:cNvPr id="27662" name="Rectangle 19"/>
          <p:cNvSpPr/>
          <p:nvPr/>
        </p:nvSpPr>
        <p:spPr>
          <a:xfrm>
            <a:off x="161925" y="6461125"/>
            <a:ext cx="4075113" cy="414338"/>
          </a:xfrm>
          <a:prstGeom prst="rect">
            <a:avLst/>
          </a:prstGeom>
          <a:noFill/>
          <a:ln w="9525">
            <a:noFill/>
          </a:ln>
        </p:spPr>
        <p:txBody>
          <a:bodyPr>
            <a:spAutoFit/>
          </a:bodyPr>
          <a:p>
            <a:pPr>
              <a:buFont typeface="Times New Roman" panose="02020603050405020304" pitchFamily="18" charset="0"/>
            </a:pPr>
            <a:r>
              <a:rPr lang="en-US" altLang="zh-CN" sz="900" b="1" dirty="0">
                <a:solidFill>
                  <a:srgbClr val="0033CC"/>
                </a:solidFill>
                <a:latin typeface="Arial" panose="020B0604020202020204" pitchFamily="34" charset="0"/>
                <a:ea typeface="MS Gothic" panose="020B0609070205080204" pitchFamily="49" charset="-128"/>
              </a:rPr>
              <a:t>Z. Li, Nucl. Instr. and Meth. A </a:t>
            </a:r>
            <a:r>
              <a:rPr lang="en-US" altLang="zh-CN" sz="900" b="1" dirty="0">
                <a:solidFill>
                  <a:srgbClr val="0033CC"/>
                </a:solidFill>
                <a:latin typeface="Arial" panose="020B0604020202020204" pitchFamily="34" charset="0"/>
              </a:rPr>
              <a:t>658 (2011) 90–97</a:t>
            </a:r>
            <a:r>
              <a:rPr lang="en-US" altLang="zh-CN" sz="900" b="1" dirty="0">
                <a:solidFill>
                  <a:srgbClr val="0033CC"/>
                </a:solidFill>
                <a:latin typeface="Arial" panose="020B0604020202020204" pitchFamily="34" charset="0"/>
                <a:ea typeface="MS Gothic" panose="020B0609070205080204" pitchFamily="49" charset="-128"/>
              </a:rPr>
              <a:t> doi:10.1016/j.nima.2011.05.003</a:t>
            </a:r>
            <a:r>
              <a:rPr lang="en-US" altLang="zh-CN" sz="1200" b="1" dirty="0">
                <a:solidFill>
                  <a:srgbClr val="0033CC"/>
                </a:solidFill>
                <a:latin typeface="Arial" panose="020B0604020202020204" pitchFamily="34" charset="0"/>
                <a:ea typeface="MS Gothic" panose="020B0609070205080204" pitchFamily="49" charset="-128"/>
              </a:rPr>
              <a:t> </a:t>
            </a:r>
            <a:endParaRPr lang="en-US" altLang="zh-CN" sz="1200" b="1" dirty="0">
              <a:solidFill>
                <a:srgbClr val="0033CC"/>
              </a:solidFill>
              <a:latin typeface="Arial" panose="020B0604020202020204" pitchFamily="34" charset="0"/>
              <a:ea typeface="MS Gothic" panose="020B0609070205080204" pitchFamily="49"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3"/>
          <p:cNvSpPr/>
          <p:nvPr/>
        </p:nvSpPr>
        <p:spPr>
          <a:xfrm>
            <a:off x="7138988" y="5902325"/>
            <a:ext cx="2108200" cy="668338"/>
          </a:xfrm>
          <a:prstGeom prst="rect">
            <a:avLst/>
          </a:prstGeom>
          <a:noFill/>
          <a:ln w="28575" cap="flat" cmpd="sng">
            <a:solidFill>
              <a:srgbClr val="FF4949"/>
            </a:solidFill>
            <a:prstDash val="solid"/>
            <a:miter/>
            <a:headEnd type="none" w="med" len="med"/>
            <a:tailEnd type="none" w="med" len="med"/>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R </a:t>
            </a:r>
            <a:r>
              <a:rPr lang="en-US" altLang="zh-CN" sz="2000" b="1" dirty="0">
                <a:latin typeface="Arial" panose="020B0604020202020204" pitchFamily="34" charset="0"/>
              </a:rPr>
              <a:t>: up to 500 </a:t>
            </a:r>
            <a:r>
              <a:rPr lang="en-US" altLang="zh-CN" sz="2000" b="1" dirty="0">
                <a:latin typeface="Arial" panose="020B0604020202020204" pitchFamily="34" charset="0"/>
                <a:sym typeface="Symbol" panose="05050102010706020507" pitchFamily="18" charset="2"/>
              </a:rPr>
              <a:t></a:t>
            </a:r>
            <a:r>
              <a:rPr lang="en-US" altLang="zh-CN" sz="2000" b="1" dirty="0">
                <a:latin typeface="Arial" panose="020B0604020202020204" pitchFamily="34" charset="0"/>
              </a:rPr>
              <a:t>m</a:t>
            </a:r>
            <a:endParaRPr lang="en-US" altLang="zh-CN" sz="2000" b="1" dirty="0">
              <a:solidFill>
                <a:srgbClr val="339933"/>
              </a:solidFill>
              <a:latin typeface="Arial" panose="020B0604020202020204" pitchFamily="34" charset="0"/>
            </a:endParaRPr>
          </a:p>
        </p:txBody>
      </p:sp>
      <p:sp>
        <p:nvSpPr>
          <p:cNvPr id="28675" name="TextBox 92"/>
          <p:cNvSpPr txBox="1"/>
          <p:nvPr/>
        </p:nvSpPr>
        <p:spPr>
          <a:xfrm>
            <a:off x="849313" y="-49212"/>
            <a:ext cx="5275262" cy="427037"/>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3D-Trench-Electrode Si Detectors</a:t>
            </a:r>
            <a:endParaRPr lang="en-US" altLang="zh-CN" sz="2600" b="1" dirty="0">
              <a:solidFill>
                <a:schemeClr val="bg1"/>
              </a:solidFill>
              <a:latin typeface="Arial" panose="020B0604020202020204" pitchFamily="34" charset="0"/>
              <a:ea typeface="MS Gothic" panose="020B0609070205080204" pitchFamily="49" charset="-128"/>
            </a:endParaRPr>
          </a:p>
        </p:txBody>
      </p:sp>
      <p:sp>
        <p:nvSpPr>
          <p:cNvPr id="28676" name="Rectangle 10"/>
          <p:cNvSpPr/>
          <p:nvPr/>
        </p:nvSpPr>
        <p:spPr>
          <a:xfrm>
            <a:off x="0" y="6291263"/>
            <a:ext cx="4837113" cy="549275"/>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3D-processing technology</a:t>
            </a:r>
            <a:endParaRPr lang="en-US" altLang="zh-CN" b="1" dirty="0">
              <a:solidFill>
                <a:srgbClr val="042B7F"/>
              </a:solidFill>
              <a:latin typeface="Arial" panose="020B0604020202020204" pitchFamily="34" charset="0"/>
              <a:ea typeface="MS PGothic" panose="020B0600070205080204" pitchFamily="34" charset="-128"/>
            </a:endParaRPr>
          </a:p>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 </a:t>
            </a:r>
            <a:endParaRPr lang="en-US" altLang="zh-CN" dirty="0">
              <a:latin typeface="Arial" panose="020B0604020202020204" pitchFamily="34" charset="0"/>
            </a:endParaRPr>
          </a:p>
        </p:txBody>
      </p:sp>
      <p:pic>
        <p:nvPicPr>
          <p:cNvPr id="28677" name="Picture 51" descr="All-Detectro-Demo2_3D-Trench.bmp"/>
          <p:cNvPicPr>
            <a:picLocks noChangeAspect="1"/>
          </p:cNvPicPr>
          <p:nvPr/>
        </p:nvPicPr>
        <p:blipFill>
          <a:blip r:embed="rId1"/>
          <a:srcRect l="26863" t="7320" r="35796" b="9756"/>
          <a:stretch>
            <a:fillRect/>
          </a:stretch>
        </p:blipFill>
        <p:spPr>
          <a:xfrm>
            <a:off x="1847850" y="523875"/>
            <a:ext cx="4851400" cy="5792788"/>
          </a:xfrm>
          <a:prstGeom prst="rect">
            <a:avLst/>
          </a:prstGeom>
          <a:noFill/>
          <a:ln w="9525">
            <a:noFill/>
          </a:ln>
        </p:spPr>
      </p:pic>
      <p:sp>
        <p:nvSpPr>
          <p:cNvPr id="28678" name="Rectangle 2"/>
          <p:cNvSpPr/>
          <p:nvPr/>
        </p:nvSpPr>
        <p:spPr>
          <a:xfrm>
            <a:off x="6403975" y="684213"/>
            <a:ext cx="3003550" cy="533400"/>
          </a:xfrm>
          <a:prstGeom prst="rect">
            <a:avLst/>
          </a:prstGeom>
          <a:noFill/>
          <a:ln w="9525">
            <a:noFill/>
          </a:ln>
        </p:spPr>
        <p:txBody>
          <a:bodyPr lIns="100794" tIns="50397" rIns="100794" bIns="50397"/>
          <a:p>
            <a:pPr algn="ctr" hangingPunct="0">
              <a:lnSpc>
                <a:spcPct val="80000"/>
              </a:lnSpc>
              <a:buSzPct val="45000"/>
              <a:buFont typeface="Wingdings" panose="05000000000000000000" pitchFamily="2" charset="2"/>
            </a:pPr>
            <a:r>
              <a:rPr lang="en-US" altLang="zh-CN" sz="2400" b="1" dirty="0">
                <a:solidFill>
                  <a:srgbClr val="000000"/>
                </a:solidFill>
                <a:latin typeface="Arial" panose="020B0604020202020204" pitchFamily="34" charset="0"/>
              </a:rPr>
              <a:t>Operation Principle</a:t>
            </a:r>
            <a:endParaRPr lang="en-US" altLang="zh-CN" sz="3200" dirty="0">
              <a:solidFill>
                <a:srgbClr val="000000"/>
              </a:solidFill>
              <a:latin typeface="Arial" panose="020B0604020202020204" pitchFamily="34" charset="0"/>
            </a:endParaRPr>
          </a:p>
        </p:txBody>
      </p:sp>
      <p:sp>
        <p:nvSpPr>
          <p:cNvPr id="28679" name="Rectangle 7"/>
          <p:cNvSpPr/>
          <p:nvPr/>
        </p:nvSpPr>
        <p:spPr>
          <a:xfrm rot="-5400000">
            <a:off x="5810250" y="3211513"/>
            <a:ext cx="2462213" cy="37147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solidFill>
                  <a:srgbClr val="0000FF"/>
                </a:solidFill>
                <a:latin typeface="Arial" panose="020B0604020202020204" pitchFamily="34" charset="0"/>
              </a:rPr>
              <a:t>(wafer thickness)</a:t>
            </a:r>
            <a:endParaRPr lang="en-US" altLang="zh-CN" sz="2000" b="1" dirty="0">
              <a:solidFill>
                <a:srgbClr val="0000FF"/>
              </a:solidFill>
              <a:latin typeface="Arial" panose="020B0604020202020204" pitchFamily="34" charset="0"/>
            </a:endParaRPr>
          </a:p>
        </p:txBody>
      </p:sp>
      <p:sp>
        <p:nvSpPr>
          <p:cNvPr id="28680" name="Rectangle 8"/>
          <p:cNvSpPr/>
          <p:nvPr/>
        </p:nvSpPr>
        <p:spPr>
          <a:xfrm>
            <a:off x="3097213" y="5351463"/>
            <a:ext cx="1227137" cy="366712"/>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n-type Si</a:t>
            </a:r>
            <a:endParaRPr lang="en-US" altLang="zh-CN" sz="2000" b="1" dirty="0">
              <a:latin typeface="Arial" panose="020B0604020202020204" pitchFamily="34" charset="0"/>
            </a:endParaRPr>
          </a:p>
        </p:txBody>
      </p:sp>
      <p:sp>
        <p:nvSpPr>
          <p:cNvPr id="28681" name="Rectangle 39"/>
          <p:cNvSpPr/>
          <p:nvPr/>
        </p:nvSpPr>
        <p:spPr>
          <a:xfrm rot="-5400000">
            <a:off x="3213100" y="2976563"/>
            <a:ext cx="1430338" cy="371475"/>
          </a:xfrm>
          <a:prstGeom prst="rect">
            <a:avLst/>
          </a:prstGeom>
          <a:solidFill>
            <a:schemeClr val="bg1"/>
          </a:solidFill>
          <a:ln w="9525">
            <a:noFill/>
          </a:ln>
        </p:spPr>
        <p:txBody>
          <a:bodyPr lIns="100794" tIns="50397" rIns="100794" bIns="50397">
            <a:spAutoFit/>
          </a:bodyPr>
          <a:p>
            <a:pPr defTabSz="503555"/>
            <a:r>
              <a:rPr lang="en-US" altLang="zh-CN" sz="2000" b="1" dirty="0">
                <a:solidFill>
                  <a:srgbClr val="00B050"/>
                </a:solidFill>
                <a:latin typeface="Arial" panose="020B0604020202020204" pitchFamily="34" charset="0"/>
              </a:rPr>
              <a:t>n</a:t>
            </a:r>
            <a:r>
              <a:rPr lang="en-US" altLang="zh-CN" sz="2000" b="1" baseline="30000" dirty="0">
                <a:solidFill>
                  <a:srgbClr val="00B050"/>
                </a:solidFill>
                <a:latin typeface="Arial" panose="020B0604020202020204" pitchFamily="34" charset="0"/>
              </a:rPr>
              <a:t>+</a:t>
            </a:r>
            <a:r>
              <a:rPr lang="en-US" altLang="zh-CN" sz="2000" b="1" dirty="0">
                <a:solidFill>
                  <a:srgbClr val="00B050"/>
                </a:solidFill>
                <a:latin typeface="Arial" panose="020B0604020202020204" pitchFamily="34" charset="0"/>
              </a:rPr>
              <a:t> column</a:t>
            </a:r>
            <a:endParaRPr lang="en-US" altLang="zh-CN" sz="2000" b="1" baseline="30000" dirty="0">
              <a:solidFill>
                <a:srgbClr val="00B050"/>
              </a:solidFill>
              <a:latin typeface="Arial" panose="020B0604020202020204" pitchFamily="34" charset="0"/>
            </a:endParaRPr>
          </a:p>
        </p:txBody>
      </p:sp>
      <p:sp>
        <p:nvSpPr>
          <p:cNvPr id="28682" name="Rectangle 40"/>
          <p:cNvSpPr/>
          <p:nvPr/>
        </p:nvSpPr>
        <p:spPr>
          <a:xfrm rot="-5400000">
            <a:off x="935038" y="2840038"/>
            <a:ext cx="1282700" cy="371475"/>
          </a:xfrm>
          <a:prstGeom prst="rect">
            <a:avLst/>
          </a:prstGeom>
          <a:noFill/>
          <a:ln w="9525">
            <a:noFill/>
          </a:ln>
        </p:spPr>
        <p:txBody>
          <a:bodyPr wrap="none" lIns="100794" tIns="50397" rIns="100794" bIns="50397">
            <a:spAutoFit/>
          </a:bodyPr>
          <a:p>
            <a:pPr defTabSz="503555"/>
            <a:r>
              <a:rPr lang="en-US" altLang="zh-CN" sz="2000" b="1" dirty="0">
                <a:solidFill>
                  <a:srgbClr val="FF0000"/>
                </a:solidFill>
                <a:latin typeface="Arial" panose="020B0604020202020204" pitchFamily="34" charset="0"/>
              </a:rPr>
              <a:t>p</a:t>
            </a:r>
            <a:r>
              <a:rPr lang="en-US" altLang="zh-CN" sz="2000" b="1" baseline="30000" dirty="0">
                <a:solidFill>
                  <a:srgbClr val="FF0000"/>
                </a:solidFill>
                <a:latin typeface="Arial" panose="020B0604020202020204" pitchFamily="34" charset="0"/>
              </a:rPr>
              <a:t>+</a:t>
            </a:r>
            <a:r>
              <a:rPr lang="en-US" altLang="zh-CN" sz="2000" b="1" dirty="0">
                <a:solidFill>
                  <a:srgbClr val="FF0000"/>
                </a:solidFill>
                <a:latin typeface="Arial" panose="020B0604020202020204" pitchFamily="34" charset="0"/>
              </a:rPr>
              <a:t>-trench</a:t>
            </a:r>
            <a:endParaRPr lang="en-US" altLang="zh-CN" sz="2000" b="1" baseline="30000" dirty="0">
              <a:solidFill>
                <a:srgbClr val="FF0000"/>
              </a:solidFill>
              <a:latin typeface="Arial" panose="020B0604020202020204" pitchFamily="34" charset="0"/>
            </a:endParaRPr>
          </a:p>
        </p:txBody>
      </p:sp>
      <p:sp>
        <p:nvSpPr>
          <p:cNvPr id="28683" name="Rectangle 44"/>
          <p:cNvSpPr/>
          <p:nvPr/>
        </p:nvSpPr>
        <p:spPr>
          <a:xfrm rot="2467222">
            <a:off x="3582988" y="4448175"/>
            <a:ext cx="371475" cy="36512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R</a:t>
            </a:r>
            <a:endParaRPr lang="en-US" altLang="zh-CN" sz="2000" b="1" i="1" dirty="0">
              <a:solidFill>
                <a:srgbClr val="0000FF"/>
              </a:solidFill>
              <a:latin typeface="Arial" panose="020B0604020202020204" pitchFamily="34" charset="0"/>
            </a:endParaRPr>
          </a:p>
        </p:txBody>
      </p:sp>
      <p:cxnSp>
        <p:nvCxnSpPr>
          <p:cNvPr id="28684" name="Straight Arrow Connector 50"/>
          <p:cNvCxnSpPr/>
          <p:nvPr/>
        </p:nvCxnSpPr>
        <p:spPr>
          <a:xfrm>
            <a:off x="3162300" y="4333875"/>
            <a:ext cx="1101725" cy="965200"/>
          </a:xfrm>
          <a:prstGeom prst="straightConnector1">
            <a:avLst/>
          </a:prstGeom>
          <a:ln w="38100" cap="flat" cmpd="sng">
            <a:solidFill>
              <a:schemeClr val="tx1"/>
            </a:solidFill>
            <a:prstDash val="solid"/>
            <a:headEnd type="arrow" w="med" len="med"/>
            <a:tailEnd type="arrow" w="med" len="med"/>
          </a:ln>
        </p:spPr>
      </p:cxnSp>
      <p:cxnSp>
        <p:nvCxnSpPr>
          <p:cNvPr id="28685" name="Straight Arrow Connector 99"/>
          <p:cNvCxnSpPr/>
          <p:nvPr/>
        </p:nvCxnSpPr>
        <p:spPr>
          <a:xfrm>
            <a:off x="6772275" y="1558925"/>
            <a:ext cx="0" cy="3792538"/>
          </a:xfrm>
          <a:prstGeom prst="straightConnector1">
            <a:avLst/>
          </a:prstGeom>
          <a:ln w="38100" cap="flat" cmpd="sng">
            <a:solidFill>
              <a:schemeClr val="tx1"/>
            </a:solidFill>
            <a:prstDash val="solid"/>
            <a:headEnd type="arrow" w="med" len="med"/>
            <a:tailEnd type="arrow" w="med" len="med"/>
          </a:ln>
        </p:spPr>
      </p:cxnSp>
      <p:cxnSp>
        <p:nvCxnSpPr>
          <p:cNvPr id="28686" name="Straight Connector 102"/>
          <p:cNvCxnSpPr/>
          <p:nvPr/>
        </p:nvCxnSpPr>
        <p:spPr>
          <a:xfrm flipV="1">
            <a:off x="4273550" y="661988"/>
            <a:ext cx="1322388" cy="828675"/>
          </a:xfrm>
          <a:prstGeom prst="line">
            <a:avLst/>
          </a:prstGeom>
          <a:ln w="9525" cap="flat" cmpd="sng">
            <a:solidFill>
              <a:schemeClr val="tx1"/>
            </a:solidFill>
            <a:prstDash val="solid"/>
            <a:headEnd type="none" w="med" len="med"/>
            <a:tailEnd type="none" w="med" len="med"/>
          </a:ln>
        </p:spPr>
      </p:cxnSp>
      <p:cxnSp>
        <p:nvCxnSpPr>
          <p:cNvPr id="28687" name="Straight Connector 103"/>
          <p:cNvCxnSpPr/>
          <p:nvPr/>
        </p:nvCxnSpPr>
        <p:spPr>
          <a:xfrm flipV="1">
            <a:off x="4200525" y="4464050"/>
            <a:ext cx="1322388" cy="827088"/>
          </a:xfrm>
          <a:prstGeom prst="line">
            <a:avLst/>
          </a:prstGeom>
          <a:ln w="9525" cap="flat" cmpd="sng">
            <a:solidFill>
              <a:schemeClr val="tx1"/>
            </a:solidFill>
            <a:prstDash val="solid"/>
            <a:headEnd type="none" w="med" len="med"/>
            <a:tailEnd type="none" w="med" len="med"/>
          </a:ln>
        </p:spPr>
      </p:cxnSp>
      <p:grpSp>
        <p:nvGrpSpPr>
          <p:cNvPr id="28688" name="Group 16"/>
          <p:cNvGrpSpPr/>
          <p:nvPr/>
        </p:nvGrpSpPr>
        <p:grpSpPr>
          <a:xfrm>
            <a:off x="4005263" y="428625"/>
            <a:ext cx="406400" cy="1044575"/>
            <a:chOff x="0" y="0"/>
            <a:chExt cx="420688" cy="1152832"/>
          </a:xfrm>
        </p:grpSpPr>
        <p:sp>
          <p:nvSpPr>
            <p:cNvPr id="28729" name="Line 47"/>
            <p:cNvSpPr/>
            <p:nvPr/>
          </p:nvSpPr>
          <p:spPr>
            <a:xfrm>
              <a:off x="0" y="839932"/>
              <a:ext cx="420688" cy="0"/>
            </a:xfrm>
            <a:prstGeom prst="line">
              <a:avLst/>
            </a:prstGeom>
            <a:ln w="38100" cap="flat" cmpd="sng">
              <a:solidFill>
                <a:schemeClr val="tx1"/>
              </a:solidFill>
              <a:prstDash val="solid"/>
              <a:headEnd type="none" w="med" len="med"/>
              <a:tailEnd type="none" w="med" len="med"/>
            </a:ln>
          </p:spPr>
        </p:sp>
        <p:sp>
          <p:nvSpPr>
            <p:cNvPr id="28730" name="Line 48"/>
            <p:cNvSpPr/>
            <p:nvPr/>
          </p:nvSpPr>
          <p:spPr>
            <a:xfrm flipV="1">
              <a:off x="0" y="335973"/>
              <a:ext cx="252413" cy="503959"/>
            </a:xfrm>
            <a:prstGeom prst="line">
              <a:avLst/>
            </a:prstGeom>
            <a:ln w="38100" cap="flat" cmpd="sng">
              <a:solidFill>
                <a:schemeClr val="tx1"/>
              </a:solidFill>
              <a:prstDash val="solid"/>
              <a:headEnd type="none" w="med" len="med"/>
              <a:tailEnd type="none" w="med" len="med"/>
            </a:ln>
          </p:spPr>
        </p:sp>
        <p:sp>
          <p:nvSpPr>
            <p:cNvPr id="28731" name="Line 49"/>
            <p:cNvSpPr/>
            <p:nvPr/>
          </p:nvSpPr>
          <p:spPr>
            <a:xfrm flipH="1" flipV="1">
              <a:off x="252413" y="335973"/>
              <a:ext cx="168275" cy="503959"/>
            </a:xfrm>
            <a:prstGeom prst="line">
              <a:avLst/>
            </a:prstGeom>
            <a:ln w="38100" cap="flat" cmpd="sng">
              <a:solidFill>
                <a:schemeClr val="tx1"/>
              </a:solidFill>
              <a:prstDash val="solid"/>
              <a:headEnd type="none" w="med" len="med"/>
              <a:tailEnd type="none" w="med" len="med"/>
            </a:ln>
          </p:spPr>
        </p:sp>
        <p:sp>
          <p:nvSpPr>
            <p:cNvPr id="28732" name="Line 50"/>
            <p:cNvSpPr/>
            <p:nvPr/>
          </p:nvSpPr>
          <p:spPr>
            <a:xfrm flipV="1">
              <a:off x="252413" y="0"/>
              <a:ext cx="0" cy="335973"/>
            </a:xfrm>
            <a:prstGeom prst="line">
              <a:avLst/>
            </a:prstGeom>
            <a:ln w="38100" cap="flat" cmpd="sng">
              <a:solidFill>
                <a:schemeClr val="tx1"/>
              </a:solidFill>
              <a:prstDash val="solid"/>
              <a:headEnd type="none" w="med" len="med"/>
              <a:tailEnd type="none" w="med" len="med"/>
            </a:ln>
          </p:spPr>
        </p:sp>
        <p:sp>
          <p:nvSpPr>
            <p:cNvPr id="28733" name="Line 50"/>
            <p:cNvSpPr/>
            <p:nvPr/>
          </p:nvSpPr>
          <p:spPr>
            <a:xfrm flipV="1">
              <a:off x="248624" y="816859"/>
              <a:ext cx="0" cy="335973"/>
            </a:xfrm>
            <a:prstGeom prst="line">
              <a:avLst/>
            </a:prstGeom>
            <a:ln w="38100" cap="flat" cmpd="sng">
              <a:solidFill>
                <a:schemeClr val="tx1"/>
              </a:solidFill>
              <a:prstDash val="solid"/>
              <a:headEnd type="none" w="med" len="med"/>
              <a:tailEnd type="none" w="med" len="med"/>
            </a:ln>
          </p:spPr>
        </p:sp>
      </p:grpSp>
      <p:grpSp>
        <p:nvGrpSpPr>
          <p:cNvPr id="3" name="Group 22"/>
          <p:cNvGrpSpPr>
            <a:grpSpLocks noChangeAspect="1"/>
          </p:cNvGrpSpPr>
          <p:nvPr/>
        </p:nvGrpSpPr>
        <p:grpSpPr>
          <a:xfrm>
            <a:off x="4787900" y="3421063"/>
            <a:ext cx="527050" cy="576262"/>
            <a:chOff x="0" y="0"/>
            <a:chExt cx="547687" cy="636587"/>
          </a:xfrm>
        </p:grpSpPr>
        <p:pic>
          <p:nvPicPr>
            <p:cNvPr id="28721" name="Picture 61"/>
            <p:cNvPicPr>
              <a:picLocks noChangeAspect="1"/>
            </p:cNvPicPr>
            <p:nvPr/>
          </p:nvPicPr>
          <p:blipFill>
            <a:blip r:embed="rId2"/>
            <a:stretch>
              <a:fillRect/>
            </a:stretch>
          </p:blipFill>
          <p:spPr>
            <a:xfrm>
              <a:off x="0" y="204787"/>
              <a:ext cx="346075" cy="382588"/>
            </a:xfrm>
            <a:prstGeom prst="rect">
              <a:avLst/>
            </a:prstGeom>
            <a:noFill/>
            <a:ln w="9525">
              <a:noFill/>
            </a:ln>
          </p:spPr>
        </p:pic>
        <p:pic>
          <p:nvPicPr>
            <p:cNvPr id="28722" name="Picture 62"/>
            <p:cNvPicPr>
              <a:picLocks noChangeAspect="1"/>
            </p:cNvPicPr>
            <p:nvPr/>
          </p:nvPicPr>
          <p:blipFill>
            <a:blip r:embed="rId2"/>
            <a:stretch>
              <a:fillRect/>
            </a:stretch>
          </p:blipFill>
          <p:spPr>
            <a:xfrm>
              <a:off x="65088" y="254000"/>
              <a:ext cx="347662" cy="382587"/>
            </a:xfrm>
            <a:prstGeom prst="rect">
              <a:avLst/>
            </a:prstGeom>
            <a:noFill/>
            <a:ln w="9525">
              <a:noFill/>
            </a:ln>
          </p:spPr>
        </p:pic>
        <p:pic>
          <p:nvPicPr>
            <p:cNvPr id="28723" name="Picture 63"/>
            <p:cNvPicPr>
              <a:picLocks noChangeAspect="1"/>
            </p:cNvPicPr>
            <p:nvPr/>
          </p:nvPicPr>
          <p:blipFill>
            <a:blip r:embed="rId2"/>
            <a:stretch>
              <a:fillRect/>
            </a:stretch>
          </p:blipFill>
          <p:spPr>
            <a:xfrm>
              <a:off x="152400" y="160337"/>
              <a:ext cx="346075" cy="384175"/>
            </a:xfrm>
            <a:prstGeom prst="rect">
              <a:avLst/>
            </a:prstGeom>
            <a:noFill/>
            <a:ln w="9525">
              <a:noFill/>
            </a:ln>
          </p:spPr>
        </p:pic>
        <p:pic>
          <p:nvPicPr>
            <p:cNvPr id="28724" name="Picture 64"/>
            <p:cNvPicPr>
              <a:picLocks noChangeAspect="1"/>
            </p:cNvPicPr>
            <p:nvPr/>
          </p:nvPicPr>
          <p:blipFill>
            <a:blip r:embed="rId2"/>
            <a:stretch>
              <a:fillRect/>
            </a:stretch>
          </p:blipFill>
          <p:spPr>
            <a:xfrm>
              <a:off x="174625" y="190500"/>
              <a:ext cx="346075" cy="382587"/>
            </a:xfrm>
            <a:prstGeom prst="rect">
              <a:avLst/>
            </a:prstGeom>
            <a:noFill/>
            <a:ln w="9525">
              <a:noFill/>
            </a:ln>
          </p:spPr>
        </p:pic>
        <p:pic>
          <p:nvPicPr>
            <p:cNvPr id="28725" name="Picture 65"/>
            <p:cNvPicPr>
              <a:picLocks noChangeAspect="1"/>
            </p:cNvPicPr>
            <p:nvPr/>
          </p:nvPicPr>
          <p:blipFill>
            <a:blip r:embed="rId2"/>
            <a:stretch>
              <a:fillRect/>
            </a:stretch>
          </p:blipFill>
          <p:spPr>
            <a:xfrm>
              <a:off x="44450" y="61912"/>
              <a:ext cx="347663" cy="384175"/>
            </a:xfrm>
            <a:prstGeom prst="rect">
              <a:avLst/>
            </a:prstGeom>
            <a:noFill/>
            <a:ln w="9525">
              <a:noFill/>
            </a:ln>
          </p:spPr>
        </p:pic>
        <p:pic>
          <p:nvPicPr>
            <p:cNvPr id="28726" name="Picture 66"/>
            <p:cNvPicPr>
              <a:picLocks noChangeAspect="1"/>
            </p:cNvPicPr>
            <p:nvPr/>
          </p:nvPicPr>
          <p:blipFill>
            <a:blip r:embed="rId2"/>
            <a:stretch>
              <a:fillRect/>
            </a:stretch>
          </p:blipFill>
          <p:spPr>
            <a:xfrm>
              <a:off x="157162" y="111125"/>
              <a:ext cx="346075" cy="384175"/>
            </a:xfrm>
            <a:prstGeom prst="rect">
              <a:avLst/>
            </a:prstGeom>
            <a:noFill/>
            <a:ln w="9525">
              <a:noFill/>
            </a:ln>
          </p:spPr>
        </p:pic>
        <p:pic>
          <p:nvPicPr>
            <p:cNvPr id="28727" name="Picture 67"/>
            <p:cNvPicPr>
              <a:picLocks noChangeAspect="1"/>
            </p:cNvPicPr>
            <p:nvPr/>
          </p:nvPicPr>
          <p:blipFill>
            <a:blip r:embed="rId2"/>
            <a:stretch>
              <a:fillRect/>
            </a:stretch>
          </p:blipFill>
          <p:spPr>
            <a:xfrm>
              <a:off x="152400" y="0"/>
              <a:ext cx="347662" cy="382587"/>
            </a:xfrm>
            <a:prstGeom prst="rect">
              <a:avLst/>
            </a:prstGeom>
            <a:noFill/>
            <a:ln w="9525">
              <a:noFill/>
            </a:ln>
          </p:spPr>
        </p:pic>
        <p:pic>
          <p:nvPicPr>
            <p:cNvPr id="28728" name="Picture 68"/>
            <p:cNvPicPr>
              <a:picLocks noChangeAspect="1"/>
            </p:cNvPicPr>
            <p:nvPr/>
          </p:nvPicPr>
          <p:blipFill>
            <a:blip r:embed="rId2"/>
            <a:stretch>
              <a:fillRect/>
            </a:stretch>
          </p:blipFill>
          <p:spPr>
            <a:xfrm>
              <a:off x="200025" y="49212"/>
              <a:ext cx="347662" cy="382588"/>
            </a:xfrm>
            <a:prstGeom prst="rect">
              <a:avLst/>
            </a:prstGeom>
            <a:noFill/>
            <a:ln w="9525">
              <a:noFill/>
            </a:ln>
          </p:spPr>
        </p:pic>
      </p:grpSp>
      <p:grpSp>
        <p:nvGrpSpPr>
          <p:cNvPr id="4" name="Group 31"/>
          <p:cNvGrpSpPr/>
          <p:nvPr/>
        </p:nvGrpSpPr>
        <p:grpSpPr>
          <a:xfrm>
            <a:off x="4675188" y="3351213"/>
            <a:ext cx="401637" cy="579437"/>
            <a:chOff x="0" y="0"/>
            <a:chExt cx="238" cy="366"/>
          </a:xfrm>
        </p:grpSpPr>
        <p:grpSp>
          <p:nvGrpSpPr>
            <p:cNvPr id="28697" name="Group 32"/>
            <p:cNvGrpSpPr/>
            <p:nvPr/>
          </p:nvGrpSpPr>
          <p:grpSpPr>
            <a:xfrm>
              <a:off x="12" y="0"/>
              <a:ext cx="164" cy="231"/>
              <a:chOff x="0" y="0"/>
              <a:chExt cx="164" cy="231"/>
            </a:xfrm>
          </p:grpSpPr>
          <p:sp>
            <p:nvSpPr>
              <p:cNvPr id="28719" name="Oval 77"/>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20" name="Rectangle 78"/>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698" name="Group 35"/>
            <p:cNvGrpSpPr/>
            <p:nvPr/>
          </p:nvGrpSpPr>
          <p:grpSpPr>
            <a:xfrm>
              <a:off x="62" y="24"/>
              <a:ext cx="164" cy="231"/>
              <a:chOff x="0" y="0"/>
              <a:chExt cx="164" cy="231"/>
            </a:xfrm>
          </p:grpSpPr>
          <p:sp>
            <p:nvSpPr>
              <p:cNvPr id="28717" name="Oval 80"/>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18" name="Rectangle 81"/>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699" name="Group 38"/>
            <p:cNvGrpSpPr/>
            <p:nvPr/>
          </p:nvGrpSpPr>
          <p:grpSpPr>
            <a:xfrm>
              <a:off x="0" y="96"/>
              <a:ext cx="164" cy="231"/>
              <a:chOff x="0" y="0"/>
              <a:chExt cx="164" cy="231"/>
            </a:xfrm>
          </p:grpSpPr>
          <p:sp>
            <p:nvSpPr>
              <p:cNvPr id="28715" name="Oval 83"/>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16" name="Rectangle 84"/>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700" name="Group 41"/>
            <p:cNvGrpSpPr/>
            <p:nvPr/>
          </p:nvGrpSpPr>
          <p:grpSpPr>
            <a:xfrm>
              <a:off x="74" y="90"/>
              <a:ext cx="164" cy="231"/>
              <a:chOff x="0" y="0"/>
              <a:chExt cx="164" cy="231"/>
            </a:xfrm>
          </p:grpSpPr>
          <p:sp>
            <p:nvSpPr>
              <p:cNvPr id="28713" name="Oval 86"/>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14" name="Rectangle 87"/>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701" name="Group 44"/>
            <p:cNvGrpSpPr/>
            <p:nvPr/>
          </p:nvGrpSpPr>
          <p:grpSpPr>
            <a:xfrm>
              <a:off x="12" y="39"/>
              <a:ext cx="164" cy="231"/>
              <a:chOff x="0" y="0"/>
              <a:chExt cx="164" cy="231"/>
            </a:xfrm>
          </p:grpSpPr>
          <p:sp>
            <p:nvSpPr>
              <p:cNvPr id="28711" name="Oval 89"/>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12" name="Rectangle 90"/>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702" name="Group 47"/>
            <p:cNvGrpSpPr/>
            <p:nvPr/>
          </p:nvGrpSpPr>
          <p:grpSpPr>
            <a:xfrm>
              <a:off x="62" y="63"/>
              <a:ext cx="164" cy="231"/>
              <a:chOff x="0" y="0"/>
              <a:chExt cx="164" cy="231"/>
            </a:xfrm>
          </p:grpSpPr>
          <p:sp>
            <p:nvSpPr>
              <p:cNvPr id="28709" name="Oval 92"/>
              <p:cNvSpPr/>
              <p:nvPr/>
            </p:nvSpPr>
            <p:spPr>
              <a:xfrm>
                <a:off x="45"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10" name="Rectangle 93"/>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703" name="Group 50"/>
            <p:cNvGrpSpPr/>
            <p:nvPr/>
          </p:nvGrpSpPr>
          <p:grpSpPr>
            <a:xfrm>
              <a:off x="0" y="135"/>
              <a:ext cx="164" cy="231"/>
              <a:chOff x="0" y="0"/>
              <a:chExt cx="164" cy="231"/>
            </a:xfrm>
          </p:grpSpPr>
          <p:sp>
            <p:nvSpPr>
              <p:cNvPr id="28707" name="Oval 95"/>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08" name="Rectangle 96"/>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8704" name="Group 53"/>
            <p:cNvGrpSpPr/>
            <p:nvPr/>
          </p:nvGrpSpPr>
          <p:grpSpPr>
            <a:xfrm>
              <a:off x="74" y="129"/>
              <a:ext cx="164" cy="231"/>
              <a:chOff x="0" y="0"/>
              <a:chExt cx="164" cy="231"/>
            </a:xfrm>
          </p:grpSpPr>
          <p:sp>
            <p:nvSpPr>
              <p:cNvPr id="28705" name="Oval 98"/>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8706" name="Rectangle 99"/>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grpSp>
        <p:nvGrpSpPr>
          <p:cNvPr id="13" name="Group 56"/>
          <p:cNvGrpSpPr/>
          <p:nvPr/>
        </p:nvGrpSpPr>
        <p:grpSpPr>
          <a:xfrm>
            <a:off x="4649788" y="3792538"/>
            <a:ext cx="469900" cy="1470025"/>
            <a:chOff x="0" y="0"/>
            <a:chExt cx="487363" cy="1624012"/>
          </a:xfrm>
        </p:grpSpPr>
        <p:sp>
          <p:nvSpPr>
            <p:cNvPr id="28694" name="Line 69"/>
            <p:cNvSpPr/>
            <p:nvPr/>
          </p:nvSpPr>
          <p:spPr>
            <a:xfrm flipV="1">
              <a:off x="304800" y="0"/>
              <a:ext cx="0" cy="674687"/>
            </a:xfrm>
            <a:prstGeom prst="line">
              <a:avLst/>
            </a:prstGeom>
            <a:ln w="38100" cap="flat" cmpd="sng">
              <a:solidFill>
                <a:schemeClr val="tx1"/>
              </a:solidFill>
              <a:prstDash val="solid"/>
              <a:headEnd type="none" w="med" len="med"/>
              <a:tailEnd type="triangle" w="med" len="med"/>
            </a:ln>
          </p:spPr>
        </p:sp>
        <p:sp>
          <p:nvSpPr>
            <p:cNvPr id="28695" name="Freeform 70"/>
            <p:cNvSpPr/>
            <p:nvPr/>
          </p:nvSpPr>
          <p:spPr>
            <a:xfrm>
              <a:off x="220662" y="674687"/>
              <a:ext cx="84138" cy="503238"/>
            </a:xfrm>
            <a:custGeom>
              <a:avLst/>
              <a:gdLst>
                <a:gd name="txL" fmla="*/ 0 w 48"/>
                <a:gd name="txT" fmla="*/ 0 h 288"/>
                <a:gd name="txR" fmla="*/ 48 w 48"/>
                <a:gd name="txB" fmla="*/ 288 h 288"/>
              </a:gdLst>
              <a:ahLst/>
              <a:cxnLst>
                <a:cxn ang="0">
                  <a:pos x="48" y="0"/>
                </a:cxn>
                <a:cxn ang="0">
                  <a:pos x="0" y="96"/>
                </a:cxn>
                <a:cxn ang="0">
                  <a:pos x="48" y="192"/>
                </a:cxn>
                <a:cxn ang="0">
                  <a:pos x="0" y="288"/>
                </a:cxn>
              </a:cxnLst>
              <a:rect l="txL" t="txT" r="txR" b="txB"/>
              <a:pathLst>
                <a:path w="48" h="288">
                  <a:moveTo>
                    <a:pt x="48" y="0"/>
                  </a:moveTo>
                  <a:cubicBezTo>
                    <a:pt x="24" y="32"/>
                    <a:pt x="0" y="64"/>
                    <a:pt x="0" y="96"/>
                  </a:cubicBezTo>
                  <a:cubicBezTo>
                    <a:pt x="0" y="128"/>
                    <a:pt x="48" y="160"/>
                    <a:pt x="48" y="192"/>
                  </a:cubicBezTo>
                  <a:cubicBezTo>
                    <a:pt x="48" y="224"/>
                    <a:pt x="24" y="280"/>
                    <a:pt x="0" y="288"/>
                  </a:cubicBezTo>
                </a:path>
              </a:pathLst>
            </a:custGeom>
            <a:noFill/>
            <a:ln w="38100"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28696" name="Rectangle 71"/>
            <p:cNvSpPr/>
            <p:nvPr/>
          </p:nvSpPr>
          <p:spPr>
            <a:xfrm>
              <a:off x="0" y="1219200"/>
              <a:ext cx="487363" cy="404812"/>
            </a:xfrm>
            <a:prstGeom prst="rect">
              <a:avLst/>
            </a:prstGeom>
            <a:noFill/>
            <a:ln w="9525">
              <a:noFill/>
            </a:ln>
          </p:spPr>
          <p:txBody>
            <a:bodyPr wrap="none" lIns="100794" tIns="50397" rIns="100794" bIns="50397">
              <a:spAutoFit/>
            </a:bodyPr>
            <a:p>
              <a:pPr defTabSz="503555"/>
              <a:r>
                <a:rPr lang="en-US" altLang="zh-CN" sz="2000" b="1" i="1" dirty="0">
                  <a:solidFill>
                    <a:srgbClr val="FF5050"/>
                  </a:solidFill>
                  <a:latin typeface="Arial" panose="020B0604020202020204" pitchFamily="34" charset="0"/>
                </a:rPr>
                <a:t>h</a:t>
              </a:r>
              <a:r>
                <a:rPr lang="en-US" altLang="zh-CN" sz="2000" b="1" i="1" dirty="0">
                  <a:solidFill>
                    <a:srgbClr val="FF5050"/>
                  </a:solidFill>
                  <a:latin typeface="Arial" panose="020B0604020202020204" pitchFamily="34" charset="0"/>
                  <a:sym typeface="Symbol" panose="05050102010706020507" pitchFamily="18" charset="2"/>
                </a:rPr>
                <a:t></a:t>
              </a:r>
              <a:endParaRPr lang="en-US" altLang="zh-CN" sz="2000" b="1" dirty="0">
                <a:solidFill>
                  <a:srgbClr val="FF5050"/>
                </a:solidFill>
                <a:latin typeface="Arial" panose="020B0604020202020204" pitchFamily="34" charset="0"/>
              </a:endParaRPr>
            </a:p>
          </p:txBody>
        </p:sp>
      </p:grpSp>
      <p:pic>
        <p:nvPicPr>
          <p:cNvPr id="25660" name="Picture 37" descr="C:\Users\zhengl\Desktop\INST Review-2011\All-Detectro-Demo_Pad.bmp"/>
          <p:cNvPicPr>
            <a:picLocks noChangeAspect="1"/>
          </p:cNvPicPr>
          <p:nvPr/>
        </p:nvPicPr>
        <p:blipFill>
          <a:blip r:embed="rId3"/>
          <a:srcRect l="8522" t="62099" r="82069" b="19754"/>
          <a:stretch>
            <a:fillRect/>
          </a:stretch>
        </p:blipFill>
        <p:spPr>
          <a:xfrm>
            <a:off x="3227388" y="717550"/>
            <a:ext cx="744537" cy="773113"/>
          </a:xfrm>
          <a:prstGeom prst="rect">
            <a:avLst/>
          </a:prstGeom>
          <a:noFill/>
          <a:ln w="9525">
            <a:noFill/>
          </a:ln>
        </p:spPr>
      </p:pic>
      <p:sp>
        <p:nvSpPr>
          <p:cNvPr id="25661" name="Rectangle 44"/>
          <p:cNvSpPr/>
          <p:nvPr/>
        </p:nvSpPr>
        <p:spPr>
          <a:xfrm>
            <a:off x="3348038" y="641350"/>
            <a:ext cx="384175" cy="366713"/>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Q</a:t>
            </a:r>
            <a:endParaRPr lang="en-US" altLang="zh-CN" sz="2000" b="1" i="1" dirty="0">
              <a:solidFill>
                <a:srgbClr val="0000FF"/>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0" presetClass="path" presetSubtype="0" accel="50000" decel="50000" fill="hold" nodeType="withEffect">
                                  <p:stCondLst>
                                    <p:cond delay="0"/>
                                  </p:stCondLst>
                                  <p:childTnLst>
                                    <p:animMotion origin="layout" path="M 5.29931E-6 1.88327E-6 L -0.06805 0.06046 " pathEditMode="relative" ptsTypes="AA">
                                      <p:cBhvr>
                                        <p:cTn id="15" dur="5000" fill="hold"/>
                                        <p:tgtEl>
                                          <p:spTgt spid="4"/>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8.38059E-7 -2.70418E-6 L 0.06049 -0.05039 " pathEditMode="relative" ptsTypes="AA">
                                      <p:cBhvr>
                                        <p:cTn id="17" dur="2000" fill="hold"/>
                                        <p:tgtEl>
                                          <p:spTgt spid="3"/>
                                        </p:tgtEl>
                                        <p:attrNameLst>
                                          <p:attrName>ppt_x</p:attrName>
                                          <p:attrName>ppt_y</p:attrName>
                                        </p:attrNameLst>
                                      </p:cBhvr>
                                    </p:animMotion>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25660"/>
                                        </p:tgtEl>
                                        <p:attrNameLst>
                                          <p:attrName>style.visibility</p:attrName>
                                        </p:attrNameLst>
                                      </p:cBhvr>
                                      <p:to>
                                        <p:strVal val="visible"/>
                                      </p:to>
                                    </p:set>
                                    <p:animEffect transition="in" filter="blinds(horizontal)">
                                      <p:cBhvr>
                                        <p:cTn id="21" dur="500"/>
                                        <p:tgtEl>
                                          <p:spTgt spid="2566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5661"/>
                                        </p:tgtEl>
                                        <p:attrNameLst>
                                          <p:attrName>style.visibility</p:attrName>
                                        </p:attrNameLst>
                                      </p:cBhvr>
                                      <p:to>
                                        <p:strVal val="visible"/>
                                      </p:to>
                                    </p:set>
                                    <p:animEffect transition="in" filter="blinds(horizontal)">
                                      <p:cBhvr>
                                        <p:cTn id="24" dur="500"/>
                                        <p:tgtEl>
                                          <p:spTgt spid="25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6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0242" name="Rectangle 7"/>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10243" name="Rectangle 14"/>
          <p:cNvSpPr/>
          <p:nvPr/>
        </p:nvSpPr>
        <p:spPr>
          <a:xfrm>
            <a:off x="0" y="-117475"/>
            <a:ext cx="184150" cy="393700"/>
          </a:xfrm>
          <a:prstGeom prst="rect">
            <a:avLst/>
          </a:prstGeom>
          <a:noFill/>
          <a:ln w="9525">
            <a:noFill/>
          </a:ln>
        </p:spPr>
        <p:txBody>
          <a:bodyPr wrap="none" lIns="91387" tIns="45694" rIns="91387" bIns="45694" anchor="ctr">
            <a:spAutoFit/>
          </a:bodyPr>
          <a:p>
            <a:pPr defTabSz="1262380"/>
            <a:endParaRPr lang="zh-CN" altLang="en-US" sz="2500" dirty="0">
              <a:latin typeface="Arial" panose="020B0604020202020204" pitchFamily="34" charset="0"/>
            </a:endParaRPr>
          </a:p>
        </p:txBody>
      </p:sp>
      <p:sp>
        <p:nvSpPr>
          <p:cNvPr id="10244" name="矩形 3"/>
          <p:cNvSpPr/>
          <p:nvPr/>
        </p:nvSpPr>
        <p:spPr>
          <a:xfrm>
            <a:off x="1050925" y="82550"/>
            <a:ext cx="8001000" cy="517525"/>
          </a:xfrm>
          <a:prstGeom prst="rect">
            <a:avLst/>
          </a:prstGeom>
          <a:noFill/>
          <a:ln w="9525">
            <a:noFill/>
          </a:ln>
        </p:spPr>
        <p:txBody>
          <a:bodyPr lIns="91377" tIns="45690" rIns="91377" bIns="45690">
            <a:spAutoFit/>
          </a:bodyPr>
          <a:p>
            <a:pPr defTabSz="1262380"/>
            <a:r>
              <a:rPr lang="zh-CN" altLang="en-US" sz="2800" b="1" dirty="0">
                <a:solidFill>
                  <a:schemeClr val="bg1"/>
                </a:solidFill>
                <a:latin typeface="Arial" panose="020B0604020202020204" pitchFamily="34" charset="0"/>
                <a:ea typeface="黑体" panose="02010609060101010101" pitchFamily="49" charset="-122"/>
              </a:rPr>
              <a:t>Appication of high resistivity Si Detectors</a:t>
            </a:r>
            <a:endParaRPr lang="zh-CN" altLang="en-US" sz="2800" b="1" dirty="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10245" name="Rectangle 712"/>
          <p:cNvSpPr/>
          <p:nvPr/>
        </p:nvSpPr>
        <p:spPr>
          <a:xfrm>
            <a:off x="0" y="12520613"/>
            <a:ext cx="9721850" cy="0"/>
          </a:xfrm>
          <a:prstGeom prst="rect">
            <a:avLst/>
          </a:prstGeom>
          <a:noFill/>
          <a:ln w="9525">
            <a:noFill/>
          </a:ln>
        </p:spPr>
        <p:txBody>
          <a:bodyPr wrap="none" anchor="ctr">
            <a:spAutoFit/>
          </a:bodyPr>
          <a:p>
            <a:pPr eaLnBrk="0" hangingPunct="0"/>
            <a:endParaRPr lang="zh-CN" altLang="en-US" sz="9200" dirty="0">
              <a:latin typeface="Arial" panose="020B0604020202020204" pitchFamily="34" charset="0"/>
            </a:endParaRPr>
          </a:p>
        </p:txBody>
      </p:sp>
      <p:sp>
        <p:nvSpPr>
          <p:cNvPr id="10247" name="Text Box 7"/>
          <p:cNvSpPr txBox="1"/>
          <p:nvPr/>
        </p:nvSpPr>
        <p:spPr>
          <a:xfrm>
            <a:off x="130175" y="871538"/>
            <a:ext cx="3586163" cy="396875"/>
          </a:xfrm>
          <a:prstGeom prst="rect">
            <a:avLst/>
          </a:prstGeom>
          <a:noFill/>
          <a:ln w="9525">
            <a:noFill/>
          </a:ln>
        </p:spPr>
        <p:txBody>
          <a:bodyPr>
            <a:spAutoFit/>
          </a:bodyPr>
          <a:p>
            <a:r>
              <a:rPr lang="zh-CN" altLang="en-US" sz="2000" b="1" dirty="0">
                <a:latin typeface="黑体" panose="02010609060101010101" pitchFamily="49" charset="-122"/>
                <a:ea typeface="黑体" panose="02010609060101010101" pitchFamily="49" charset="-122"/>
              </a:rPr>
              <a:t>半导体探测器的应用</a:t>
            </a:r>
            <a:endParaRPr lang="zh-CN" altLang="en-US" sz="2000" b="1" dirty="0">
              <a:latin typeface="黑体" panose="02010609060101010101" pitchFamily="49" charset="-122"/>
              <a:ea typeface="黑体" panose="02010609060101010101" pitchFamily="49" charset="-122"/>
            </a:endParaRPr>
          </a:p>
        </p:txBody>
      </p:sp>
      <p:pic>
        <p:nvPicPr>
          <p:cNvPr id="10248" name="Picture 4" descr="图片1"/>
          <p:cNvPicPr>
            <a:picLocks noChangeAspect="1"/>
          </p:cNvPicPr>
          <p:nvPr/>
        </p:nvPicPr>
        <p:blipFill>
          <a:blip r:embed="rId1"/>
          <a:stretch>
            <a:fillRect/>
          </a:stretch>
        </p:blipFill>
        <p:spPr>
          <a:xfrm>
            <a:off x="717550" y="1406525"/>
            <a:ext cx="8353425" cy="5280025"/>
          </a:xfrm>
          <a:prstGeom prst="rect">
            <a:avLst/>
          </a:prstGeom>
          <a:noFill/>
          <a:ln w="9525">
            <a:noFill/>
          </a:ln>
        </p:spPr>
      </p:pic>
      <p:sp>
        <p:nvSpPr>
          <p:cNvPr id="10249" name="Text Box 9"/>
          <p:cNvSpPr txBox="1"/>
          <p:nvPr/>
        </p:nvSpPr>
        <p:spPr>
          <a:xfrm>
            <a:off x="2114550" y="2774950"/>
            <a:ext cx="809625" cy="274638"/>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Neutrino</a:t>
            </a:r>
            <a:endParaRPr lang="zh-CN" altLang="en-US" sz="1200" b="1" dirty="0">
              <a:solidFill>
                <a:srgbClr val="0000FF"/>
              </a:solidFill>
              <a:latin typeface="Arial" panose="020B0604020202020204" pitchFamily="34" charset="0"/>
            </a:endParaRPr>
          </a:p>
        </p:txBody>
      </p:sp>
      <p:sp>
        <p:nvSpPr>
          <p:cNvPr id="10250" name="Text Box 10"/>
          <p:cNvSpPr txBox="1"/>
          <p:nvPr/>
        </p:nvSpPr>
        <p:spPr>
          <a:xfrm>
            <a:off x="3335338" y="2962275"/>
            <a:ext cx="1198562" cy="274638"/>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Higgs Factory</a:t>
            </a:r>
            <a:endParaRPr lang="zh-CN" altLang="en-US" sz="1200" b="1" dirty="0">
              <a:solidFill>
                <a:srgbClr val="0000FF"/>
              </a:solidFill>
              <a:latin typeface="Arial" panose="020B0604020202020204" pitchFamily="34" charset="0"/>
            </a:endParaRPr>
          </a:p>
        </p:txBody>
      </p:sp>
      <p:sp>
        <p:nvSpPr>
          <p:cNvPr id="10251" name="Text Box 11"/>
          <p:cNvSpPr txBox="1"/>
          <p:nvPr/>
        </p:nvSpPr>
        <p:spPr>
          <a:xfrm>
            <a:off x="5472113" y="3038475"/>
            <a:ext cx="1347787" cy="274638"/>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Nuclear Reactor</a:t>
            </a:r>
            <a:endParaRPr lang="zh-CN" altLang="en-US" dirty="0">
              <a:latin typeface="Arial" panose="020B0604020202020204" pitchFamily="34" charset="0"/>
            </a:endParaRPr>
          </a:p>
        </p:txBody>
      </p:sp>
      <p:sp>
        <p:nvSpPr>
          <p:cNvPr id="10252" name="Text Box 12"/>
          <p:cNvSpPr txBox="1"/>
          <p:nvPr/>
        </p:nvSpPr>
        <p:spPr>
          <a:xfrm>
            <a:off x="6999288" y="3114675"/>
            <a:ext cx="1893887" cy="274638"/>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Nuclear test monitoring</a:t>
            </a:r>
            <a:endParaRPr lang="zh-CN" altLang="en-US" dirty="0">
              <a:latin typeface="Arial" panose="020B0604020202020204" pitchFamily="34" charset="0"/>
            </a:endParaRPr>
          </a:p>
        </p:txBody>
      </p:sp>
      <p:sp>
        <p:nvSpPr>
          <p:cNvPr id="10253" name="Text Box 13"/>
          <p:cNvSpPr txBox="1"/>
          <p:nvPr/>
        </p:nvSpPr>
        <p:spPr>
          <a:xfrm>
            <a:off x="7151688" y="6473825"/>
            <a:ext cx="1368425" cy="273050"/>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Nuclear warning</a:t>
            </a:r>
            <a:endParaRPr lang="zh-CN" altLang="en-US" dirty="0">
              <a:latin typeface="Arial" panose="020B0604020202020204" pitchFamily="34" charset="0"/>
            </a:endParaRPr>
          </a:p>
        </p:txBody>
      </p:sp>
      <p:sp>
        <p:nvSpPr>
          <p:cNvPr id="10254" name="Text Box 14"/>
          <p:cNvSpPr txBox="1"/>
          <p:nvPr/>
        </p:nvSpPr>
        <p:spPr>
          <a:xfrm>
            <a:off x="1122363" y="6575425"/>
            <a:ext cx="3990975" cy="273050"/>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X-ray and X-ray Pulsar-based Navigation（XPNAV） </a:t>
            </a:r>
            <a:endParaRPr lang="zh-CN" altLang="en-US" dirty="0">
              <a:latin typeface="Arial" panose="020B0604020202020204" pitchFamily="34" charset="0"/>
            </a:endParaRPr>
          </a:p>
        </p:txBody>
      </p:sp>
      <p:sp>
        <p:nvSpPr>
          <p:cNvPr id="10255" name="Text Box 15"/>
          <p:cNvSpPr txBox="1"/>
          <p:nvPr/>
        </p:nvSpPr>
        <p:spPr>
          <a:xfrm>
            <a:off x="5472113" y="6473825"/>
            <a:ext cx="1549400" cy="273050"/>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Hand-hold monitor</a:t>
            </a:r>
            <a:endParaRPr lang="zh-CN" altLang="en-US" dirty="0">
              <a:latin typeface="Arial" panose="020B0604020202020204" pitchFamily="34" charset="0"/>
            </a:endParaRPr>
          </a:p>
        </p:txBody>
      </p:sp>
      <p:sp>
        <p:nvSpPr>
          <p:cNvPr id="10256" name="Text Box 16"/>
          <p:cNvSpPr txBox="1"/>
          <p:nvPr/>
        </p:nvSpPr>
        <p:spPr>
          <a:xfrm>
            <a:off x="2470150" y="4891088"/>
            <a:ext cx="1182688" cy="274637"/>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Light sources</a:t>
            </a:r>
            <a:endParaRPr lang="zh-CN" altLang="en-US" dirty="0">
              <a:latin typeface="Arial" panose="020B0604020202020204" pitchFamily="34" charset="0"/>
            </a:endParaRPr>
          </a:p>
        </p:txBody>
      </p:sp>
      <p:sp>
        <p:nvSpPr>
          <p:cNvPr id="10257" name="Text Box 17"/>
          <p:cNvSpPr txBox="1"/>
          <p:nvPr/>
        </p:nvSpPr>
        <p:spPr>
          <a:xfrm>
            <a:off x="7989888" y="4946650"/>
            <a:ext cx="1649412" cy="274638"/>
          </a:xfrm>
          <a:prstGeom prst="rect">
            <a:avLst/>
          </a:prstGeom>
          <a:noFill/>
          <a:ln w="9525">
            <a:noFill/>
          </a:ln>
        </p:spPr>
        <p:txBody>
          <a:bodyPr wrap="none">
            <a:spAutoFit/>
          </a:bodyPr>
          <a:p>
            <a:r>
              <a:rPr lang="zh-CN" altLang="en-US" sz="1200" b="1" dirty="0">
                <a:solidFill>
                  <a:srgbClr val="0000FF"/>
                </a:solidFill>
                <a:latin typeface="Arial" panose="020B0604020202020204" pitchFamily="34" charset="0"/>
              </a:rPr>
              <a:t>Dirty bomb monotor</a:t>
            </a:r>
            <a:endParaRPr lang="zh-CN" altLang="en-US"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3"/>
          <p:cNvSpPr/>
          <p:nvPr/>
        </p:nvSpPr>
        <p:spPr>
          <a:xfrm>
            <a:off x="7138988" y="5902325"/>
            <a:ext cx="2108200" cy="668338"/>
          </a:xfrm>
          <a:prstGeom prst="rect">
            <a:avLst/>
          </a:prstGeom>
          <a:noFill/>
          <a:ln w="28575" cap="flat" cmpd="sng">
            <a:solidFill>
              <a:srgbClr val="FF4949"/>
            </a:solidFill>
            <a:prstDash val="solid"/>
            <a:miter/>
            <a:headEnd type="none" w="med" len="med"/>
            <a:tailEnd type="none" w="med" len="med"/>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R </a:t>
            </a:r>
            <a:r>
              <a:rPr lang="en-US" altLang="zh-CN" sz="2000" b="1" dirty="0">
                <a:latin typeface="Arial" panose="020B0604020202020204" pitchFamily="34" charset="0"/>
              </a:rPr>
              <a:t>: up to 500 </a:t>
            </a:r>
            <a:r>
              <a:rPr lang="en-US" altLang="zh-CN" sz="2000" b="1" dirty="0">
                <a:latin typeface="Arial" panose="020B0604020202020204" pitchFamily="34" charset="0"/>
                <a:sym typeface="Symbol" panose="05050102010706020507" pitchFamily="18" charset="2"/>
              </a:rPr>
              <a:t></a:t>
            </a:r>
            <a:r>
              <a:rPr lang="en-US" altLang="zh-CN" sz="2000" b="1" dirty="0">
                <a:latin typeface="Arial" panose="020B0604020202020204" pitchFamily="34" charset="0"/>
              </a:rPr>
              <a:t>m</a:t>
            </a:r>
            <a:endParaRPr lang="en-US" altLang="zh-CN" sz="2000" b="1" dirty="0">
              <a:solidFill>
                <a:srgbClr val="339933"/>
              </a:solidFill>
              <a:latin typeface="Arial" panose="020B0604020202020204" pitchFamily="34" charset="0"/>
            </a:endParaRPr>
          </a:p>
        </p:txBody>
      </p:sp>
      <p:sp>
        <p:nvSpPr>
          <p:cNvPr id="29699" name="Rectangle 10"/>
          <p:cNvSpPr/>
          <p:nvPr/>
        </p:nvSpPr>
        <p:spPr>
          <a:xfrm>
            <a:off x="0" y="6291263"/>
            <a:ext cx="4837113" cy="549275"/>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3D-processing technology</a:t>
            </a:r>
            <a:endParaRPr lang="en-US" altLang="zh-CN" b="1" dirty="0">
              <a:solidFill>
                <a:srgbClr val="042B7F"/>
              </a:solidFill>
              <a:latin typeface="Arial" panose="020B0604020202020204" pitchFamily="34" charset="0"/>
              <a:ea typeface="MS PGothic" panose="020B0600070205080204" pitchFamily="34" charset="-128"/>
            </a:endParaRPr>
          </a:p>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 </a:t>
            </a:r>
            <a:endParaRPr lang="en-US" altLang="zh-CN" dirty="0">
              <a:latin typeface="Arial" panose="020B0604020202020204" pitchFamily="34" charset="0"/>
            </a:endParaRPr>
          </a:p>
        </p:txBody>
      </p:sp>
      <p:pic>
        <p:nvPicPr>
          <p:cNvPr id="29700" name="Picture 51" descr="All-Detectro-Demo2_3D-Trench.bmp"/>
          <p:cNvPicPr>
            <a:picLocks noChangeAspect="1"/>
          </p:cNvPicPr>
          <p:nvPr/>
        </p:nvPicPr>
        <p:blipFill>
          <a:blip r:embed="rId1"/>
          <a:srcRect l="26863" t="7320" r="35796" b="9756"/>
          <a:stretch>
            <a:fillRect/>
          </a:stretch>
        </p:blipFill>
        <p:spPr>
          <a:xfrm>
            <a:off x="1847850" y="523875"/>
            <a:ext cx="4851400" cy="5792788"/>
          </a:xfrm>
          <a:prstGeom prst="rect">
            <a:avLst/>
          </a:prstGeom>
          <a:noFill/>
          <a:ln w="9525">
            <a:noFill/>
          </a:ln>
        </p:spPr>
      </p:pic>
      <p:sp>
        <p:nvSpPr>
          <p:cNvPr id="29702" name="Rectangle 7"/>
          <p:cNvSpPr/>
          <p:nvPr/>
        </p:nvSpPr>
        <p:spPr>
          <a:xfrm rot="-5400000">
            <a:off x="5810250" y="3211513"/>
            <a:ext cx="2462213" cy="37147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solidFill>
                  <a:srgbClr val="0000FF"/>
                </a:solidFill>
                <a:latin typeface="Arial" panose="020B0604020202020204" pitchFamily="34" charset="0"/>
              </a:rPr>
              <a:t>(wafer thickness)</a:t>
            </a:r>
            <a:endParaRPr lang="en-US" altLang="zh-CN" sz="2000" b="1" dirty="0">
              <a:solidFill>
                <a:srgbClr val="0000FF"/>
              </a:solidFill>
              <a:latin typeface="Arial" panose="020B0604020202020204" pitchFamily="34" charset="0"/>
            </a:endParaRPr>
          </a:p>
        </p:txBody>
      </p:sp>
      <p:sp>
        <p:nvSpPr>
          <p:cNvPr id="29703" name="Rectangle 8"/>
          <p:cNvSpPr/>
          <p:nvPr/>
        </p:nvSpPr>
        <p:spPr>
          <a:xfrm>
            <a:off x="3097213" y="5351463"/>
            <a:ext cx="1227137" cy="366712"/>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n-type Si</a:t>
            </a:r>
            <a:endParaRPr lang="en-US" altLang="zh-CN" sz="2000" b="1" dirty="0">
              <a:latin typeface="Arial" panose="020B0604020202020204" pitchFamily="34" charset="0"/>
            </a:endParaRPr>
          </a:p>
        </p:txBody>
      </p:sp>
      <p:sp>
        <p:nvSpPr>
          <p:cNvPr id="29704" name="Rectangle 39"/>
          <p:cNvSpPr/>
          <p:nvPr/>
        </p:nvSpPr>
        <p:spPr>
          <a:xfrm rot="-5400000">
            <a:off x="3213100" y="2976563"/>
            <a:ext cx="1430338" cy="371475"/>
          </a:xfrm>
          <a:prstGeom prst="rect">
            <a:avLst/>
          </a:prstGeom>
          <a:solidFill>
            <a:schemeClr val="bg1"/>
          </a:solidFill>
          <a:ln w="9525">
            <a:noFill/>
          </a:ln>
        </p:spPr>
        <p:txBody>
          <a:bodyPr lIns="100794" tIns="50397" rIns="100794" bIns="50397">
            <a:spAutoFit/>
          </a:bodyPr>
          <a:p>
            <a:pPr defTabSz="503555"/>
            <a:r>
              <a:rPr lang="en-US" altLang="zh-CN" sz="2000" b="1" dirty="0">
                <a:solidFill>
                  <a:srgbClr val="00B050"/>
                </a:solidFill>
                <a:latin typeface="Arial" panose="020B0604020202020204" pitchFamily="34" charset="0"/>
              </a:rPr>
              <a:t>n</a:t>
            </a:r>
            <a:r>
              <a:rPr lang="en-US" altLang="zh-CN" sz="2000" b="1" baseline="30000" dirty="0">
                <a:solidFill>
                  <a:srgbClr val="00B050"/>
                </a:solidFill>
                <a:latin typeface="Arial" panose="020B0604020202020204" pitchFamily="34" charset="0"/>
              </a:rPr>
              <a:t>+</a:t>
            </a:r>
            <a:r>
              <a:rPr lang="en-US" altLang="zh-CN" sz="2000" b="1" dirty="0">
                <a:solidFill>
                  <a:srgbClr val="00B050"/>
                </a:solidFill>
                <a:latin typeface="Arial" panose="020B0604020202020204" pitchFamily="34" charset="0"/>
              </a:rPr>
              <a:t> column</a:t>
            </a:r>
            <a:endParaRPr lang="en-US" altLang="zh-CN" sz="2000" b="1" baseline="30000" dirty="0">
              <a:solidFill>
                <a:srgbClr val="00B050"/>
              </a:solidFill>
              <a:latin typeface="Arial" panose="020B0604020202020204" pitchFamily="34" charset="0"/>
            </a:endParaRPr>
          </a:p>
        </p:txBody>
      </p:sp>
      <p:sp>
        <p:nvSpPr>
          <p:cNvPr id="29705" name="Rectangle 40"/>
          <p:cNvSpPr/>
          <p:nvPr/>
        </p:nvSpPr>
        <p:spPr>
          <a:xfrm rot="-5400000">
            <a:off x="935038" y="2840038"/>
            <a:ext cx="1282700" cy="371475"/>
          </a:xfrm>
          <a:prstGeom prst="rect">
            <a:avLst/>
          </a:prstGeom>
          <a:noFill/>
          <a:ln w="9525">
            <a:noFill/>
          </a:ln>
        </p:spPr>
        <p:txBody>
          <a:bodyPr wrap="none" lIns="100794" tIns="50397" rIns="100794" bIns="50397">
            <a:spAutoFit/>
          </a:bodyPr>
          <a:p>
            <a:pPr defTabSz="503555"/>
            <a:r>
              <a:rPr lang="en-US" altLang="zh-CN" sz="2000" b="1" dirty="0">
                <a:solidFill>
                  <a:srgbClr val="FF0000"/>
                </a:solidFill>
                <a:latin typeface="Arial" panose="020B0604020202020204" pitchFamily="34" charset="0"/>
              </a:rPr>
              <a:t>p</a:t>
            </a:r>
            <a:r>
              <a:rPr lang="en-US" altLang="zh-CN" sz="2000" b="1" baseline="30000" dirty="0">
                <a:solidFill>
                  <a:srgbClr val="FF0000"/>
                </a:solidFill>
                <a:latin typeface="Arial" panose="020B0604020202020204" pitchFamily="34" charset="0"/>
              </a:rPr>
              <a:t>+</a:t>
            </a:r>
            <a:r>
              <a:rPr lang="en-US" altLang="zh-CN" sz="2000" b="1" dirty="0">
                <a:solidFill>
                  <a:srgbClr val="FF0000"/>
                </a:solidFill>
                <a:latin typeface="Arial" panose="020B0604020202020204" pitchFamily="34" charset="0"/>
              </a:rPr>
              <a:t>-trench</a:t>
            </a:r>
            <a:endParaRPr lang="en-US" altLang="zh-CN" sz="2000" b="1" baseline="30000" dirty="0">
              <a:solidFill>
                <a:srgbClr val="FF0000"/>
              </a:solidFill>
              <a:latin typeface="Arial" panose="020B0604020202020204" pitchFamily="34" charset="0"/>
            </a:endParaRPr>
          </a:p>
        </p:txBody>
      </p:sp>
      <p:sp>
        <p:nvSpPr>
          <p:cNvPr id="26634" name="Rectangle 41"/>
          <p:cNvSpPr/>
          <p:nvPr/>
        </p:nvSpPr>
        <p:spPr>
          <a:xfrm>
            <a:off x="5008563" y="6316663"/>
            <a:ext cx="635000" cy="371475"/>
          </a:xfrm>
          <a:prstGeom prst="rect">
            <a:avLst/>
          </a:prstGeom>
          <a:noFill/>
          <a:ln w="9525">
            <a:noFill/>
          </a:ln>
        </p:spPr>
        <p:txBody>
          <a:bodyPr wrap="none" lIns="100794" tIns="50397" rIns="100794" bIns="50397">
            <a:spAutoFit/>
          </a:bodyPr>
          <a:p>
            <a:pPr defTabSz="503555"/>
            <a:r>
              <a:rPr lang="en-US" altLang="zh-CN" sz="2000" b="1" dirty="0">
                <a:solidFill>
                  <a:srgbClr val="FF5050"/>
                </a:solidFill>
                <a:latin typeface="Arial" panose="020B0604020202020204" pitchFamily="34" charset="0"/>
              </a:rPr>
              <a:t>MIP</a:t>
            </a:r>
            <a:endParaRPr lang="en-US" altLang="zh-CN" sz="2000" b="1" dirty="0">
              <a:solidFill>
                <a:srgbClr val="FF5050"/>
              </a:solidFill>
              <a:latin typeface="Arial" panose="020B0604020202020204" pitchFamily="34" charset="0"/>
            </a:endParaRPr>
          </a:p>
        </p:txBody>
      </p:sp>
      <p:sp>
        <p:nvSpPr>
          <p:cNvPr id="29707" name="Rectangle 44"/>
          <p:cNvSpPr/>
          <p:nvPr/>
        </p:nvSpPr>
        <p:spPr>
          <a:xfrm rot="2467222">
            <a:off x="3582988" y="4448175"/>
            <a:ext cx="371475" cy="36512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R</a:t>
            </a:r>
            <a:endParaRPr lang="en-US" altLang="zh-CN" sz="2000" b="1" i="1" dirty="0">
              <a:solidFill>
                <a:srgbClr val="0000FF"/>
              </a:solidFill>
              <a:latin typeface="Arial" panose="020B0604020202020204" pitchFamily="34" charset="0"/>
            </a:endParaRPr>
          </a:p>
        </p:txBody>
      </p:sp>
      <p:cxnSp>
        <p:nvCxnSpPr>
          <p:cNvPr id="29708" name="Straight Arrow Connector 50"/>
          <p:cNvCxnSpPr/>
          <p:nvPr/>
        </p:nvCxnSpPr>
        <p:spPr>
          <a:xfrm>
            <a:off x="3162300" y="4333875"/>
            <a:ext cx="1101725" cy="965200"/>
          </a:xfrm>
          <a:prstGeom prst="straightConnector1">
            <a:avLst/>
          </a:prstGeom>
          <a:ln w="38100" cap="flat" cmpd="sng">
            <a:solidFill>
              <a:schemeClr val="tx1"/>
            </a:solidFill>
            <a:prstDash val="solid"/>
            <a:headEnd type="arrow" w="med" len="med"/>
            <a:tailEnd type="arrow" w="med" len="med"/>
          </a:ln>
        </p:spPr>
      </p:cxnSp>
      <p:cxnSp>
        <p:nvCxnSpPr>
          <p:cNvPr id="29709" name="Straight Arrow Connector 99"/>
          <p:cNvCxnSpPr/>
          <p:nvPr/>
        </p:nvCxnSpPr>
        <p:spPr>
          <a:xfrm>
            <a:off x="6772275" y="1558925"/>
            <a:ext cx="0" cy="3792538"/>
          </a:xfrm>
          <a:prstGeom prst="straightConnector1">
            <a:avLst/>
          </a:prstGeom>
          <a:ln w="38100" cap="flat" cmpd="sng">
            <a:solidFill>
              <a:schemeClr val="tx1"/>
            </a:solidFill>
            <a:prstDash val="solid"/>
            <a:headEnd type="arrow" w="med" len="med"/>
            <a:tailEnd type="arrow" w="med" len="med"/>
          </a:ln>
        </p:spPr>
      </p:cxnSp>
      <p:cxnSp>
        <p:nvCxnSpPr>
          <p:cNvPr id="29710" name="Straight Connector 102"/>
          <p:cNvCxnSpPr/>
          <p:nvPr/>
        </p:nvCxnSpPr>
        <p:spPr>
          <a:xfrm flipV="1">
            <a:off x="4273550" y="661988"/>
            <a:ext cx="1322388" cy="828675"/>
          </a:xfrm>
          <a:prstGeom prst="line">
            <a:avLst/>
          </a:prstGeom>
          <a:ln w="9525" cap="flat" cmpd="sng">
            <a:solidFill>
              <a:schemeClr val="tx1"/>
            </a:solidFill>
            <a:prstDash val="solid"/>
            <a:headEnd type="none" w="med" len="med"/>
            <a:tailEnd type="none" w="med" len="med"/>
          </a:ln>
        </p:spPr>
      </p:cxnSp>
      <p:cxnSp>
        <p:nvCxnSpPr>
          <p:cNvPr id="29711" name="Straight Connector 103"/>
          <p:cNvCxnSpPr/>
          <p:nvPr/>
        </p:nvCxnSpPr>
        <p:spPr>
          <a:xfrm flipV="1">
            <a:off x="4200525" y="4464050"/>
            <a:ext cx="1322388" cy="827088"/>
          </a:xfrm>
          <a:prstGeom prst="line">
            <a:avLst/>
          </a:prstGeom>
          <a:ln w="9525" cap="flat" cmpd="sng">
            <a:solidFill>
              <a:schemeClr val="tx1"/>
            </a:solidFill>
            <a:prstDash val="solid"/>
            <a:headEnd type="none" w="med" len="med"/>
            <a:tailEnd type="none" w="med" len="med"/>
          </a:ln>
        </p:spPr>
      </p:cxnSp>
      <p:cxnSp>
        <p:nvCxnSpPr>
          <p:cNvPr id="26640" name="Straight Arrow Connector 107"/>
          <p:cNvCxnSpPr/>
          <p:nvPr/>
        </p:nvCxnSpPr>
        <p:spPr>
          <a:xfrm flipV="1">
            <a:off x="4933950" y="387350"/>
            <a:ext cx="0" cy="6273800"/>
          </a:xfrm>
          <a:prstGeom prst="straightConnector1">
            <a:avLst/>
          </a:prstGeom>
          <a:ln w="38100" cap="flat" cmpd="sng">
            <a:solidFill>
              <a:schemeClr val="tx1"/>
            </a:solidFill>
            <a:prstDash val="solid"/>
            <a:headEnd type="none" w="med" len="med"/>
            <a:tailEnd type="arrow" w="med" len="med"/>
          </a:ln>
        </p:spPr>
      </p:cxnSp>
      <p:grpSp>
        <p:nvGrpSpPr>
          <p:cNvPr id="2" name="Group 17"/>
          <p:cNvGrpSpPr>
            <a:grpSpLocks noChangeAspect="1"/>
          </p:cNvGrpSpPr>
          <p:nvPr/>
        </p:nvGrpSpPr>
        <p:grpSpPr>
          <a:xfrm>
            <a:off x="4933950" y="938213"/>
            <a:ext cx="344488" cy="3808412"/>
            <a:chOff x="0" y="0"/>
            <a:chExt cx="357187" cy="4208303"/>
          </a:xfrm>
        </p:grpSpPr>
        <p:grpSp>
          <p:nvGrpSpPr>
            <p:cNvPr id="29755" name="Group 18"/>
            <p:cNvGrpSpPr>
              <a:grpSpLocks noChangeAspect="1"/>
            </p:cNvGrpSpPr>
            <p:nvPr/>
          </p:nvGrpSpPr>
          <p:grpSpPr>
            <a:xfrm>
              <a:off x="0" y="0"/>
              <a:ext cx="357187" cy="2924175"/>
              <a:chOff x="0" y="0"/>
              <a:chExt cx="204" cy="1671"/>
            </a:xfrm>
          </p:grpSpPr>
          <p:pic>
            <p:nvPicPr>
              <p:cNvPr id="29761" name="Picture 10"/>
              <p:cNvPicPr>
                <a:picLocks noChangeAspect="1"/>
              </p:cNvPicPr>
              <p:nvPr/>
            </p:nvPicPr>
            <p:blipFill>
              <a:blip r:embed="rId2"/>
              <a:stretch>
                <a:fillRect/>
              </a:stretch>
            </p:blipFill>
            <p:spPr>
              <a:xfrm>
                <a:off x="0" y="1452"/>
                <a:ext cx="198" cy="219"/>
              </a:xfrm>
              <a:prstGeom prst="rect">
                <a:avLst/>
              </a:prstGeom>
              <a:noFill/>
              <a:ln w="9525">
                <a:noFill/>
              </a:ln>
            </p:spPr>
          </p:pic>
          <p:pic>
            <p:nvPicPr>
              <p:cNvPr id="29762" name="Picture 11"/>
              <p:cNvPicPr>
                <a:picLocks noChangeAspect="1"/>
              </p:cNvPicPr>
              <p:nvPr/>
            </p:nvPicPr>
            <p:blipFill>
              <a:blip r:embed="rId2"/>
              <a:stretch>
                <a:fillRect/>
              </a:stretch>
            </p:blipFill>
            <p:spPr>
              <a:xfrm>
                <a:off x="0" y="1254"/>
                <a:ext cx="198" cy="219"/>
              </a:xfrm>
              <a:prstGeom prst="rect">
                <a:avLst/>
              </a:prstGeom>
              <a:noFill/>
              <a:ln w="9525">
                <a:noFill/>
              </a:ln>
            </p:spPr>
          </p:pic>
          <p:pic>
            <p:nvPicPr>
              <p:cNvPr id="29763" name="Picture 12"/>
              <p:cNvPicPr>
                <a:picLocks noChangeAspect="1"/>
              </p:cNvPicPr>
              <p:nvPr/>
            </p:nvPicPr>
            <p:blipFill>
              <a:blip r:embed="rId2"/>
              <a:stretch>
                <a:fillRect/>
              </a:stretch>
            </p:blipFill>
            <p:spPr>
              <a:xfrm>
                <a:off x="6" y="972"/>
                <a:ext cx="198" cy="219"/>
              </a:xfrm>
              <a:prstGeom prst="rect">
                <a:avLst/>
              </a:prstGeom>
              <a:noFill/>
              <a:ln w="9525">
                <a:noFill/>
              </a:ln>
            </p:spPr>
          </p:pic>
          <p:pic>
            <p:nvPicPr>
              <p:cNvPr id="29764" name="Picture 13"/>
              <p:cNvPicPr>
                <a:picLocks noChangeAspect="1"/>
              </p:cNvPicPr>
              <p:nvPr/>
            </p:nvPicPr>
            <p:blipFill>
              <a:blip r:embed="rId2"/>
              <a:stretch>
                <a:fillRect/>
              </a:stretch>
            </p:blipFill>
            <p:spPr>
              <a:xfrm>
                <a:off x="6" y="732"/>
                <a:ext cx="198" cy="219"/>
              </a:xfrm>
              <a:prstGeom prst="rect">
                <a:avLst/>
              </a:prstGeom>
              <a:noFill/>
              <a:ln w="9525">
                <a:noFill/>
              </a:ln>
            </p:spPr>
          </p:pic>
          <p:pic>
            <p:nvPicPr>
              <p:cNvPr id="29765" name="Picture 14"/>
              <p:cNvPicPr>
                <a:picLocks noChangeAspect="1"/>
              </p:cNvPicPr>
              <p:nvPr/>
            </p:nvPicPr>
            <p:blipFill>
              <a:blip r:embed="rId2"/>
              <a:stretch>
                <a:fillRect/>
              </a:stretch>
            </p:blipFill>
            <p:spPr>
              <a:xfrm>
                <a:off x="6" y="450"/>
                <a:ext cx="198" cy="219"/>
              </a:xfrm>
              <a:prstGeom prst="rect">
                <a:avLst/>
              </a:prstGeom>
              <a:noFill/>
              <a:ln w="9525">
                <a:noFill/>
              </a:ln>
            </p:spPr>
          </p:pic>
          <p:pic>
            <p:nvPicPr>
              <p:cNvPr id="29766" name="Picture 15"/>
              <p:cNvPicPr>
                <a:picLocks noChangeAspect="1"/>
              </p:cNvPicPr>
              <p:nvPr/>
            </p:nvPicPr>
            <p:blipFill>
              <a:blip r:embed="rId2"/>
              <a:stretch>
                <a:fillRect/>
              </a:stretch>
            </p:blipFill>
            <p:spPr>
              <a:xfrm>
                <a:off x="6" y="204"/>
                <a:ext cx="198" cy="219"/>
              </a:xfrm>
              <a:prstGeom prst="rect">
                <a:avLst/>
              </a:prstGeom>
              <a:noFill/>
              <a:ln w="9525">
                <a:noFill/>
              </a:ln>
            </p:spPr>
          </p:pic>
          <p:pic>
            <p:nvPicPr>
              <p:cNvPr id="29767" name="Picture 16"/>
              <p:cNvPicPr>
                <a:picLocks noChangeAspect="1"/>
              </p:cNvPicPr>
              <p:nvPr/>
            </p:nvPicPr>
            <p:blipFill>
              <a:blip r:embed="rId2"/>
              <a:stretch>
                <a:fillRect/>
              </a:stretch>
            </p:blipFill>
            <p:spPr>
              <a:xfrm>
                <a:off x="6" y="0"/>
                <a:ext cx="198" cy="219"/>
              </a:xfrm>
              <a:prstGeom prst="rect">
                <a:avLst/>
              </a:prstGeom>
              <a:noFill/>
              <a:ln w="9525">
                <a:noFill/>
              </a:ln>
            </p:spPr>
          </p:pic>
        </p:grpSp>
        <p:grpSp>
          <p:nvGrpSpPr>
            <p:cNvPr id="29756" name="Group 26"/>
            <p:cNvGrpSpPr>
              <a:grpSpLocks noChangeAspect="1"/>
            </p:cNvGrpSpPr>
            <p:nvPr/>
          </p:nvGrpSpPr>
          <p:grpSpPr>
            <a:xfrm>
              <a:off x="0" y="2544096"/>
              <a:ext cx="346682" cy="1664207"/>
              <a:chOff x="0" y="0"/>
              <a:chExt cx="346682" cy="1664207"/>
            </a:xfrm>
          </p:grpSpPr>
          <p:pic>
            <p:nvPicPr>
              <p:cNvPr id="29757" name="Picture 13"/>
              <p:cNvPicPr>
                <a:picLocks noChangeAspect="1"/>
              </p:cNvPicPr>
              <p:nvPr/>
            </p:nvPicPr>
            <p:blipFill>
              <a:blip r:embed="rId2"/>
              <a:stretch>
                <a:fillRect/>
              </a:stretch>
            </p:blipFill>
            <p:spPr>
              <a:xfrm>
                <a:off x="0" y="1280967"/>
                <a:ext cx="346682" cy="383240"/>
              </a:xfrm>
              <a:prstGeom prst="rect">
                <a:avLst/>
              </a:prstGeom>
              <a:noFill/>
              <a:ln w="9525">
                <a:noFill/>
              </a:ln>
            </p:spPr>
          </p:pic>
          <p:pic>
            <p:nvPicPr>
              <p:cNvPr id="29758" name="Picture 14"/>
              <p:cNvPicPr>
                <a:picLocks noChangeAspect="1"/>
              </p:cNvPicPr>
              <p:nvPr/>
            </p:nvPicPr>
            <p:blipFill>
              <a:blip r:embed="rId2"/>
              <a:stretch>
                <a:fillRect/>
              </a:stretch>
            </p:blipFill>
            <p:spPr>
              <a:xfrm>
                <a:off x="0" y="787480"/>
                <a:ext cx="346682" cy="383240"/>
              </a:xfrm>
              <a:prstGeom prst="rect">
                <a:avLst/>
              </a:prstGeom>
              <a:noFill/>
              <a:ln w="9525">
                <a:noFill/>
              </a:ln>
            </p:spPr>
          </p:pic>
          <p:pic>
            <p:nvPicPr>
              <p:cNvPr id="29759" name="Picture 15"/>
              <p:cNvPicPr>
                <a:picLocks noChangeAspect="1"/>
              </p:cNvPicPr>
              <p:nvPr/>
            </p:nvPicPr>
            <p:blipFill>
              <a:blip r:embed="rId2"/>
              <a:stretch>
                <a:fillRect/>
              </a:stretch>
            </p:blipFill>
            <p:spPr>
              <a:xfrm>
                <a:off x="0" y="356991"/>
                <a:ext cx="346682" cy="383240"/>
              </a:xfrm>
              <a:prstGeom prst="rect">
                <a:avLst/>
              </a:prstGeom>
              <a:noFill/>
              <a:ln w="9525">
                <a:noFill/>
              </a:ln>
            </p:spPr>
          </p:pic>
          <p:pic>
            <p:nvPicPr>
              <p:cNvPr id="29760" name="Picture 16"/>
              <p:cNvPicPr>
                <a:picLocks noChangeAspect="1"/>
              </p:cNvPicPr>
              <p:nvPr/>
            </p:nvPicPr>
            <p:blipFill>
              <a:blip r:embed="rId2"/>
              <a:stretch>
                <a:fillRect/>
              </a:stretch>
            </p:blipFill>
            <p:spPr>
              <a:xfrm>
                <a:off x="0" y="0"/>
                <a:ext cx="346682" cy="383240"/>
              </a:xfrm>
              <a:prstGeom prst="rect">
                <a:avLst/>
              </a:prstGeom>
              <a:noFill/>
              <a:ln w="9525">
                <a:noFill/>
              </a:ln>
            </p:spPr>
          </p:pic>
        </p:grpSp>
      </p:grpSp>
      <p:grpSp>
        <p:nvGrpSpPr>
          <p:cNvPr id="5" name="Group 31"/>
          <p:cNvGrpSpPr/>
          <p:nvPr/>
        </p:nvGrpSpPr>
        <p:grpSpPr>
          <a:xfrm>
            <a:off x="4657725" y="1073150"/>
            <a:ext cx="279400" cy="3890963"/>
            <a:chOff x="0" y="0"/>
            <a:chExt cx="291023" cy="4300052"/>
          </a:xfrm>
        </p:grpSpPr>
        <p:grpSp>
          <p:nvGrpSpPr>
            <p:cNvPr id="29724" name="Group 32"/>
            <p:cNvGrpSpPr/>
            <p:nvPr/>
          </p:nvGrpSpPr>
          <p:grpSpPr>
            <a:xfrm>
              <a:off x="3685" y="0"/>
              <a:ext cx="287338" cy="2922588"/>
              <a:chOff x="0" y="0"/>
              <a:chExt cx="164" cy="1671"/>
            </a:xfrm>
          </p:grpSpPr>
          <p:grpSp>
            <p:nvGrpSpPr>
              <p:cNvPr id="29734" name="Group 33"/>
              <p:cNvGrpSpPr/>
              <p:nvPr/>
            </p:nvGrpSpPr>
            <p:grpSpPr>
              <a:xfrm>
                <a:off x="0" y="1248"/>
                <a:ext cx="164" cy="231"/>
                <a:chOff x="0" y="0"/>
                <a:chExt cx="164" cy="231"/>
              </a:xfrm>
            </p:grpSpPr>
            <p:sp>
              <p:nvSpPr>
                <p:cNvPr id="29753" name="Oval 19"/>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54" name="Rectangle 20"/>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35" name="Group 36"/>
              <p:cNvGrpSpPr/>
              <p:nvPr/>
            </p:nvGrpSpPr>
            <p:grpSpPr>
              <a:xfrm>
                <a:off x="0" y="1440"/>
                <a:ext cx="164" cy="231"/>
                <a:chOff x="0" y="0"/>
                <a:chExt cx="164" cy="231"/>
              </a:xfrm>
            </p:grpSpPr>
            <p:sp>
              <p:nvSpPr>
                <p:cNvPr id="29751" name="Oval 22"/>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52" name="Rectangle 23"/>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36" name="Group 39"/>
              <p:cNvGrpSpPr/>
              <p:nvPr/>
            </p:nvGrpSpPr>
            <p:grpSpPr>
              <a:xfrm>
                <a:off x="0" y="960"/>
                <a:ext cx="164" cy="231"/>
                <a:chOff x="0" y="0"/>
                <a:chExt cx="164" cy="231"/>
              </a:xfrm>
            </p:grpSpPr>
            <p:sp>
              <p:nvSpPr>
                <p:cNvPr id="29749" name="Oval 25"/>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50" name="Rectangle 26"/>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37" name="Group 42"/>
              <p:cNvGrpSpPr/>
              <p:nvPr/>
            </p:nvGrpSpPr>
            <p:grpSpPr>
              <a:xfrm>
                <a:off x="0" y="720"/>
                <a:ext cx="164" cy="231"/>
                <a:chOff x="0" y="0"/>
                <a:chExt cx="164" cy="231"/>
              </a:xfrm>
            </p:grpSpPr>
            <p:sp>
              <p:nvSpPr>
                <p:cNvPr id="29747" name="Oval 28"/>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48" name="Rectangle 29"/>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38" name="Group 45"/>
              <p:cNvGrpSpPr/>
              <p:nvPr/>
            </p:nvGrpSpPr>
            <p:grpSpPr>
              <a:xfrm>
                <a:off x="0" y="432"/>
                <a:ext cx="164" cy="231"/>
                <a:chOff x="0" y="0"/>
                <a:chExt cx="164" cy="231"/>
              </a:xfrm>
            </p:grpSpPr>
            <p:sp>
              <p:nvSpPr>
                <p:cNvPr id="29745" name="Oval 31"/>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46" name="Rectangle 32"/>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39" name="Group 48"/>
              <p:cNvGrpSpPr/>
              <p:nvPr/>
            </p:nvGrpSpPr>
            <p:grpSpPr>
              <a:xfrm>
                <a:off x="0" y="192"/>
                <a:ext cx="164" cy="231"/>
                <a:chOff x="0" y="0"/>
                <a:chExt cx="164" cy="231"/>
              </a:xfrm>
            </p:grpSpPr>
            <p:sp>
              <p:nvSpPr>
                <p:cNvPr id="29743" name="Oval 34"/>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44" name="Rectangle 35"/>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40" name="Group 51"/>
              <p:cNvGrpSpPr/>
              <p:nvPr/>
            </p:nvGrpSpPr>
            <p:grpSpPr>
              <a:xfrm>
                <a:off x="0" y="0"/>
                <a:ext cx="164" cy="231"/>
                <a:chOff x="0" y="0"/>
                <a:chExt cx="164" cy="231"/>
              </a:xfrm>
            </p:grpSpPr>
            <p:sp>
              <p:nvSpPr>
                <p:cNvPr id="29741" name="Oval 37"/>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42" name="Rectangle 38"/>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grpSp>
          <p:nvGrpSpPr>
            <p:cNvPr id="29725" name="Group 54"/>
            <p:cNvGrpSpPr/>
            <p:nvPr/>
          </p:nvGrpSpPr>
          <p:grpSpPr>
            <a:xfrm>
              <a:off x="0" y="3896032"/>
              <a:ext cx="287338" cy="404020"/>
              <a:chOff x="0" y="0"/>
              <a:chExt cx="164" cy="231"/>
            </a:xfrm>
          </p:grpSpPr>
          <p:sp>
            <p:nvSpPr>
              <p:cNvPr id="29732" name="Oval 28"/>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33" name="Rectangle 29"/>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26" name="Group 57"/>
            <p:cNvGrpSpPr/>
            <p:nvPr/>
          </p:nvGrpSpPr>
          <p:grpSpPr>
            <a:xfrm>
              <a:off x="0" y="3392318"/>
              <a:ext cx="287338" cy="404020"/>
              <a:chOff x="0" y="0"/>
              <a:chExt cx="164" cy="231"/>
            </a:xfrm>
          </p:grpSpPr>
          <p:sp>
            <p:nvSpPr>
              <p:cNvPr id="29730" name="Oval 31"/>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31" name="Rectangle 32"/>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29727" name="Group 60"/>
            <p:cNvGrpSpPr/>
            <p:nvPr/>
          </p:nvGrpSpPr>
          <p:grpSpPr>
            <a:xfrm>
              <a:off x="0" y="2972557"/>
              <a:ext cx="287338" cy="404020"/>
              <a:chOff x="0" y="0"/>
              <a:chExt cx="164" cy="231"/>
            </a:xfrm>
          </p:grpSpPr>
          <p:sp>
            <p:nvSpPr>
              <p:cNvPr id="29728" name="Oval 34"/>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29729" name="Rectangle 35"/>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grpSp>
        <p:nvGrpSpPr>
          <p:cNvPr id="29715" name="Group 63"/>
          <p:cNvGrpSpPr/>
          <p:nvPr/>
        </p:nvGrpSpPr>
        <p:grpSpPr>
          <a:xfrm>
            <a:off x="4005263" y="428625"/>
            <a:ext cx="406400" cy="1044575"/>
            <a:chOff x="0" y="0"/>
            <a:chExt cx="420688" cy="1152832"/>
          </a:xfrm>
        </p:grpSpPr>
        <p:sp>
          <p:nvSpPr>
            <p:cNvPr id="29719" name="Line 47"/>
            <p:cNvSpPr/>
            <p:nvPr/>
          </p:nvSpPr>
          <p:spPr>
            <a:xfrm>
              <a:off x="0" y="839932"/>
              <a:ext cx="420688" cy="0"/>
            </a:xfrm>
            <a:prstGeom prst="line">
              <a:avLst/>
            </a:prstGeom>
            <a:ln w="38100" cap="flat" cmpd="sng">
              <a:solidFill>
                <a:schemeClr val="tx1"/>
              </a:solidFill>
              <a:prstDash val="solid"/>
              <a:headEnd type="none" w="med" len="med"/>
              <a:tailEnd type="none" w="med" len="med"/>
            </a:ln>
          </p:spPr>
        </p:sp>
        <p:sp>
          <p:nvSpPr>
            <p:cNvPr id="29720" name="Line 48"/>
            <p:cNvSpPr/>
            <p:nvPr/>
          </p:nvSpPr>
          <p:spPr>
            <a:xfrm flipV="1">
              <a:off x="0" y="335973"/>
              <a:ext cx="252413" cy="503959"/>
            </a:xfrm>
            <a:prstGeom prst="line">
              <a:avLst/>
            </a:prstGeom>
            <a:ln w="38100" cap="flat" cmpd="sng">
              <a:solidFill>
                <a:schemeClr val="tx1"/>
              </a:solidFill>
              <a:prstDash val="solid"/>
              <a:headEnd type="none" w="med" len="med"/>
              <a:tailEnd type="none" w="med" len="med"/>
            </a:ln>
          </p:spPr>
        </p:sp>
        <p:sp>
          <p:nvSpPr>
            <p:cNvPr id="29721" name="Line 49"/>
            <p:cNvSpPr/>
            <p:nvPr/>
          </p:nvSpPr>
          <p:spPr>
            <a:xfrm flipH="1" flipV="1">
              <a:off x="252413" y="335973"/>
              <a:ext cx="168275" cy="503959"/>
            </a:xfrm>
            <a:prstGeom prst="line">
              <a:avLst/>
            </a:prstGeom>
            <a:ln w="38100" cap="flat" cmpd="sng">
              <a:solidFill>
                <a:schemeClr val="tx1"/>
              </a:solidFill>
              <a:prstDash val="solid"/>
              <a:headEnd type="none" w="med" len="med"/>
              <a:tailEnd type="none" w="med" len="med"/>
            </a:ln>
          </p:spPr>
        </p:sp>
        <p:sp>
          <p:nvSpPr>
            <p:cNvPr id="29722" name="Line 50"/>
            <p:cNvSpPr/>
            <p:nvPr/>
          </p:nvSpPr>
          <p:spPr>
            <a:xfrm flipV="1">
              <a:off x="252413" y="0"/>
              <a:ext cx="0" cy="335973"/>
            </a:xfrm>
            <a:prstGeom prst="line">
              <a:avLst/>
            </a:prstGeom>
            <a:ln w="38100" cap="flat" cmpd="sng">
              <a:solidFill>
                <a:schemeClr val="tx1"/>
              </a:solidFill>
              <a:prstDash val="solid"/>
              <a:headEnd type="none" w="med" len="med"/>
              <a:tailEnd type="none" w="med" len="med"/>
            </a:ln>
          </p:spPr>
        </p:sp>
        <p:sp>
          <p:nvSpPr>
            <p:cNvPr id="29723" name="Line 50"/>
            <p:cNvSpPr/>
            <p:nvPr/>
          </p:nvSpPr>
          <p:spPr>
            <a:xfrm flipV="1">
              <a:off x="248624" y="816859"/>
              <a:ext cx="0" cy="335973"/>
            </a:xfrm>
            <a:prstGeom prst="line">
              <a:avLst/>
            </a:prstGeom>
            <a:ln w="38100" cap="flat" cmpd="sng">
              <a:solidFill>
                <a:schemeClr val="tx1"/>
              </a:solidFill>
              <a:prstDash val="solid"/>
              <a:headEnd type="none" w="med" len="med"/>
              <a:tailEnd type="none" w="med" len="med"/>
            </a:ln>
          </p:spPr>
        </p:sp>
      </p:grpSp>
      <p:pic>
        <p:nvPicPr>
          <p:cNvPr id="26693" name="Picture 37" descr="C:\Users\zhengl\Desktop\INST Review-2011\All-Detectro-Demo_Pad.bmp"/>
          <p:cNvPicPr>
            <a:picLocks noChangeAspect="1"/>
          </p:cNvPicPr>
          <p:nvPr/>
        </p:nvPicPr>
        <p:blipFill>
          <a:blip r:embed="rId3"/>
          <a:srcRect l="8522" t="62099" r="82069" b="19754"/>
          <a:stretch>
            <a:fillRect/>
          </a:stretch>
        </p:blipFill>
        <p:spPr>
          <a:xfrm>
            <a:off x="3227388" y="717550"/>
            <a:ext cx="744537" cy="773113"/>
          </a:xfrm>
          <a:prstGeom prst="rect">
            <a:avLst/>
          </a:prstGeom>
          <a:noFill/>
          <a:ln w="9525">
            <a:noFill/>
          </a:ln>
        </p:spPr>
      </p:pic>
      <p:sp>
        <p:nvSpPr>
          <p:cNvPr id="26694" name="Rectangle 44"/>
          <p:cNvSpPr/>
          <p:nvPr/>
        </p:nvSpPr>
        <p:spPr>
          <a:xfrm>
            <a:off x="3348038" y="641350"/>
            <a:ext cx="384175" cy="366713"/>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Q</a:t>
            </a:r>
            <a:endParaRPr lang="en-US" altLang="zh-CN" sz="2000" b="1" i="1" dirty="0">
              <a:solidFill>
                <a:srgbClr val="0000FF"/>
              </a:solidFill>
              <a:latin typeface="Arial" panose="020B0604020202020204" pitchFamily="34" charset="0"/>
            </a:endParaRPr>
          </a:p>
        </p:txBody>
      </p:sp>
      <p:sp>
        <p:nvSpPr>
          <p:cNvPr id="29718" name="Rectangle 6"/>
          <p:cNvSpPr/>
          <p:nvPr/>
        </p:nvSpPr>
        <p:spPr>
          <a:xfrm>
            <a:off x="862013" y="0"/>
            <a:ext cx="6010275" cy="420688"/>
          </a:xfrm>
          <a:prstGeom prst="rect">
            <a:avLst/>
          </a:prstGeom>
          <a:noFill/>
          <a:ln w="9525">
            <a:noFill/>
          </a:ln>
        </p:spPr>
        <p:txBody>
          <a:bodyPr wrap="none">
            <a:spAutoFit/>
          </a:bodyPr>
          <a:p>
            <a:pPr>
              <a:lnSpc>
                <a:spcPct val="90000"/>
              </a:lnSpc>
              <a:spcBef>
                <a:spcPct val="20000"/>
              </a:spcBef>
            </a:pPr>
            <a:r>
              <a:rPr lang="en-US" altLang="zh-CN" sz="2400" b="1" dirty="0">
                <a:solidFill>
                  <a:schemeClr val="bg1"/>
                </a:solidFill>
                <a:latin typeface="Arial" panose="020B0604020202020204" pitchFamily="34" charset="0"/>
              </a:rPr>
              <a:t>The New 3D-Trench-Electrode Detectors</a:t>
            </a:r>
            <a:endParaRPr lang="en-US" altLang="zh-CN" sz="2400" b="1" dirty="0">
              <a:solidFill>
                <a:schemeClr val="bg1"/>
              </a:solidFill>
              <a:latin typeface="Arial" panose="020B0604020202020204" pitchFamily="34" charset="0"/>
            </a:endParaRPr>
          </a:p>
        </p:txBody>
      </p:sp>
      <p:sp>
        <p:nvSpPr>
          <p:cNvPr id="28678" name="Rectangle 2"/>
          <p:cNvSpPr/>
          <p:nvPr/>
        </p:nvSpPr>
        <p:spPr>
          <a:xfrm>
            <a:off x="6403975" y="684213"/>
            <a:ext cx="3003550" cy="533400"/>
          </a:xfrm>
          <a:prstGeom prst="rect">
            <a:avLst/>
          </a:prstGeom>
          <a:noFill/>
          <a:ln w="9525">
            <a:noFill/>
          </a:ln>
        </p:spPr>
        <p:txBody>
          <a:bodyPr lIns="100794" tIns="50397" rIns="100794" bIns="50397"/>
          <a:p>
            <a:pPr algn="ctr" hangingPunct="0">
              <a:lnSpc>
                <a:spcPct val="80000"/>
              </a:lnSpc>
              <a:buSzPct val="45000"/>
              <a:buFont typeface="Wingdings" panose="05000000000000000000" pitchFamily="2" charset="2"/>
            </a:pPr>
            <a:r>
              <a:rPr lang="en-US" altLang="zh-CN" sz="2400" b="1" dirty="0">
                <a:solidFill>
                  <a:srgbClr val="000000"/>
                </a:solidFill>
                <a:latin typeface="Arial" panose="020B0604020202020204" pitchFamily="34" charset="0"/>
              </a:rPr>
              <a:t>Operation Principle</a:t>
            </a:r>
            <a:endParaRPr lang="en-US" altLang="zh-CN" sz="3200" dirty="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40"/>
                                        </p:tgtEl>
                                        <p:attrNameLst>
                                          <p:attrName>style.visibility</p:attrName>
                                        </p:attrNameLst>
                                      </p:cBhvr>
                                      <p:to>
                                        <p:strVal val="visible"/>
                                      </p:to>
                                    </p:set>
                                    <p:anim calcmode="lin" valueType="num">
                                      <p:cBhvr additive="base">
                                        <p:cTn id="7" dur="1000" fill="hold"/>
                                        <p:tgtEl>
                                          <p:spTgt spid="26640"/>
                                        </p:tgtEl>
                                        <p:attrNameLst>
                                          <p:attrName>ppt_x</p:attrName>
                                        </p:attrNameLst>
                                      </p:cBhvr>
                                      <p:tavLst>
                                        <p:tav tm="0">
                                          <p:val>
                                            <p:strVal val="#ppt_x"/>
                                          </p:val>
                                        </p:tav>
                                        <p:tav tm="100000">
                                          <p:val>
                                            <p:strVal val="#ppt_x"/>
                                          </p:val>
                                        </p:tav>
                                      </p:tavLst>
                                    </p:anim>
                                    <p:anim calcmode="lin" valueType="num">
                                      <p:cBhvr additive="base">
                                        <p:cTn id="8" dur="1000" fill="hold"/>
                                        <p:tgtEl>
                                          <p:spTgt spid="266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4"/>
                                        </p:tgtEl>
                                        <p:attrNameLst>
                                          <p:attrName>style.visibility</p:attrName>
                                        </p:attrNameLst>
                                      </p:cBhvr>
                                      <p:to>
                                        <p:strVal val="visible"/>
                                      </p:to>
                                    </p:set>
                                    <p:anim calcmode="lin" valueType="num">
                                      <p:cBhvr additive="base">
                                        <p:cTn id="11" dur="1000" fill="hold"/>
                                        <p:tgtEl>
                                          <p:spTgt spid="26634"/>
                                        </p:tgtEl>
                                        <p:attrNameLst>
                                          <p:attrName>ppt_x</p:attrName>
                                        </p:attrNameLst>
                                      </p:cBhvr>
                                      <p:tavLst>
                                        <p:tav tm="0">
                                          <p:val>
                                            <p:strVal val="#ppt_x"/>
                                          </p:val>
                                        </p:tav>
                                        <p:tav tm="100000">
                                          <p:val>
                                            <p:strVal val="#ppt_x"/>
                                          </p:val>
                                        </p:tav>
                                      </p:tavLst>
                                    </p:anim>
                                    <p:anim calcmode="lin" valueType="num">
                                      <p:cBhvr additive="base">
                                        <p:cTn id="12" dur="1000" fill="hold"/>
                                        <p:tgtEl>
                                          <p:spTgt spid="2663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5.17958E-6 1.66702E-6 L -0.05292 0.05039 " pathEditMode="relative" ptsTypes="AA">
                                      <p:cBhvr>
                                        <p:cTn id="19" dur="5000" fill="hold"/>
                                        <p:tgtEl>
                                          <p:spTgt spid="5"/>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4.78891E-7 6.5295E-7 L 0.05293 -0.05038 " pathEditMode="relative" ptsTypes="AA">
                                      <p:cBhvr>
                                        <p:cTn id="21" dur="2000" fill="hold"/>
                                        <p:tgtEl>
                                          <p:spTgt spid="2"/>
                                        </p:tgtEl>
                                        <p:attrNameLst>
                                          <p:attrName>ppt_x</p:attrName>
                                          <p:attrName>ppt_y</p:attrName>
                                        </p:attrNameLst>
                                      </p:cBhvr>
                                    </p:animMotion>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26693"/>
                                        </p:tgtEl>
                                        <p:attrNameLst>
                                          <p:attrName>style.visibility</p:attrName>
                                        </p:attrNameLst>
                                      </p:cBhvr>
                                      <p:to>
                                        <p:strVal val="visible"/>
                                      </p:to>
                                    </p:set>
                                    <p:animEffect transition="in" filter="blinds(horizontal)">
                                      <p:cBhvr>
                                        <p:cTn id="25" dur="500"/>
                                        <p:tgtEl>
                                          <p:spTgt spid="2669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6694"/>
                                        </p:tgtEl>
                                        <p:attrNameLst>
                                          <p:attrName>style.visibility</p:attrName>
                                        </p:attrNameLst>
                                      </p:cBhvr>
                                      <p:to>
                                        <p:strVal val="visible"/>
                                      </p:to>
                                    </p:set>
                                    <p:animEffect transition="in" filter="blinds(horizontal)">
                                      <p:cBhvr>
                                        <p:cTn id="28" dur="500"/>
                                        <p:tgtEl>
                                          <p:spTgt spid="26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p:bldP spid="2669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7" descr="hex_doping"/>
          <p:cNvPicPr>
            <a:picLocks noChangeAspect="1"/>
          </p:cNvPicPr>
          <p:nvPr/>
        </p:nvPicPr>
        <p:blipFill>
          <a:blip r:embed="rId1"/>
          <a:stretch>
            <a:fillRect/>
          </a:stretch>
        </p:blipFill>
        <p:spPr>
          <a:xfrm>
            <a:off x="0" y="474663"/>
            <a:ext cx="7143750" cy="6380162"/>
          </a:xfrm>
          <a:prstGeom prst="rect">
            <a:avLst/>
          </a:prstGeom>
          <a:noFill/>
          <a:ln w="9525">
            <a:noFill/>
          </a:ln>
        </p:spPr>
      </p:pic>
      <p:sp>
        <p:nvSpPr>
          <p:cNvPr id="30723" name="Line 9"/>
          <p:cNvSpPr/>
          <p:nvPr/>
        </p:nvSpPr>
        <p:spPr>
          <a:xfrm>
            <a:off x="3587750" y="1995488"/>
            <a:ext cx="49213" cy="2981325"/>
          </a:xfrm>
          <a:prstGeom prst="line">
            <a:avLst/>
          </a:prstGeom>
          <a:ln w="9525" cap="flat" cmpd="sng">
            <a:solidFill>
              <a:schemeClr val="tx1"/>
            </a:solidFill>
            <a:prstDash val="solid"/>
            <a:headEnd type="triangle" w="med" len="med"/>
            <a:tailEnd type="triangle" w="med" len="med"/>
          </a:ln>
        </p:spPr>
      </p:sp>
      <p:sp>
        <p:nvSpPr>
          <p:cNvPr id="30724" name="Line 10"/>
          <p:cNvSpPr/>
          <p:nvPr/>
        </p:nvSpPr>
        <p:spPr>
          <a:xfrm>
            <a:off x="3749675" y="1976438"/>
            <a:ext cx="50800" cy="2260600"/>
          </a:xfrm>
          <a:prstGeom prst="line">
            <a:avLst/>
          </a:prstGeom>
          <a:ln w="9525" cap="flat" cmpd="sng">
            <a:solidFill>
              <a:schemeClr val="tx1"/>
            </a:solidFill>
            <a:prstDash val="solid"/>
            <a:headEnd type="triangle" w="med" len="med"/>
            <a:tailEnd type="triangle" w="med" len="med"/>
          </a:ln>
        </p:spPr>
      </p:sp>
      <p:sp>
        <p:nvSpPr>
          <p:cNvPr id="30725" name="Line 11"/>
          <p:cNvSpPr/>
          <p:nvPr/>
        </p:nvSpPr>
        <p:spPr>
          <a:xfrm flipV="1">
            <a:off x="388938" y="2012950"/>
            <a:ext cx="1376362" cy="36513"/>
          </a:xfrm>
          <a:prstGeom prst="line">
            <a:avLst/>
          </a:prstGeom>
          <a:ln w="9525" cap="flat" cmpd="sng">
            <a:solidFill>
              <a:schemeClr val="bg1"/>
            </a:solidFill>
            <a:prstDash val="solid"/>
            <a:headEnd type="triangle" w="med" len="med"/>
            <a:tailEnd type="triangle" w="med" len="med"/>
          </a:ln>
        </p:spPr>
      </p:sp>
      <p:sp>
        <p:nvSpPr>
          <p:cNvPr id="30726" name="Text Box 12"/>
          <p:cNvSpPr txBox="1"/>
          <p:nvPr/>
        </p:nvSpPr>
        <p:spPr>
          <a:xfrm>
            <a:off x="809625" y="2128838"/>
            <a:ext cx="917575" cy="334962"/>
          </a:xfrm>
          <a:prstGeom prst="rect">
            <a:avLst/>
          </a:prstGeom>
          <a:noFill/>
          <a:ln w="9525">
            <a:noFill/>
          </a:ln>
        </p:spPr>
        <p:txBody>
          <a:bodyPr wrap="none">
            <a:spAutoFit/>
          </a:bodyPr>
          <a:p>
            <a:r>
              <a:rPr lang="en-US" altLang="zh-CN" sz="1600" dirty="0">
                <a:solidFill>
                  <a:schemeClr val="bg1"/>
                </a:solidFill>
                <a:latin typeface="Arial" panose="020B0604020202020204" pitchFamily="34" charset="0"/>
              </a:rPr>
              <a:t>150 </a:t>
            </a:r>
            <a:r>
              <a:rPr lang="el-GR" altLang="en-US" sz="1600" dirty="0">
                <a:solidFill>
                  <a:schemeClr val="bg1"/>
                </a:solidFill>
                <a:latin typeface="Arial" panose="020B0604020202020204" pitchFamily="34" charset="0"/>
                <a:ea typeface="Arial Unicode MS" panose="020B0604020202020204" charset="-122"/>
              </a:rPr>
              <a:t>μ</a:t>
            </a:r>
            <a:r>
              <a:rPr lang="en-US" altLang="zh-CN" sz="1600" dirty="0">
                <a:solidFill>
                  <a:schemeClr val="bg1"/>
                </a:solidFill>
                <a:latin typeface="Arial" panose="020B0604020202020204" pitchFamily="34" charset="0"/>
                <a:cs typeface="Arial" panose="020B0604020202020204" pitchFamily="34" charset="0"/>
              </a:rPr>
              <a:t>m</a:t>
            </a:r>
            <a:endParaRPr lang="el-GR" altLang="en-US" sz="1600" dirty="0">
              <a:solidFill>
                <a:schemeClr val="bg1"/>
              </a:solidFill>
              <a:latin typeface="Arial" panose="020B0604020202020204" pitchFamily="34" charset="0"/>
              <a:ea typeface="Arial" panose="020B0604020202020204" pitchFamily="34" charset="0"/>
            </a:endParaRPr>
          </a:p>
        </p:txBody>
      </p:sp>
      <p:sp>
        <p:nvSpPr>
          <p:cNvPr id="30727" name="Text Box 13"/>
          <p:cNvSpPr txBox="1"/>
          <p:nvPr/>
        </p:nvSpPr>
        <p:spPr>
          <a:xfrm>
            <a:off x="3749675" y="2222500"/>
            <a:ext cx="949325" cy="338138"/>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300 </a:t>
            </a:r>
            <a:r>
              <a:rPr lang="el-GR" altLang="en-US" sz="1600" dirty="0">
                <a:solidFill>
                  <a:srgbClr val="0070C0"/>
                </a:solidFill>
                <a:latin typeface="Arial" panose="020B0604020202020204" pitchFamily="34" charset="0"/>
                <a:ea typeface="Arial Unicode MS" panose="020B0604020202020204" charset="-122"/>
              </a:rPr>
              <a:t>μ</a:t>
            </a:r>
            <a:r>
              <a:rPr lang="en-US" altLang="zh-CN" sz="1600" dirty="0">
                <a:solidFill>
                  <a:srgbClr val="0070C0"/>
                </a:solidFill>
                <a:latin typeface="Arial" panose="020B0604020202020204" pitchFamily="34" charset="0"/>
                <a:cs typeface="Arial" panose="020B0604020202020204" pitchFamily="34" charset="0"/>
              </a:rPr>
              <a:t>m</a:t>
            </a:r>
            <a:endParaRPr lang="el-GR" altLang="en-US" sz="1600" dirty="0">
              <a:solidFill>
                <a:srgbClr val="0070C0"/>
              </a:solidFill>
              <a:latin typeface="Arial" panose="020B0604020202020204" pitchFamily="34" charset="0"/>
              <a:ea typeface="Arial" panose="020B0604020202020204" pitchFamily="34" charset="0"/>
            </a:endParaRPr>
          </a:p>
        </p:txBody>
      </p:sp>
      <p:sp>
        <p:nvSpPr>
          <p:cNvPr id="30728" name="Text Box 14"/>
          <p:cNvSpPr txBox="1"/>
          <p:nvPr/>
        </p:nvSpPr>
        <p:spPr>
          <a:xfrm>
            <a:off x="3670300" y="4427538"/>
            <a:ext cx="947738" cy="338137"/>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400 </a:t>
            </a:r>
            <a:r>
              <a:rPr lang="el-GR" altLang="en-US" sz="1600" dirty="0">
                <a:solidFill>
                  <a:srgbClr val="0070C0"/>
                </a:solidFill>
                <a:latin typeface="Arial" panose="020B0604020202020204" pitchFamily="34" charset="0"/>
                <a:ea typeface="Arial Unicode MS" panose="020B0604020202020204" charset="-122"/>
              </a:rPr>
              <a:t>μ</a:t>
            </a:r>
            <a:r>
              <a:rPr lang="en-US" altLang="zh-CN" sz="1600" dirty="0">
                <a:solidFill>
                  <a:srgbClr val="0070C0"/>
                </a:solidFill>
                <a:latin typeface="Arial" panose="020B0604020202020204" pitchFamily="34" charset="0"/>
                <a:cs typeface="Arial" panose="020B0604020202020204" pitchFamily="34" charset="0"/>
              </a:rPr>
              <a:t>m</a:t>
            </a:r>
            <a:endParaRPr lang="el-GR" altLang="en-US" sz="1600" dirty="0">
              <a:solidFill>
                <a:srgbClr val="0070C0"/>
              </a:solidFill>
              <a:latin typeface="Arial" panose="020B0604020202020204" pitchFamily="34" charset="0"/>
              <a:ea typeface="Arial" panose="020B0604020202020204" pitchFamily="34" charset="0"/>
            </a:endParaRPr>
          </a:p>
        </p:txBody>
      </p:sp>
      <p:sp>
        <p:nvSpPr>
          <p:cNvPr id="30729" name="Text Box 15"/>
          <p:cNvSpPr txBox="1"/>
          <p:nvPr/>
        </p:nvSpPr>
        <p:spPr>
          <a:xfrm>
            <a:off x="1187450" y="3268663"/>
            <a:ext cx="1154113" cy="338137"/>
          </a:xfrm>
          <a:prstGeom prst="rect">
            <a:avLst/>
          </a:prstGeom>
          <a:noFill/>
          <a:ln w="9525">
            <a:noFill/>
          </a:ln>
        </p:spPr>
        <p:txBody>
          <a:bodyPr wrap="none">
            <a:spAutoFit/>
          </a:bodyPr>
          <a:p>
            <a:pPr algn="ctr"/>
            <a:r>
              <a:rPr lang="en-US" altLang="zh-CN" sz="1600" dirty="0">
                <a:solidFill>
                  <a:schemeClr val="bg1"/>
                </a:solidFill>
                <a:latin typeface="Arial" panose="020B0604020202020204" pitchFamily="34" charset="0"/>
              </a:rPr>
              <a:t>p</a:t>
            </a:r>
            <a:r>
              <a:rPr lang="en-US" altLang="zh-CN" sz="1600" baseline="30000" dirty="0">
                <a:solidFill>
                  <a:schemeClr val="bg1"/>
                </a:solidFill>
                <a:latin typeface="Arial" panose="020B0604020202020204" pitchFamily="34" charset="0"/>
              </a:rPr>
              <a:t>+</a:t>
            </a:r>
            <a:r>
              <a:rPr lang="en-US" altLang="zh-CN" sz="1600" dirty="0">
                <a:solidFill>
                  <a:schemeClr val="bg1"/>
                </a:solidFill>
                <a:latin typeface="Arial" panose="020B0604020202020204" pitchFamily="34" charset="0"/>
              </a:rPr>
              <a:t> trench</a:t>
            </a:r>
            <a:endParaRPr lang="en-US" altLang="zh-CN" sz="1600" dirty="0">
              <a:solidFill>
                <a:schemeClr val="bg1"/>
              </a:solidFill>
              <a:latin typeface="Arial" panose="020B0604020202020204" pitchFamily="34" charset="0"/>
            </a:endParaRPr>
          </a:p>
        </p:txBody>
      </p:sp>
      <p:grpSp>
        <p:nvGrpSpPr>
          <p:cNvPr id="30730" name="Group 23"/>
          <p:cNvGrpSpPr/>
          <p:nvPr/>
        </p:nvGrpSpPr>
        <p:grpSpPr>
          <a:xfrm>
            <a:off x="6448425" y="152400"/>
            <a:ext cx="3495675" cy="4030663"/>
            <a:chOff x="0" y="0"/>
            <a:chExt cx="3287951" cy="4041775"/>
          </a:xfrm>
        </p:grpSpPr>
        <p:pic>
          <p:nvPicPr>
            <p:cNvPr id="30744" name="Picture 8" descr="hex_doping_cut2"/>
            <p:cNvPicPr>
              <a:picLocks noChangeAspect="1"/>
            </p:cNvPicPr>
            <p:nvPr/>
          </p:nvPicPr>
          <p:blipFill>
            <a:blip r:embed="rId2"/>
            <a:stretch>
              <a:fillRect/>
            </a:stretch>
          </p:blipFill>
          <p:spPr>
            <a:xfrm>
              <a:off x="31750" y="381000"/>
              <a:ext cx="2651125" cy="3660775"/>
            </a:xfrm>
            <a:prstGeom prst="rect">
              <a:avLst/>
            </a:prstGeom>
            <a:noFill/>
            <a:ln w="9525">
              <a:noFill/>
            </a:ln>
          </p:spPr>
        </p:pic>
        <p:sp>
          <p:nvSpPr>
            <p:cNvPr id="30745" name="Text Box 18"/>
            <p:cNvSpPr txBox="1"/>
            <p:nvPr/>
          </p:nvSpPr>
          <p:spPr>
            <a:xfrm>
              <a:off x="0" y="0"/>
              <a:ext cx="3287951" cy="338554"/>
            </a:xfrm>
            <a:prstGeom prst="rect">
              <a:avLst/>
            </a:prstGeom>
            <a:noFill/>
            <a:ln w="9525">
              <a:noFill/>
            </a:ln>
          </p:spPr>
          <p:txBody>
            <a:bodyPr wrap="none">
              <a:spAutoFit/>
            </a:bodyPr>
            <a:p>
              <a:r>
                <a:rPr lang="en-US" altLang="zh-CN" sz="1600" dirty="0">
                  <a:solidFill>
                    <a:schemeClr val="bg1"/>
                  </a:solidFill>
                  <a:latin typeface="Arial" panose="020B0604020202020204" pitchFamily="34" charset="0"/>
                </a:rPr>
                <a:t>Trench and column 10 </a:t>
              </a:r>
              <a:r>
                <a:rPr lang="el-GR" altLang="en-US" sz="1600" dirty="0">
                  <a:solidFill>
                    <a:schemeClr val="bg1"/>
                  </a:solidFill>
                  <a:latin typeface="Arial" panose="020B0604020202020204" pitchFamily="34" charset="0"/>
                </a:rPr>
                <a:t>μ</a:t>
              </a:r>
              <a:r>
                <a:rPr lang="en-US" altLang="zh-CN" sz="1600" dirty="0">
                  <a:solidFill>
                    <a:schemeClr val="bg1"/>
                  </a:solidFill>
                  <a:latin typeface="Arial" panose="020B0604020202020204" pitchFamily="34" charset="0"/>
                </a:rPr>
                <a:t>m  wide</a:t>
              </a:r>
              <a:endParaRPr lang="en-US" altLang="zh-CN" sz="1600" dirty="0">
                <a:solidFill>
                  <a:schemeClr val="bg1"/>
                </a:solidFill>
                <a:latin typeface="Arial" panose="020B0604020202020204" pitchFamily="34" charset="0"/>
              </a:endParaRPr>
            </a:p>
          </p:txBody>
        </p:sp>
        <p:sp>
          <p:nvSpPr>
            <p:cNvPr id="30746" name="Line 19"/>
            <p:cNvSpPr/>
            <p:nvPr/>
          </p:nvSpPr>
          <p:spPr>
            <a:xfrm flipH="1">
              <a:off x="336550" y="381000"/>
              <a:ext cx="76200" cy="609600"/>
            </a:xfrm>
            <a:prstGeom prst="line">
              <a:avLst/>
            </a:prstGeom>
            <a:ln w="9525" cap="flat" cmpd="sng">
              <a:solidFill>
                <a:schemeClr val="tx1"/>
              </a:solidFill>
              <a:prstDash val="solid"/>
              <a:headEnd type="none" w="med" len="med"/>
              <a:tailEnd type="triangle" w="med" len="med"/>
            </a:ln>
          </p:spPr>
        </p:sp>
        <p:sp>
          <p:nvSpPr>
            <p:cNvPr id="30747" name="Line 20"/>
            <p:cNvSpPr/>
            <p:nvPr/>
          </p:nvSpPr>
          <p:spPr>
            <a:xfrm flipH="1">
              <a:off x="1327150" y="304800"/>
              <a:ext cx="152400" cy="457200"/>
            </a:xfrm>
            <a:prstGeom prst="line">
              <a:avLst/>
            </a:prstGeom>
            <a:ln w="9525" cap="flat" cmpd="sng">
              <a:solidFill>
                <a:schemeClr val="tx1"/>
              </a:solidFill>
              <a:prstDash val="solid"/>
              <a:headEnd type="none" w="med" len="med"/>
              <a:tailEnd type="triangle" w="med" len="med"/>
            </a:ln>
          </p:spPr>
        </p:sp>
      </p:grpSp>
      <p:sp>
        <p:nvSpPr>
          <p:cNvPr id="30731" name="Text Box 21"/>
          <p:cNvSpPr txBox="1"/>
          <p:nvPr/>
        </p:nvSpPr>
        <p:spPr>
          <a:xfrm>
            <a:off x="1331913" y="5092700"/>
            <a:ext cx="1358900" cy="582613"/>
          </a:xfrm>
          <a:prstGeom prst="rect">
            <a:avLst/>
          </a:prstGeom>
          <a:noFill/>
          <a:ln w="9525">
            <a:noFill/>
          </a:ln>
        </p:spPr>
        <p:txBody>
          <a:bodyPr wrap="none">
            <a:spAutoFit/>
          </a:bodyPr>
          <a:p>
            <a:pPr algn="ctr"/>
            <a:r>
              <a:rPr lang="en-US" altLang="zh-CN" sz="1600" dirty="0">
                <a:solidFill>
                  <a:schemeClr val="bg1"/>
                </a:solidFill>
                <a:latin typeface="Arial" panose="020B0604020202020204" pitchFamily="34" charset="0"/>
              </a:rPr>
              <a:t>n-type bulk</a:t>
            </a:r>
            <a:endParaRPr lang="en-US" altLang="zh-CN" sz="1600" dirty="0">
              <a:solidFill>
                <a:schemeClr val="bg1"/>
              </a:solidFill>
              <a:latin typeface="Arial" panose="020B0604020202020204" pitchFamily="34" charset="0"/>
            </a:endParaRPr>
          </a:p>
          <a:p>
            <a:pPr algn="ctr"/>
            <a:r>
              <a:rPr lang="en-US" altLang="zh-CN" sz="1600" dirty="0">
                <a:solidFill>
                  <a:schemeClr val="bg1"/>
                </a:solidFill>
                <a:latin typeface="Arial" panose="020B0604020202020204" pitchFamily="34" charset="0"/>
              </a:rPr>
              <a:t>5x10</a:t>
            </a:r>
            <a:r>
              <a:rPr lang="en-US" altLang="zh-CN" sz="1600" baseline="30000" dirty="0">
                <a:solidFill>
                  <a:schemeClr val="bg1"/>
                </a:solidFill>
                <a:latin typeface="Arial" panose="020B0604020202020204" pitchFamily="34" charset="0"/>
              </a:rPr>
              <a:t>11 </a:t>
            </a:r>
            <a:r>
              <a:rPr lang="en-US" altLang="zh-CN" sz="1600" dirty="0">
                <a:solidFill>
                  <a:schemeClr val="bg1"/>
                </a:solidFill>
                <a:latin typeface="Arial" panose="020B0604020202020204" pitchFamily="34" charset="0"/>
              </a:rPr>
              <a:t>cm</a:t>
            </a:r>
            <a:r>
              <a:rPr lang="en-US" altLang="zh-CN" sz="1600" baseline="30000" dirty="0">
                <a:solidFill>
                  <a:schemeClr val="bg1"/>
                </a:solidFill>
                <a:latin typeface="Arial" panose="020B0604020202020204" pitchFamily="34" charset="0"/>
              </a:rPr>
              <a:t>-3</a:t>
            </a:r>
            <a:endParaRPr lang="en-US" altLang="zh-CN" sz="1600" baseline="30000" dirty="0">
              <a:solidFill>
                <a:schemeClr val="bg1"/>
              </a:solidFill>
              <a:latin typeface="Arial" panose="020B0604020202020204" pitchFamily="34" charset="0"/>
            </a:endParaRPr>
          </a:p>
        </p:txBody>
      </p:sp>
      <p:sp>
        <p:nvSpPr>
          <p:cNvPr id="30732" name="Text Box 26"/>
          <p:cNvSpPr txBox="1"/>
          <p:nvPr/>
        </p:nvSpPr>
        <p:spPr>
          <a:xfrm>
            <a:off x="1863725" y="6105525"/>
            <a:ext cx="2779713" cy="336550"/>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p-spray implant the back</a:t>
            </a:r>
            <a:endParaRPr lang="en-US" altLang="zh-CN" sz="1600" dirty="0">
              <a:solidFill>
                <a:srgbClr val="0070C0"/>
              </a:solidFill>
              <a:latin typeface="Arial" panose="020B0604020202020204" pitchFamily="34" charset="0"/>
            </a:endParaRPr>
          </a:p>
        </p:txBody>
      </p:sp>
      <p:sp>
        <p:nvSpPr>
          <p:cNvPr id="30733" name="Line 27"/>
          <p:cNvSpPr/>
          <p:nvPr/>
        </p:nvSpPr>
        <p:spPr>
          <a:xfrm flipH="1" flipV="1">
            <a:off x="3159125" y="5700713"/>
            <a:ext cx="323850" cy="455612"/>
          </a:xfrm>
          <a:prstGeom prst="line">
            <a:avLst/>
          </a:prstGeom>
          <a:ln w="9525" cap="flat" cmpd="sng">
            <a:solidFill>
              <a:schemeClr val="tx1"/>
            </a:solidFill>
            <a:prstDash val="solid"/>
            <a:headEnd type="none" w="med" len="med"/>
            <a:tailEnd type="triangle" w="med" len="med"/>
          </a:ln>
        </p:spPr>
      </p:sp>
      <p:sp>
        <p:nvSpPr>
          <p:cNvPr id="30734" name="Text Box 22"/>
          <p:cNvSpPr txBox="1"/>
          <p:nvPr/>
        </p:nvSpPr>
        <p:spPr>
          <a:xfrm>
            <a:off x="0" y="506413"/>
            <a:ext cx="6319838" cy="1006475"/>
          </a:xfrm>
          <a:prstGeom prst="rect">
            <a:avLst/>
          </a:prstGeom>
          <a:solidFill>
            <a:schemeClr val="bg1"/>
          </a:solidFill>
          <a:ln w="9525">
            <a:noFill/>
          </a:ln>
        </p:spPr>
        <p:txBody>
          <a:bodyPr>
            <a:spAutoFit/>
          </a:bodyPr>
          <a:p>
            <a:pPr algn="ctr"/>
            <a:r>
              <a:rPr lang="en-US" altLang="zh-CN" sz="1600" dirty="0">
                <a:solidFill>
                  <a:srgbClr val="0000FF"/>
                </a:solidFill>
                <a:latin typeface="Arial" panose="020B0604020202020204" pitchFamily="34" charset="0"/>
              </a:rPr>
              <a:t>Hexagonal geometry (n-type column) for photon science</a:t>
            </a:r>
            <a:endParaRPr lang="en-US" altLang="zh-CN" sz="1600" dirty="0">
              <a:solidFill>
                <a:srgbClr val="0000FF"/>
              </a:solidFill>
              <a:latin typeface="Arial" panose="020B0604020202020204" pitchFamily="34" charset="0"/>
            </a:endParaRPr>
          </a:p>
          <a:p>
            <a:pPr algn="ctr"/>
            <a:r>
              <a:rPr lang="en-US" altLang="zh-CN" sz="1600" dirty="0">
                <a:solidFill>
                  <a:srgbClr val="00B050"/>
                </a:solidFill>
                <a:latin typeface="Arial" panose="020B0604020202020204" pitchFamily="34" charset="0"/>
              </a:rPr>
              <a:t>( R=150 µm)</a:t>
            </a:r>
            <a:endParaRPr lang="en-US" altLang="zh-CN" sz="1600" dirty="0">
              <a:solidFill>
                <a:srgbClr val="00B050"/>
              </a:solidFill>
              <a:latin typeface="Arial" panose="020B0604020202020204" pitchFamily="34" charset="0"/>
            </a:endParaRPr>
          </a:p>
          <a:p>
            <a:pPr algn="ctr"/>
            <a:endParaRPr lang="en-US" altLang="zh-CN" sz="2800" dirty="0">
              <a:latin typeface="Arial" panose="020B0604020202020204" pitchFamily="34" charset="0"/>
            </a:endParaRPr>
          </a:p>
        </p:txBody>
      </p:sp>
      <p:sp>
        <p:nvSpPr>
          <p:cNvPr id="30735" name="Text Box 17"/>
          <p:cNvSpPr txBox="1"/>
          <p:nvPr/>
        </p:nvSpPr>
        <p:spPr>
          <a:xfrm>
            <a:off x="3201988" y="1139825"/>
            <a:ext cx="1152525" cy="493713"/>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n</a:t>
            </a:r>
            <a:r>
              <a:rPr lang="en-US" altLang="zh-CN" sz="1600" baseline="30000" dirty="0">
                <a:solidFill>
                  <a:srgbClr val="0070C0"/>
                </a:solidFill>
                <a:latin typeface="Arial" panose="020B0604020202020204" pitchFamily="34" charset="0"/>
              </a:rPr>
              <a:t>+</a:t>
            </a:r>
            <a:r>
              <a:rPr lang="en-US" altLang="zh-CN" sz="1600" dirty="0">
                <a:solidFill>
                  <a:srgbClr val="0070C0"/>
                </a:solidFill>
                <a:latin typeface="Arial" panose="020B0604020202020204" pitchFamily="34" charset="0"/>
              </a:rPr>
              <a:t> column</a:t>
            </a:r>
            <a:endParaRPr lang="en-US" altLang="zh-CN" sz="1600" dirty="0">
              <a:solidFill>
                <a:srgbClr val="0070C0"/>
              </a:solidFill>
              <a:latin typeface="Arial" panose="020B0604020202020204" pitchFamily="34" charset="0"/>
            </a:endParaRPr>
          </a:p>
          <a:p>
            <a:endParaRPr lang="en-US" altLang="zh-CN" sz="1600" baseline="30000" dirty="0">
              <a:latin typeface="Arial" panose="020B0604020202020204" pitchFamily="34" charset="0"/>
            </a:endParaRPr>
          </a:p>
        </p:txBody>
      </p:sp>
      <p:sp>
        <p:nvSpPr>
          <p:cNvPr id="30736" name="Text Box 23"/>
          <p:cNvSpPr txBox="1"/>
          <p:nvPr/>
        </p:nvSpPr>
        <p:spPr>
          <a:xfrm>
            <a:off x="242888" y="987425"/>
            <a:ext cx="1965325" cy="369888"/>
          </a:xfrm>
          <a:prstGeom prst="rect">
            <a:avLst/>
          </a:prstGeom>
          <a:noFill/>
          <a:ln w="9525">
            <a:noFill/>
          </a:ln>
        </p:spPr>
        <p:txBody>
          <a:bodyPr wrap="none">
            <a:spAutoFit/>
          </a:bodyPr>
          <a:p>
            <a:r>
              <a:rPr lang="en-US" altLang="zh-CN" dirty="0">
                <a:solidFill>
                  <a:srgbClr val="0070C0"/>
                </a:solidFill>
                <a:latin typeface="Arial" panose="020B0604020202020204" pitchFamily="34" charset="0"/>
              </a:rPr>
              <a:t>Two electrodes</a:t>
            </a:r>
            <a:endParaRPr lang="en-US" altLang="zh-CN" dirty="0">
              <a:solidFill>
                <a:srgbClr val="0070C0"/>
              </a:solidFill>
              <a:latin typeface="Arial" panose="020B0604020202020204" pitchFamily="34" charset="0"/>
            </a:endParaRPr>
          </a:p>
        </p:txBody>
      </p:sp>
      <p:sp>
        <p:nvSpPr>
          <p:cNvPr id="30737" name="Rectangle 22"/>
          <p:cNvSpPr/>
          <p:nvPr/>
        </p:nvSpPr>
        <p:spPr>
          <a:xfrm>
            <a:off x="4294188" y="3040063"/>
            <a:ext cx="1987550" cy="409575"/>
          </a:xfrm>
          <a:prstGeom prst="rect">
            <a:avLst/>
          </a:prstGeom>
          <a:noFill/>
          <a:ln w="12700" cap="flat" cmpd="sng">
            <a:solidFill>
              <a:srgbClr val="0070C0"/>
            </a:solidFill>
            <a:prstDash val="solid"/>
            <a:miter/>
            <a:headEnd type="none" w="med" len="med"/>
            <a:tailEnd type="none" w="med" len="med"/>
          </a:ln>
        </p:spPr>
        <p:txBody>
          <a:bodyPr wrap="none">
            <a:spAutoFit/>
          </a:bodyPr>
          <a:p>
            <a:r>
              <a:rPr lang="en-US" altLang="zh-CN" sz="2000" dirty="0">
                <a:solidFill>
                  <a:srgbClr val="00B050"/>
                </a:solidFill>
                <a:latin typeface="Arial" panose="020B0604020202020204" pitchFamily="34" charset="0"/>
              </a:rPr>
              <a:t>3D-Trench-ORJ</a:t>
            </a:r>
            <a:endParaRPr lang="en-US" altLang="zh-CN" sz="2000" dirty="0">
              <a:solidFill>
                <a:srgbClr val="00B050"/>
              </a:solidFill>
              <a:latin typeface="Arial" panose="020B0604020202020204" pitchFamily="34" charset="0"/>
            </a:endParaRPr>
          </a:p>
        </p:txBody>
      </p:sp>
      <p:sp>
        <p:nvSpPr>
          <p:cNvPr id="30738" name="Line 16"/>
          <p:cNvSpPr/>
          <p:nvPr/>
        </p:nvSpPr>
        <p:spPr>
          <a:xfrm flipH="1">
            <a:off x="1944688" y="1444625"/>
            <a:ext cx="1295400" cy="531813"/>
          </a:xfrm>
          <a:prstGeom prst="line">
            <a:avLst/>
          </a:prstGeom>
          <a:ln w="28575" cap="flat" cmpd="sng">
            <a:solidFill>
              <a:schemeClr val="tx1"/>
            </a:solidFill>
            <a:prstDash val="solid"/>
            <a:headEnd type="none" w="med" len="med"/>
            <a:tailEnd type="triangle" w="med" len="med"/>
          </a:ln>
        </p:spPr>
      </p:sp>
      <p:sp>
        <p:nvSpPr>
          <p:cNvPr id="30739" name="Line 24"/>
          <p:cNvSpPr/>
          <p:nvPr/>
        </p:nvSpPr>
        <p:spPr>
          <a:xfrm flipH="1">
            <a:off x="728663" y="1216025"/>
            <a:ext cx="325437" cy="684213"/>
          </a:xfrm>
          <a:prstGeom prst="line">
            <a:avLst/>
          </a:prstGeom>
          <a:ln w="28575" cap="flat" cmpd="sng">
            <a:solidFill>
              <a:schemeClr val="tx1"/>
            </a:solidFill>
            <a:prstDash val="solid"/>
            <a:headEnd type="none" w="med" len="med"/>
            <a:tailEnd type="triangle" w="med" len="med"/>
          </a:ln>
        </p:spPr>
      </p:sp>
      <p:sp>
        <p:nvSpPr>
          <p:cNvPr id="30740" name="Line 25"/>
          <p:cNvSpPr/>
          <p:nvPr/>
        </p:nvSpPr>
        <p:spPr>
          <a:xfrm>
            <a:off x="1377950" y="1216025"/>
            <a:ext cx="404813" cy="760413"/>
          </a:xfrm>
          <a:prstGeom prst="line">
            <a:avLst/>
          </a:prstGeom>
          <a:ln w="28575" cap="flat" cmpd="sng">
            <a:solidFill>
              <a:schemeClr val="tx1"/>
            </a:solidFill>
            <a:prstDash val="solid"/>
            <a:headEnd type="none" w="med" len="med"/>
            <a:tailEnd type="triangle" w="med" len="med"/>
          </a:ln>
        </p:spPr>
      </p:sp>
      <p:sp>
        <p:nvSpPr>
          <p:cNvPr id="30741" name="Text Box 22"/>
          <p:cNvSpPr txBox="1"/>
          <p:nvPr/>
        </p:nvSpPr>
        <p:spPr>
          <a:xfrm>
            <a:off x="-809625" y="0"/>
            <a:ext cx="6318250" cy="822325"/>
          </a:xfrm>
          <a:prstGeom prst="rect">
            <a:avLst/>
          </a:prstGeom>
          <a:noFill/>
          <a:ln w="9525">
            <a:noFill/>
          </a:ln>
        </p:spPr>
        <p:txBody>
          <a:bodyPr>
            <a:spAutoFit/>
          </a:bodyPr>
          <a:p>
            <a:pPr algn="ctr"/>
            <a:r>
              <a:rPr lang="en-US" altLang="zh-CN" sz="2000" b="1" dirty="0">
                <a:solidFill>
                  <a:schemeClr val="bg1"/>
                </a:solidFill>
                <a:latin typeface="Arial" panose="020B0604020202020204" pitchFamily="34" charset="0"/>
              </a:rPr>
              <a:t>Full 3D simulations</a:t>
            </a:r>
            <a:endParaRPr lang="en-US" altLang="zh-CN" sz="2000" b="1" dirty="0">
              <a:solidFill>
                <a:schemeClr val="bg1"/>
              </a:solidFill>
              <a:latin typeface="Arial" panose="020B0604020202020204" pitchFamily="34" charset="0"/>
            </a:endParaRPr>
          </a:p>
          <a:p>
            <a:pPr algn="ctr"/>
            <a:endParaRPr lang="en-US" altLang="zh-CN" sz="2800" dirty="0">
              <a:latin typeface="Arial" panose="020B0604020202020204" pitchFamily="34" charset="0"/>
            </a:endParaRPr>
          </a:p>
        </p:txBody>
      </p:sp>
      <p:sp>
        <p:nvSpPr>
          <p:cNvPr id="30742" name="Text Box 26"/>
          <p:cNvSpPr txBox="1"/>
          <p:nvPr/>
        </p:nvSpPr>
        <p:spPr>
          <a:xfrm>
            <a:off x="1339850" y="5935663"/>
            <a:ext cx="411163" cy="363537"/>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a)</a:t>
            </a:r>
            <a:endParaRPr lang="zh-CN" altLang="en-US" b="1" dirty="0">
              <a:latin typeface="Arial" panose="020B0604020202020204" pitchFamily="34" charset="0"/>
              <a:sym typeface="Arial" panose="020B0604020202020204" pitchFamily="34" charset="0"/>
            </a:endParaRPr>
          </a:p>
        </p:txBody>
      </p:sp>
      <p:sp>
        <p:nvSpPr>
          <p:cNvPr id="30743" name="Text Box 27"/>
          <p:cNvSpPr txBox="1"/>
          <p:nvPr/>
        </p:nvSpPr>
        <p:spPr>
          <a:xfrm>
            <a:off x="6470650" y="3565525"/>
            <a:ext cx="422275" cy="365125"/>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b)</a:t>
            </a:r>
            <a:endParaRPr lang="zh-CN" altLang="en-US" b="1" dirty="0">
              <a:latin typeface="Arial" panose="020B0604020202020204" pitchFamily="34" charset="0"/>
              <a:sym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11" descr="hex_4V_3D_cut2_b"/>
          <p:cNvPicPr>
            <a:picLocks noChangeAspect="1"/>
          </p:cNvPicPr>
          <p:nvPr/>
        </p:nvPicPr>
        <p:blipFill>
          <a:blip r:embed="rId1"/>
          <a:srcRect l="-1677" t="14421"/>
          <a:stretch>
            <a:fillRect/>
          </a:stretch>
        </p:blipFill>
        <p:spPr>
          <a:xfrm>
            <a:off x="57150" y="1423988"/>
            <a:ext cx="6345238" cy="4678362"/>
          </a:xfrm>
          <a:prstGeom prst="rect">
            <a:avLst/>
          </a:prstGeom>
          <a:noFill/>
          <a:ln w="9525">
            <a:noFill/>
          </a:ln>
        </p:spPr>
      </p:pic>
      <p:pic>
        <p:nvPicPr>
          <p:cNvPr id="31747" name="Picture 12" descr="hex_4V_2D_cut2_e_h_conc"/>
          <p:cNvPicPr/>
          <p:nvPr/>
        </p:nvPicPr>
        <p:blipFill>
          <a:blip r:embed="rId2"/>
          <a:stretch>
            <a:fillRect/>
          </a:stretch>
        </p:blipFill>
        <p:spPr>
          <a:xfrm>
            <a:off x="3968750" y="0"/>
            <a:ext cx="5753100" cy="6838950"/>
          </a:xfrm>
          <a:prstGeom prst="rect">
            <a:avLst/>
          </a:prstGeom>
          <a:noFill/>
          <a:ln w="9525">
            <a:noFill/>
          </a:ln>
        </p:spPr>
      </p:pic>
      <p:sp>
        <p:nvSpPr>
          <p:cNvPr id="31748" name="Line 13"/>
          <p:cNvSpPr/>
          <p:nvPr/>
        </p:nvSpPr>
        <p:spPr>
          <a:xfrm>
            <a:off x="4432300" y="1573213"/>
            <a:ext cx="2138363" cy="0"/>
          </a:xfrm>
          <a:prstGeom prst="line">
            <a:avLst/>
          </a:prstGeom>
          <a:ln w="9525" cap="flat" cmpd="sng">
            <a:solidFill>
              <a:schemeClr val="bg1"/>
            </a:solidFill>
            <a:prstDash val="solid"/>
            <a:headEnd type="triangle" w="med" len="med"/>
            <a:tailEnd type="triangle" w="med" len="med"/>
          </a:ln>
        </p:spPr>
      </p:sp>
      <p:sp>
        <p:nvSpPr>
          <p:cNvPr id="31749" name="Text Box 15"/>
          <p:cNvSpPr txBox="1"/>
          <p:nvPr/>
        </p:nvSpPr>
        <p:spPr>
          <a:xfrm>
            <a:off x="7212013" y="7938"/>
            <a:ext cx="2349500" cy="336550"/>
          </a:xfrm>
          <a:prstGeom prst="rect">
            <a:avLst/>
          </a:prstGeom>
          <a:solidFill>
            <a:srgbClr val="D7D7D7"/>
          </a:solidFill>
          <a:ln w="9525">
            <a:noFill/>
          </a:ln>
        </p:spPr>
        <p:txBody>
          <a:bodyPr>
            <a:spAutoFit/>
          </a:bodyPr>
          <a:p>
            <a:r>
              <a:rPr lang="en-US" altLang="zh-CN" sz="1600" dirty="0">
                <a:latin typeface="Arial" panose="020B0604020202020204" pitchFamily="34" charset="0"/>
              </a:rPr>
              <a:t> </a:t>
            </a:r>
            <a:r>
              <a:rPr lang="en-US" altLang="zh-CN" sz="1600" dirty="0">
                <a:solidFill>
                  <a:srgbClr val="0070C0"/>
                </a:solidFill>
                <a:latin typeface="Arial" panose="020B0604020202020204" pitchFamily="34" charset="0"/>
              </a:rPr>
              <a:t>Electric Field (V/cm)</a:t>
            </a:r>
            <a:endParaRPr lang="en-US" altLang="zh-CN" sz="1600" dirty="0">
              <a:solidFill>
                <a:srgbClr val="0070C0"/>
              </a:solidFill>
              <a:latin typeface="Arial" panose="020B0604020202020204" pitchFamily="34" charset="0"/>
            </a:endParaRPr>
          </a:p>
        </p:txBody>
      </p:sp>
      <p:sp>
        <p:nvSpPr>
          <p:cNvPr id="31750" name="Line 16"/>
          <p:cNvSpPr/>
          <p:nvPr/>
        </p:nvSpPr>
        <p:spPr>
          <a:xfrm>
            <a:off x="4432300" y="4902200"/>
            <a:ext cx="2138363" cy="0"/>
          </a:xfrm>
          <a:prstGeom prst="line">
            <a:avLst/>
          </a:prstGeom>
          <a:ln w="9525" cap="flat" cmpd="sng">
            <a:solidFill>
              <a:srgbClr val="00CC00"/>
            </a:solidFill>
            <a:prstDash val="solid"/>
            <a:headEnd type="triangle" w="med" len="med"/>
            <a:tailEnd type="triangle" w="med" len="med"/>
          </a:ln>
        </p:spPr>
      </p:sp>
      <p:sp>
        <p:nvSpPr>
          <p:cNvPr id="31751" name="Line 17"/>
          <p:cNvSpPr/>
          <p:nvPr/>
        </p:nvSpPr>
        <p:spPr>
          <a:xfrm>
            <a:off x="7302500" y="4899025"/>
            <a:ext cx="2138363" cy="0"/>
          </a:xfrm>
          <a:prstGeom prst="line">
            <a:avLst/>
          </a:prstGeom>
          <a:ln w="9525" cap="flat" cmpd="sng">
            <a:solidFill>
              <a:srgbClr val="00CC00"/>
            </a:solidFill>
            <a:prstDash val="solid"/>
            <a:headEnd type="triangle" w="med" len="med"/>
            <a:tailEnd type="triangle" w="med" len="med"/>
          </a:ln>
        </p:spPr>
      </p:sp>
      <p:sp>
        <p:nvSpPr>
          <p:cNvPr id="31752" name="Text Box 18"/>
          <p:cNvSpPr txBox="1"/>
          <p:nvPr/>
        </p:nvSpPr>
        <p:spPr>
          <a:xfrm>
            <a:off x="4295775" y="3429000"/>
            <a:ext cx="2349500" cy="334963"/>
          </a:xfrm>
          <a:prstGeom prst="rect">
            <a:avLst/>
          </a:prstGeom>
          <a:solidFill>
            <a:srgbClr val="D7D7D7"/>
          </a:solidFill>
          <a:ln w="9525">
            <a:noFill/>
          </a:ln>
        </p:spPr>
        <p:txBody>
          <a:bodyPr>
            <a:spAutoFit/>
          </a:bodyPr>
          <a:p>
            <a:r>
              <a:rPr lang="en-US" altLang="zh-CN" sz="1600" dirty="0">
                <a:solidFill>
                  <a:srgbClr val="0070C0"/>
                </a:solidFill>
                <a:latin typeface="Arial" panose="020B0604020202020204" pitchFamily="34" charset="0"/>
              </a:rPr>
              <a:t> Electron conc. (cm</a:t>
            </a:r>
            <a:r>
              <a:rPr lang="en-US" altLang="zh-CN" sz="1600" baseline="30000" dirty="0">
                <a:solidFill>
                  <a:srgbClr val="0070C0"/>
                </a:solidFill>
                <a:latin typeface="Arial" panose="020B0604020202020204" pitchFamily="34" charset="0"/>
              </a:rPr>
              <a:t>-3</a:t>
            </a:r>
            <a:r>
              <a:rPr lang="en-US" altLang="zh-CN" sz="1600" dirty="0">
                <a:solidFill>
                  <a:srgbClr val="0070C0"/>
                </a:solidFill>
                <a:latin typeface="Arial" panose="020B0604020202020204" pitchFamily="34" charset="0"/>
              </a:rPr>
              <a:t>)</a:t>
            </a:r>
            <a:endParaRPr lang="en-US" altLang="zh-CN" sz="1600" dirty="0">
              <a:solidFill>
                <a:srgbClr val="0070C0"/>
              </a:solidFill>
              <a:latin typeface="Arial" panose="020B0604020202020204" pitchFamily="34" charset="0"/>
            </a:endParaRPr>
          </a:p>
        </p:txBody>
      </p:sp>
      <p:sp>
        <p:nvSpPr>
          <p:cNvPr id="31753" name="Text Box 19"/>
          <p:cNvSpPr txBox="1"/>
          <p:nvPr/>
        </p:nvSpPr>
        <p:spPr>
          <a:xfrm>
            <a:off x="7212013" y="3429000"/>
            <a:ext cx="2349500" cy="334963"/>
          </a:xfrm>
          <a:prstGeom prst="rect">
            <a:avLst/>
          </a:prstGeom>
          <a:solidFill>
            <a:srgbClr val="D7D7D7"/>
          </a:solidFill>
          <a:ln w="9525">
            <a:noFill/>
          </a:ln>
        </p:spPr>
        <p:txBody>
          <a:bodyPr>
            <a:spAutoFit/>
          </a:bodyPr>
          <a:p>
            <a:r>
              <a:rPr lang="en-US" altLang="zh-CN" sz="1600" dirty="0">
                <a:latin typeface="Arial" panose="020B0604020202020204" pitchFamily="34" charset="0"/>
              </a:rPr>
              <a:t> </a:t>
            </a:r>
            <a:r>
              <a:rPr lang="en-US" altLang="zh-CN" sz="1600" dirty="0">
                <a:solidFill>
                  <a:srgbClr val="0070C0"/>
                </a:solidFill>
                <a:latin typeface="Arial" panose="020B0604020202020204" pitchFamily="34" charset="0"/>
              </a:rPr>
              <a:t>Hole conc. (cm</a:t>
            </a:r>
            <a:r>
              <a:rPr lang="en-US" altLang="zh-CN" sz="1600" baseline="30000" dirty="0">
                <a:solidFill>
                  <a:srgbClr val="0070C0"/>
                </a:solidFill>
                <a:latin typeface="Arial" panose="020B0604020202020204" pitchFamily="34" charset="0"/>
              </a:rPr>
              <a:t>-3</a:t>
            </a:r>
            <a:r>
              <a:rPr lang="en-US" altLang="zh-CN" sz="1600" dirty="0">
                <a:solidFill>
                  <a:srgbClr val="0070C0"/>
                </a:solidFill>
                <a:latin typeface="Arial" panose="020B0604020202020204" pitchFamily="34" charset="0"/>
              </a:rPr>
              <a:t>)</a:t>
            </a:r>
            <a:endParaRPr lang="en-US" altLang="zh-CN" sz="1600" dirty="0">
              <a:solidFill>
                <a:srgbClr val="0070C0"/>
              </a:solidFill>
              <a:latin typeface="Arial" panose="020B0604020202020204" pitchFamily="34" charset="0"/>
            </a:endParaRPr>
          </a:p>
        </p:txBody>
      </p:sp>
      <p:grpSp>
        <p:nvGrpSpPr>
          <p:cNvPr id="31754" name="Group 20"/>
          <p:cNvGrpSpPr/>
          <p:nvPr/>
        </p:nvGrpSpPr>
        <p:grpSpPr>
          <a:xfrm>
            <a:off x="2108200" y="1376363"/>
            <a:ext cx="2016125" cy="336550"/>
            <a:chOff x="0" y="0"/>
            <a:chExt cx="1194" cy="213"/>
          </a:xfrm>
        </p:grpSpPr>
        <p:sp>
          <p:nvSpPr>
            <p:cNvPr id="31779" name="Text Box 21"/>
            <p:cNvSpPr txBox="1"/>
            <p:nvPr/>
          </p:nvSpPr>
          <p:spPr>
            <a:xfrm>
              <a:off x="0" y="0"/>
              <a:ext cx="1194" cy="213"/>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  2</a:t>
              </a:r>
              <a:r>
                <a:rPr lang="en-US" altLang="zh-CN" sz="1600" baseline="30000" dirty="0">
                  <a:solidFill>
                    <a:srgbClr val="0070C0"/>
                  </a:solidFill>
                  <a:latin typeface="Arial" panose="020B0604020202020204" pitchFamily="34" charset="0"/>
                </a:rPr>
                <a:t>nd</a:t>
              </a:r>
              <a:r>
                <a:rPr lang="en-US" altLang="zh-CN" sz="1600" dirty="0">
                  <a:solidFill>
                    <a:srgbClr val="0070C0"/>
                  </a:solidFill>
                  <a:latin typeface="Arial" panose="020B0604020202020204" pitchFamily="34" charset="0"/>
                </a:rPr>
                <a:t> cut (2D    1D)</a:t>
              </a:r>
              <a:endParaRPr lang="en-US" altLang="zh-CN" sz="1600" dirty="0">
                <a:solidFill>
                  <a:srgbClr val="0070C0"/>
                </a:solidFill>
                <a:latin typeface="Arial" panose="020B0604020202020204" pitchFamily="34" charset="0"/>
              </a:endParaRPr>
            </a:p>
          </p:txBody>
        </p:sp>
        <p:sp>
          <p:nvSpPr>
            <p:cNvPr id="31780" name="Line 22"/>
            <p:cNvSpPr/>
            <p:nvPr/>
          </p:nvSpPr>
          <p:spPr>
            <a:xfrm>
              <a:off x="794" y="116"/>
              <a:ext cx="96" cy="0"/>
            </a:xfrm>
            <a:prstGeom prst="line">
              <a:avLst/>
            </a:prstGeom>
            <a:ln w="9525" cap="flat" cmpd="sng">
              <a:solidFill>
                <a:schemeClr val="tx1"/>
              </a:solidFill>
              <a:prstDash val="solid"/>
              <a:headEnd type="none" w="med" len="med"/>
              <a:tailEnd type="triangle" w="med" len="med"/>
            </a:ln>
          </p:spPr>
        </p:sp>
      </p:grpSp>
      <p:sp>
        <p:nvSpPr>
          <p:cNvPr id="31755" name="Line 23"/>
          <p:cNvSpPr/>
          <p:nvPr/>
        </p:nvSpPr>
        <p:spPr>
          <a:xfrm>
            <a:off x="974725" y="1679575"/>
            <a:ext cx="323850" cy="609600"/>
          </a:xfrm>
          <a:prstGeom prst="line">
            <a:avLst/>
          </a:prstGeom>
          <a:ln w="9525" cap="flat" cmpd="sng">
            <a:solidFill>
              <a:schemeClr val="tx1"/>
            </a:solidFill>
            <a:prstDash val="solid"/>
            <a:headEnd type="none" w="med" len="med"/>
            <a:tailEnd type="triangle" w="med" len="med"/>
          </a:ln>
        </p:spPr>
      </p:sp>
      <p:sp>
        <p:nvSpPr>
          <p:cNvPr id="31756" name="Text Box 24"/>
          <p:cNvSpPr txBox="1"/>
          <p:nvPr/>
        </p:nvSpPr>
        <p:spPr>
          <a:xfrm>
            <a:off x="6564313" y="4471988"/>
            <a:ext cx="739775" cy="303212"/>
          </a:xfrm>
          <a:prstGeom prst="rect">
            <a:avLst/>
          </a:prstGeom>
          <a:solidFill>
            <a:srgbClr val="00CC00"/>
          </a:solidFill>
          <a:ln w="9525">
            <a:noFill/>
          </a:ln>
        </p:spPr>
        <p:txBody>
          <a:bodyPr wrap="none">
            <a:spAutoFit/>
          </a:bodyPr>
          <a:p>
            <a:r>
              <a:rPr lang="en-US" altLang="zh-CN" sz="1400" dirty="0">
                <a:latin typeface="Arial" panose="020B0604020202020204" pitchFamily="34" charset="0"/>
              </a:rPr>
              <a:t>5x10</a:t>
            </a:r>
            <a:r>
              <a:rPr lang="en-US" altLang="zh-CN" sz="1400" baseline="30000" dirty="0">
                <a:latin typeface="Arial" panose="020B0604020202020204" pitchFamily="34" charset="0"/>
              </a:rPr>
              <a:t>11</a:t>
            </a:r>
            <a:endParaRPr lang="en-US" altLang="zh-CN" sz="1400" dirty="0">
              <a:latin typeface="Arial" panose="020B0604020202020204" pitchFamily="34" charset="0"/>
            </a:endParaRPr>
          </a:p>
        </p:txBody>
      </p:sp>
      <p:sp>
        <p:nvSpPr>
          <p:cNvPr id="31757" name="Line 25"/>
          <p:cNvSpPr/>
          <p:nvPr/>
        </p:nvSpPr>
        <p:spPr>
          <a:xfrm>
            <a:off x="4052888" y="1565275"/>
            <a:ext cx="323850" cy="0"/>
          </a:xfrm>
          <a:prstGeom prst="line">
            <a:avLst/>
          </a:prstGeom>
          <a:ln w="9525" cap="flat" cmpd="sng">
            <a:solidFill>
              <a:schemeClr val="tx1"/>
            </a:solidFill>
            <a:prstDash val="solid"/>
            <a:headEnd type="none" w="med" len="med"/>
            <a:tailEnd type="triangle" w="med" len="med"/>
          </a:ln>
        </p:spPr>
      </p:sp>
      <p:sp>
        <p:nvSpPr>
          <p:cNvPr id="31758" name="Rectangle 26"/>
          <p:cNvSpPr/>
          <p:nvPr/>
        </p:nvSpPr>
        <p:spPr>
          <a:xfrm>
            <a:off x="7073900" y="180975"/>
            <a:ext cx="161925" cy="2887663"/>
          </a:xfrm>
          <a:prstGeom prst="rect">
            <a:avLst/>
          </a:prstGeom>
          <a:solidFill>
            <a:srgbClr val="D7D7D7"/>
          </a:solidFill>
          <a:ln w="9525">
            <a:noFill/>
          </a:ln>
        </p:spPr>
        <p:txBody>
          <a:bodyPr wrap="none" anchor="ctr"/>
          <a:p>
            <a:endParaRPr lang="en-US" altLang="zh-CN" dirty="0">
              <a:latin typeface="Arial" panose="020B0604020202020204" pitchFamily="34" charset="0"/>
            </a:endParaRPr>
          </a:p>
        </p:txBody>
      </p:sp>
      <p:sp>
        <p:nvSpPr>
          <p:cNvPr id="31759" name="Text Box 27"/>
          <p:cNvSpPr txBox="1"/>
          <p:nvPr/>
        </p:nvSpPr>
        <p:spPr>
          <a:xfrm>
            <a:off x="7069138" y="2659063"/>
            <a:ext cx="255587" cy="214312"/>
          </a:xfrm>
          <a:prstGeom prst="rect">
            <a:avLst/>
          </a:prstGeom>
          <a:noFill/>
          <a:ln w="9525">
            <a:noFill/>
          </a:ln>
        </p:spPr>
        <p:txBody>
          <a:bodyPr wrap="none">
            <a:spAutoFit/>
          </a:bodyPr>
          <a:p>
            <a:r>
              <a:rPr lang="en-US" altLang="zh-CN" dirty="0">
                <a:latin typeface="Arial" panose="020B0604020202020204" pitchFamily="34" charset="0"/>
              </a:rPr>
              <a:t>0</a:t>
            </a:r>
            <a:endParaRPr lang="en-US" altLang="zh-CN" dirty="0">
              <a:latin typeface="Arial" panose="020B0604020202020204" pitchFamily="34" charset="0"/>
            </a:endParaRPr>
          </a:p>
        </p:txBody>
      </p:sp>
      <p:sp>
        <p:nvSpPr>
          <p:cNvPr id="31760" name="Text Box 28"/>
          <p:cNvSpPr txBox="1"/>
          <p:nvPr/>
        </p:nvSpPr>
        <p:spPr>
          <a:xfrm>
            <a:off x="6877050" y="268288"/>
            <a:ext cx="512763" cy="212725"/>
          </a:xfrm>
          <a:prstGeom prst="rect">
            <a:avLst/>
          </a:prstGeom>
          <a:noFill/>
          <a:ln w="9525">
            <a:noFill/>
          </a:ln>
        </p:spPr>
        <p:txBody>
          <a:bodyPr>
            <a:spAutoFit/>
          </a:bodyPr>
          <a:p>
            <a:r>
              <a:rPr lang="en-US" altLang="zh-CN" dirty="0">
                <a:latin typeface="Arial" panose="020B0604020202020204" pitchFamily="34" charset="0"/>
              </a:rPr>
              <a:t>1200</a:t>
            </a:r>
            <a:endParaRPr lang="en-US" altLang="zh-CN" dirty="0">
              <a:latin typeface="Arial" panose="020B0604020202020204" pitchFamily="34" charset="0"/>
            </a:endParaRPr>
          </a:p>
        </p:txBody>
      </p:sp>
      <p:sp>
        <p:nvSpPr>
          <p:cNvPr id="31761" name="Text Box 29"/>
          <p:cNvSpPr txBox="1"/>
          <p:nvPr/>
        </p:nvSpPr>
        <p:spPr>
          <a:xfrm>
            <a:off x="6877050" y="658813"/>
            <a:ext cx="512763" cy="214312"/>
          </a:xfrm>
          <a:prstGeom prst="rect">
            <a:avLst/>
          </a:prstGeom>
          <a:noFill/>
          <a:ln w="9525">
            <a:noFill/>
          </a:ln>
        </p:spPr>
        <p:txBody>
          <a:bodyPr>
            <a:spAutoFit/>
          </a:bodyPr>
          <a:p>
            <a:r>
              <a:rPr lang="en-US" altLang="zh-CN" dirty="0">
                <a:latin typeface="Arial" panose="020B0604020202020204" pitchFamily="34" charset="0"/>
              </a:rPr>
              <a:t>1000</a:t>
            </a:r>
            <a:endParaRPr lang="en-US" altLang="zh-CN" dirty="0">
              <a:latin typeface="Arial" panose="020B0604020202020204" pitchFamily="34" charset="0"/>
            </a:endParaRPr>
          </a:p>
        </p:txBody>
      </p:sp>
      <p:sp>
        <p:nvSpPr>
          <p:cNvPr id="31762" name="Text Box 30"/>
          <p:cNvSpPr txBox="1"/>
          <p:nvPr/>
        </p:nvSpPr>
        <p:spPr>
          <a:xfrm>
            <a:off x="6943725" y="1060450"/>
            <a:ext cx="495300" cy="214313"/>
          </a:xfrm>
          <a:prstGeom prst="rect">
            <a:avLst/>
          </a:prstGeom>
          <a:noFill/>
          <a:ln w="9525">
            <a:noFill/>
          </a:ln>
        </p:spPr>
        <p:txBody>
          <a:bodyPr>
            <a:spAutoFit/>
          </a:bodyPr>
          <a:p>
            <a:r>
              <a:rPr lang="en-US" altLang="zh-CN" dirty="0">
                <a:latin typeface="Arial" panose="020B0604020202020204" pitchFamily="34" charset="0"/>
              </a:rPr>
              <a:t>800</a:t>
            </a:r>
            <a:endParaRPr lang="en-US" altLang="zh-CN" dirty="0">
              <a:latin typeface="Arial" panose="020B0604020202020204" pitchFamily="34" charset="0"/>
            </a:endParaRPr>
          </a:p>
        </p:txBody>
      </p:sp>
      <p:sp>
        <p:nvSpPr>
          <p:cNvPr id="31763" name="Text Box 31"/>
          <p:cNvSpPr txBox="1"/>
          <p:nvPr/>
        </p:nvSpPr>
        <p:spPr>
          <a:xfrm>
            <a:off x="6943725" y="1458913"/>
            <a:ext cx="415925" cy="212725"/>
          </a:xfrm>
          <a:prstGeom prst="rect">
            <a:avLst/>
          </a:prstGeom>
          <a:noFill/>
          <a:ln w="9525">
            <a:noFill/>
          </a:ln>
        </p:spPr>
        <p:txBody>
          <a:bodyPr>
            <a:spAutoFit/>
          </a:bodyPr>
          <a:p>
            <a:r>
              <a:rPr lang="en-US" altLang="zh-CN" dirty="0">
                <a:latin typeface="Arial" panose="020B0604020202020204" pitchFamily="34" charset="0"/>
              </a:rPr>
              <a:t>600</a:t>
            </a:r>
            <a:endParaRPr lang="en-US" altLang="zh-CN" dirty="0">
              <a:latin typeface="Arial" panose="020B0604020202020204" pitchFamily="34" charset="0"/>
            </a:endParaRPr>
          </a:p>
        </p:txBody>
      </p:sp>
      <p:sp>
        <p:nvSpPr>
          <p:cNvPr id="31764" name="Text Box 32"/>
          <p:cNvSpPr txBox="1"/>
          <p:nvPr/>
        </p:nvSpPr>
        <p:spPr>
          <a:xfrm>
            <a:off x="6932613" y="2260600"/>
            <a:ext cx="417512" cy="214313"/>
          </a:xfrm>
          <a:prstGeom prst="rect">
            <a:avLst/>
          </a:prstGeom>
          <a:noFill/>
          <a:ln w="9525">
            <a:noFill/>
          </a:ln>
        </p:spPr>
        <p:txBody>
          <a:bodyPr>
            <a:spAutoFit/>
          </a:bodyPr>
          <a:p>
            <a:r>
              <a:rPr lang="en-US" altLang="zh-CN" dirty="0">
                <a:latin typeface="Arial" panose="020B0604020202020204" pitchFamily="34" charset="0"/>
              </a:rPr>
              <a:t>200</a:t>
            </a:r>
            <a:endParaRPr lang="en-US" altLang="zh-CN" dirty="0">
              <a:latin typeface="Arial" panose="020B0604020202020204" pitchFamily="34" charset="0"/>
            </a:endParaRPr>
          </a:p>
        </p:txBody>
      </p:sp>
      <p:sp>
        <p:nvSpPr>
          <p:cNvPr id="31765" name="Text Box 33"/>
          <p:cNvSpPr txBox="1"/>
          <p:nvPr/>
        </p:nvSpPr>
        <p:spPr>
          <a:xfrm>
            <a:off x="6926263" y="1863725"/>
            <a:ext cx="415925" cy="214313"/>
          </a:xfrm>
          <a:prstGeom prst="rect">
            <a:avLst/>
          </a:prstGeom>
          <a:noFill/>
          <a:ln w="9525">
            <a:noFill/>
          </a:ln>
        </p:spPr>
        <p:txBody>
          <a:bodyPr>
            <a:spAutoFit/>
          </a:bodyPr>
          <a:p>
            <a:r>
              <a:rPr lang="en-US" altLang="zh-CN" dirty="0">
                <a:latin typeface="Arial" panose="020B0604020202020204" pitchFamily="34" charset="0"/>
              </a:rPr>
              <a:t>400</a:t>
            </a:r>
            <a:endParaRPr lang="en-US" altLang="zh-CN" dirty="0">
              <a:latin typeface="Arial" panose="020B0604020202020204" pitchFamily="34" charset="0"/>
            </a:endParaRPr>
          </a:p>
        </p:txBody>
      </p:sp>
      <p:grpSp>
        <p:nvGrpSpPr>
          <p:cNvPr id="31766" name="Group 37"/>
          <p:cNvGrpSpPr/>
          <p:nvPr/>
        </p:nvGrpSpPr>
        <p:grpSpPr>
          <a:xfrm>
            <a:off x="3175" y="1376363"/>
            <a:ext cx="1843088" cy="336550"/>
            <a:chOff x="0" y="0"/>
            <a:chExt cx="1092" cy="213"/>
          </a:xfrm>
        </p:grpSpPr>
        <p:sp>
          <p:nvSpPr>
            <p:cNvPr id="31777" name="Text Box 35"/>
            <p:cNvSpPr txBox="1"/>
            <p:nvPr/>
          </p:nvSpPr>
          <p:spPr>
            <a:xfrm>
              <a:off x="0" y="0"/>
              <a:ext cx="1092" cy="213"/>
            </a:xfrm>
            <a:prstGeom prst="rect">
              <a:avLst/>
            </a:prstGeom>
            <a:noFill/>
            <a:ln w="9525">
              <a:noFill/>
            </a:ln>
          </p:spPr>
          <p:txBody>
            <a:bodyPr wrap="none">
              <a:spAutoFit/>
            </a:bodyPr>
            <a:p>
              <a:r>
                <a:rPr lang="en-US" altLang="zh-CN" sz="1600" dirty="0">
                  <a:solidFill>
                    <a:srgbClr val="0070C0"/>
                  </a:solidFill>
                  <a:latin typeface="Arial" panose="020B0604020202020204" pitchFamily="34" charset="0"/>
                </a:rPr>
                <a:t>1</a:t>
              </a:r>
              <a:r>
                <a:rPr lang="en-US" altLang="zh-CN" sz="1600" baseline="30000" dirty="0">
                  <a:solidFill>
                    <a:srgbClr val="0070C0"/>
                  </a:solidFill>
                  <a:latin typeface="Arial" panose="020B0604020202020204" pitchFamily="34" charset="0"/>
                </a:rPr>
                <a:t>st</a:t>
              </a:r>
              <a:r>
                <a:rPr lang="en-US" altLang="zh-CN" sz="1600" dirty="0">
                  <a:solidFill>
                    <a:srgbClr val="0070C0"/>
                  </a:solidFill>
                  <a:latin typeface="Arial" panose="020B0604020202020204" pitchFamily="34" charset="0"/>
                </a:rPr>
                <a:t> cut (3D    2D)</a:t>
              </a:r>
              <a:endParaRPr lang="en-US" altLang="zh-CN" sz="1600" dirty="0">
                <a:solidFill>
                  <a:srgbClr val="0070C0"/>
                </a:solidFill>
                <a:latin typeface="Arial" panose="020B0604020202020204" pitchFamily="34" charset="0"/>
              </a:endParaRPr>
            </a:p>
          </p:txBody>
        </p:sp>
        <p:sp>
          <p:nvSpPr>
            <p:cNvPr id="31778" name="Line 36"/>
            <p:cNvSpPr/>
            <p:nvPr/>
          </p:nvSpPr>
          <p:spPr>
            <a:xfrm>
              <a:off x="670" y="116"/>
              <a:ext cx="96" cy="0"/>
            </a:xfrm>
            <a:prstGeom prst="line">
              <a:avLst/>
            </a:prstGeom>
            <a:ln w="9525" cap="flat" cmpd="sng">
              <a:solidFill>
                <a:schemeClr val="tx1"/>
              </a:solidFill>
              <a:prstDash val="solid"/>
              <a:headEnd type="none" w="med" len="med"/>
              <a:tailEnd type="triangle" w="med" len="med"/>
            </a:ln>
          </p:spPr>
        </p:sp>
      </p:grpSp>
      <p:pic>
        <p:nvPicPr>
          <p:cNvPr id="31767" name="Picture 2"/>
          <p:cNvPicPr>
            <a:picLocks noChangeAspect="1"/>
          </p:cNvPicPr>
          <p:nvPr/>
        </p:nvPicPr>
        <p:blipFill>
          <a:blip r:embed="rId3"/>
          <a:srcRect t="15735" r="60013" b="26251"/>
          <a:stretch>
            <a:fillRect/>
          </a:stretch>
        </p:blipFill>
        <p:spPr>
          <a:xfrm>
            <a:off x="1876425" y="5145088"/>
            <a:ext cx="2219325" cy="1700212"/>
          </a:xfrm>
          <a:prstGeom prst="rect">
            <a:avLst/>
          </a:prstGeom>
          <a:noFill/>
          <a:ln w="9525">
            <a:noFill/>
          </a:ln>
        </p:spPr>
      </p:pic>
      <p:sp>
        <p:nvSpPr>
          <p:cNvPr id="31768" name="Rectangle 39"/>
          <p:cNvSpPr/>
          <p:nvPr/>
        </p:nvSpPr>
        <p:spPr>
          <a:xfrm>
            <a:off x="647700" y="911225"/>
            <a:ext cx="2511425" cy="533400"/>
          </a:xfrm>
          <a:prstGeom prst="rect">
            <a:avLst/>
          </a:prstGeom>
          <a:solidFill>
            <a:schemeClr val="bg1"/>
          </a:solidFill>
          <a:ln w="9525">
            <a:noFill/>
          </a:ln>
        </p:spPr>
        <p:txBody>
          <a:bodyPr wrap="none" anchor="ctr"/>
          <a:p>
            <a:endParaRPr lang="en-US" altLang="zh-CN" dirty="0">
              <a:latin typeface="Arial" panose="020B0604020202020204" pitchFamily="34" charset="0"/>
            </a:endParaRPr>
          </a:p>
        </p:txBody>
      </p:sp>
      <p:sp>
        <p:nvSpPr>
          <p:cNvPr id="31769" name="Text Box 14"/>
          <p:cNvSpPr txBox="1"/>
          <p:nvPr/>
        </p:nvSpPr>
        <p:spPr>
          <a:xfrm>
            <a:off x="215900" y="-76200"/>
            <a:ext cx="3984625" cy="1366838"/>
          </a:xfrm>
          <a:prstGeom prst="rect">
            <a:avLst/>
          </a:prstGeom>
          <a:noFill/>
          <a:ln w="9525">
            <a:noFill/>
          </a:ln>
        </p:spPr>
        <p:txBody>
          <a:bodyPr>
            <a:spAutoFit/>
          </a:bodyPr>
          <a:p>
            <a:pPr algn="ctr"/>
            <a:r>
              <a:rPr lang="en-US" altLang="zh-CN" sz="2800" dirty="0">
                <a:solidFill>
                  <a:schemeClr val="bg1"/>
                </a:solidFill>
                <a:latin typeface="Arial" panose="020B0604020202020204" pitchFamily="34" charset="0"/>
              </a:rPr>
              <a:t>Full depletion </a:t>
            </a:r>
            <a:endParaRPr lang="en-US" altLang="zh-CN" sz="2800" dirty="0">
              <a:solidFill>
                <a:schemeClr val="bg1"/>
              </a:solidFill>
              <a:latin typeface="Arial" panose="020B0604020202020204" pitchFamily="34" charset="0"/>
            </a:endParaRPr>
          </a:p>
          <a:p>
            <a:pPr algn="ctr"/>
            <a:r>
              <a:rPr lang="en-US" altLang="zh-CN" sz="2800" dirty="0">
                <a:solidFill>
                  <a:schemeClr val="bg1"/>
                </a:solidFill>
                <a:latin typeface="Arial" panose="020B0604020202020204" pitchFamily="34" charset="0"/>
              </a:rPr>
              <a:t>already at V</a:t>
            </a:r>
            <a:r>
              <a:rPr lang="en-US" altLang="zh-CN" sz="2800" baseline="-25000" dirty="0">
                <a:solidFill>
                  <a:schemeClr val="bg1"/>
                </a:solidFill>
                <a:latin typeface="Arial" panose="020B0604020202020204" pitchFamily="34" charset="0"/>
              </a:rPr>
              <a:t>bias</a:t>
            </a:r>
            <a:r>
              <a:rPr lang="en-US" altLang="zh-CN" sz="2800" dirty="0">
                <a:solidFill>
                  <a:schemeClr val="bg1"/>
                </a:solidFill>
                <a:latin typeface="Arial" panose="020B0604020202020204" pitchFamily="34" charset="0"/>
              </a:rPr>
              <a:t>=4V</a:t>
            </a:r>
            <a:endParaRPr lang="en-US" altLang="zh-CN" sz="2800" dirty="0">
              <a:solidFill>
                <a:schemeClr val="bg1"/>
              </a:solidFill>
              <a:latin typeface="Arial" panose="020B0604020202020204" pitchFamily="34" charset="0"/>
            </a:endParaRPr>
          </a:p>
          <a:p>
            <a:pPr algn="ctr"/>
            <a:r>
              <a:rPr lang="zh-CN" altLang="en-US" sz="2800" dirty="0">
                <a:solidFill>
                  <a:srgbClr val="0070C0"/>
                </a:solidFill>
                <a:latin typeface="Arial" panose="020B0604020202020204" pitchFamily="34" charset="0"/>
              </a:rPr>
              <a:t>(</a:t>
            </a:r>
            <a:r>
              <a:rPr lang="zh-CN" altLang="en-US" sz="2800" i="1" dirty="0">
                <a:solidFill>
                  <a:srgbClr val="0070C0"/>
                </a:solidFill>
                <a:latin typeface="Arial" panose="020B0604020202020204" pitchFamily="34" charset="0"/>
              </a:rPr>
              <a:t>d</a:t>
            </a:r>
            <a:r>
              <a:rPr lang="zh-CN" altLang="en-US" sz="2800" dirty="0">
                <a:solidFill>
                  <a:srgbClr val="0070C0"/>
                </a:solidFill>
                <a:latin typeface="Arial" panose="020B0604020202020204" pitchFamily="34" charset="0"/>
              </a:rPr>
              <a:t> = 400 </a:t>
            </a:r>
            <a:r>
              <a:rPr lang="zh-CN" altLang="en-US" sz="2800" dirty="0">
                <a:solidFill>
                  <a:srgbClr val="0070C0"/>
                </a:solidFill>
                <a:latin typeface="Arial" panose="020B0604020202020204" pitchFamily="34" charset="0"/>
                <a:sym typeface="Times New Roman" panose="02020603050405020304" pitchFamily="18" charset="0"/>
              </a:rPr>
              <a:t>μ</a:t>
            </a:r>
            <a:r>
              <a:rPr lang="zh-CN" altLang="en-US" sz="2800" dirty="0">
                <a:solidFill>
                  <a:srgbClr val="0070C0"/>
                </a:solidFill>
                <a:latin typeface="Arial" panose="020B0604020202020204" pitchFamily="34" charset="0"/>
              </a:rPr>
              <a:t>m)</a:t>
            </a:r>
            <a:endParaRPr lang="en-US" altLang="zh-CN" sz="2800" dirty="0">
              <a:solidFill>
                <a:srgbClr val="0070C0"/>
              </a:solidFill>
              <a:latin typeface="Arial" panose="020B0604020202020204" pitchFamily="34" charset="0"/>
            </a:endParaRPr>
          </a:p>
        </p:txBody>
      </p:sp>
      <p:sp>
        <p:nvSpPr>
          <p:cNvPr id="31770" name="Text Box 30"/>
          <p:cNvSpPr txBox="1"/>
          <p:nvPr/>
        </p:nvSpPr>
        <p:spPr>
          <a:xfrm>
            <a:off x="344488" y="5792788"/>
            <a:ext cx="2219325" cy="519112"/>
          </a:xfrm>
          <a:prstGeom prst="rect">
            <a:avLst/>
          </a:prstGeom>
          <a:noFill/>
          <a:ln w="9525">
            <a:noFill/>
          </a:ln>
        </p:spPr>
        <p:txBody>
          <a:bodyPr>
            <a:spAutoFit/>
          </a:bodyPr>
          <a:p>
            <a:r>
              <a:rPr lang="zh-CN" altLang="en-US" sz="1400" b="1" dirty="0">
                <a:solidFill>
                  <a:srgbClr val="0070C0"/>
                </a:solidFill>
                <a:latin typeface="Arial" panose="020B0604020202020204" pitchFamily="34" charset="0"/>
                <a:sym typeface="Arial" panose="020B0604020202020204" pitchFamily="34" charset="0"/>
              </a:rPr>
              <a:t>Actural 3D</a:t>
            </a:r>
            <a:r>
              <a:rPr lang="zh-CN" altLang="en-US" sz="1400" b="1" dirty="0">
                <a:latin typeface="Arial" panose="020B0604020202020204" pitchFamily="34" charset="0"/>
              </a:rPr>
              <a:t> </a:t>
            </a:r>
            <a:r>
              <a:rPr lang="zh-CN" altLang="en-US" sz="1400" b="1" dirty="0">
                <a:solidFill>
                  <a:srgbClr val="0070C0"/>
                </a:solidFill>
                <a:latin typeface="Arial" panose="020B0604020202020204" pitchFamily="34" charset="0"/>
                <a:sym typeface="Arial" panose="020B0604020202020204" pitchFamily="34" charset="0"/>
              </a:rPr>
              <a:t>detecter </a:t>
            </a:r>
            <a:endParaRPr lang="zh-CN" altLang="en-US" sz="1400" b="1" dirty="0">
              <a:solidFill>
                <a:srgbClr val="0070C0"/>
              </a:solidFill>
              <a:latin typeface="Arial" panose="020B0604020202020204" pitchFamily="34" charset="0"/>
              <a:sym typeface="Arial" panose="020B0604020202020204" pitchFamily="34" charset="0"/>
            </a:endParaRPr>
          </a:p>
          <a:p>
            <a:r>
              <a:rPr lang="zh-CN" altLang="en-US" sz="1400" b="1" dirty="0">
                <a:solidFill>
                  <a:srgbClr val="0070C0"/>
                </a:solidFill>
                <a:latin typeface="Arial" panose="020B0604020202020204" pitchFamily="34" charset="0"/>
                <a:sym typeface="Arial" panose="020B0604020202020204" pitchFamily="34" charset="0"/>
              </a:rPr>
              <a:t>(D=160 </a:t>
            </a:r>
            <a:r>
              <a:rPr lang="zh-CN" altLang="en-US" sz="1400" b="1" dirty="0">
                <a:solidFill>
                  <a:srgbClr val="0070C0"/>
                </a:solidFill>
                <a:latin typeface="Arial" panose="020B0604020202020204" pitchFamily="34" charset="0"/>
                <a:sym typeface="Times New Roman" panose="02020603050405020304" pitchFamily="18" charset="0"/>
              </a:rPr>
              <a:t>μ</a:t>
            </a:r>
            <a:r>
              <a:rPr lang="zh-CN" altLang="en-US" sz="1400" b="1" dirty="0">
                <a:solidFill>
                  <a:srgbClr val="0070C0"/>
                </a:solidFill>
                <a:latin typeface="Arial" panose="020B0604020202020204" pitchFamily="34" charset="0"/>
                <a:sym typeface="Arial" panose="020B0604020202020204" pitchFamily="34" charset="0"/>
              </a:rPr>
              <a:t>m)</a:t>
            </a:r>
            <a:endParaRPr lang="zh-CN" altLang="en-US" sz="1400" b="1" dirty="0">
              <a:solidFill>
                <a:srgbClr val="0070C0"/>
              </a:solidFill>
              <a:latin typeface="Arial" panose="020B0604020202020204" pitchFamily="34" charset="0"/>
              <a:sym typeface="Arial" panose="020B0604020202020204" pitchFamily="34" charset="0"/>
            </a:endParaRPr>
          </a:p>
        </p:txBody>
      </p:sp>
      <p:sp>
        <p:nvSpPr>
          <p:cNvPr id="31771" name="Text Box 31"/>
          <p:cNvSpPr txBox="1"/>
          <p:nvPr/>
        </p:nvSpPr>
        <p:spPr>
          <a:xfrm>
            <a:off x="344488" y="4500563"/>
            <a:ext cx="411162" cy="363537"/>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a)</a:t>
            </a:r>
            <a:endParaRPr lang="zh-CN" altLang="en-US" b="1" dirty="0">
              <a:latin typeface="Arial" panose="020B0604020202020204" pitchFamily="34" charset="0"/>
              <a:sym typeface="Arial" panose="020B0604020202020204" pitchFamily="34" charset="0"/>
            </a:endParaRPr>
          </a:p>
        </p:txBody>
      </p:sp>
      <p:sp>
        <p:nvSpPr>
          <p:cNvPr id="31772" name="Text Box 32"/>
          <p:cNvSpPr txBox="1"/>
          <p:nvPr/>
        </p:nvSpPr>
        <p:spPr>
          <a:xfrm>
            <a:off x="4629150" y="3133725"/>
            <a:ext cx="423863" cy="365125"/>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b)</a:t>
            </a:r>
            <a:endParaRPr lang="zh-CN" altLang="en-US" b="1" dirty="0">
              <a:latin typeface="Arial" panose="020B0604020202020204" pitchFamily="34" charset="0"/>
              <a:sym typeface="Arial" panose="020B0604020202020204" pitchFamily="34" charset="0"/>
            </a:endParaRPr>
          </a:p>
        </p:txBody>
      </p:sp>
      <p:sp>
        <p:nvSpPr>
          <p:cNvPr id="31773" name="Text Box 33"/>
          <p:cNvSpPr txBox="1"/>
          <p:nvPr/>
        </p:nvSpPr>
        <p:spPr>
          <a:xfrm>
            <a:off x="7464425" y="3133725"/>
            <a:ext cx="409575" cy="365125"/>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c)</a:t>
            </a:r>
            <a:endParaRPr lang="zh-CN" altLang="en-US" b="1" dirty="0">
              <a:latin typeface="Arial" panose="020B0604020202020204" pitchFamily="34" charset="0"/>
              <a:sym typeface="Arial" panose="020B0604020202020204" pitchFamily="34" charset="0"/>
            </a:endParaRPr>
          </a:p>
        </p:txBody>
      </p:sp>
      <p:sp>
        <p:nvSpPr>
          <p:cNvPr id="31774" name="Text Box 34"/>
          <p:cNvSpPr txBox="1"/>
          <p:nvPr/>
        </p:nvSpPr>
        <p:spPr>
          <a:xfrm>
            <a:off x="4613275" y="6553200"/>
            <a:ext cx="422275" cy="363538"/>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d)</a:t>
            </a:r>
            <a:endParaRPr lang="zh-CN" altLang="en-US" b="1" dirty="0">
              <a:latin typeface="Arial" panose="020B0604020202020204" pitchFamily="34" charset="0"/>
              <a:sym typeface="Arial" panose="020B0604020202020204" pitchFamily="34" charset="0"/>
            </a:endParaRPr>
          </a:p>
        </p:txBody>
      </p:sp>
      <p:sp>
        <p:nvSpPr>
          <p:cNvPr id="31775" name="Text Box 35"/>
          <p:cNvSpPr txBox="1"/>
          <p:nvPr/>
        </p:nvSpPr>
        <p:spPr>
          <a:xfrm>
            <a:off x="7445375" y="6553200"/>
            <a:ext cx="409575" cy="363538"/>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e)</a:t>
            </a:r>
            <a:endParaRPr lang="zh-CN" altLang="en-US" b="1" dirty="0">
              <a:latin typeface="Arial" panose="020B0604020202020204" pitchFamily="34" charset="0"/>
              <a:sym typeface="Arial" panose="020B0604020202020204" pitchFamily="34" charset="0"/>
            </a:endParaRPr>
          </a:p>
        </p:txBody>
      </p:sp>
      <p:sp>
        <p:nvSpPr>
          <p:cNvPr id="31776" name="Text Box 36"/>
          <p:cNvSpPr txBox="1"/>
          <p:nvPr/>
        </p:nvSpPr>
        <p:spPr>
          <a:xfrm>
            <a:off x="1416050" y="6080125"/>
            <a:ext cx="355600" cy="363538"/>
          </a:xfrm>
          <a:prstGeom prst="rect">
            <a:avLst/>
          </a:prstGeom>
          <a:noFill/>
          <a:ln w="9525">
            <a:noFill/>
          </a:ln>
        </p:spPr>
        <p:txBody>
          <a:bodyPr wrap="none">
            <a:spAutoFit/>
          </a:bodyPr>
          <a:p>
            <a:r>
              <a:rPr lang="zh-CN" altLang="en-US" b="1" dirty="0">
                <a:latin typeface="Arial" panose="020B0604020202020204" pitchFamily="34" charset="0"/>
                <a:sym typeface="Arial" panose="020B0604020202020204" pitchFamily="34" charset="0"/>
              </a:rPr>
              <a:t>f)</a:t>
            </a:r>
            <a:endParaRPr lang="zh-CN" altLang="en-US" b="1" dirty="0">
              <a:latin typeface="Arial" panose="020B0604020202020204" pitchFamily="34" charset="0"/>
              <a:sym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074" name="对象 2"/>
          <p:cNvGraphicFramePr>
            <a:graphicFrameLocks noChangeAspect="1"/>
          </p:cNvGraphicFramePr>
          <p:nvPr/>
        </p:nvGraphicFramePr>
        <p:xfrm>
          <a:off x="80963" y="152400"/>
          <a:ext cx="5748337" cy="3876675"/>
        </p:xfrm>
        <a:graphic>
          <a:graphicData uri="http://schemas.openxmlformats.org/presentationml/2006/ole">
            <mc:AlternateContent xmlns:mc="http://schemas.openxmlformats.org/markup-compatibility/2006">
              <mc:Choice xmlns:v="urn:schemas-microsoft-com:vml" Requires="v">
                <p:oleObj spid="_x0000_s3084" name="" r:id="rId1" imgW="3673475" imgH="2595880" progId="Origin50.Graph">
                  <p:embed/>
                </p:oleObj>
              </mc:Choice>
              <mc:Fallback>
                <p:oleObj name="" r:id="rId1" imgW="3673475" imgH="2595880" progId="Origin50.Graph">
                  <p:embed/>
                  <p:pic>
                    <p:nvPicPr>
                      <p:cNvPr id="0" name="图片 3083"/>
                      <p:cNvPicPr/>
                      <p:nvPr/>
                    </p:nvPicPr>
                    <p:blipFill>
                      <a:blip r:embed="rId2"/>
                      <a:stretch>
                        <a:fillRect/>
                      </a:stretch>
                    </p:blipFill>
                    <p:spPr>
                      <a:xfrm>
                        <a:off x="80963" y="152400"/>
                        <a:ext cx="5748337" cy="3876675"/>
                      </a:xfrm>
                      <a:prstGeom prst="rect">
                        <a:avLst/>
                      </a:prstGeom>
                      <a:noFill/>
                      <a:ln w="38100">
                        <a:noFill/>
                        <a:miter/>
                      </a:ln>
                    </p:spPr>
                  </p:pic>
                </p:oleObj>
              </mc:Fallback>
            </mc:AlternateContent>
          </a:graphicData>
        </a:graphic>
      </p:graphicFrame>
      <p:pic>
        <p:nvPicPr>
          <p:cNvPr id="3076" name="图片 3"/>
          <p:cNvPicPr>
            <a:picLocks noChangeAspect="1"/>
          </p:cNvPicPr>
          <p:nvPr/>
        </p:nvPicPr>
        <p:blipFill>
          <a:blip r:embed="rId3"/>
          <a:stretch>
            <a:fillRect/>
          </a:stretch>
        </p:blipFill>
        <p:spPr>
          <a:xfrm>
            <a:off x="6034088" y="965200"/>
            <a:ext cx="3140075" cy="4595813"/>
          </a:xfrm>
          <a:prstGeom prst="rect">
            <a:avLst/>
          </a:prstGeom>
          <a:noFill/>
          <a:ln w="9525">
            <a:noFill/>
          </a:ln>
        </p:spPr>
      </p:pic>
      <p:graphicFrame>
        <p:nvGraphicFramePr>
          <p:cNvPr id="3075" name="Object 4"/>
          <p:cNvGraphicFramePr>
            <a:graphicFrameLocks noChangeAspect="1"/>
          </p:cNvGraphicFramePr>
          <p:nvPr/>
        </p:nvGraphicFramePr>
        <p:xfrm>
          <a:off x="890588" y="5321300"/>
          <a:ext cx="1657350" cy="755650"/>
        </p:xfrm>
        <a:graphic>
          <a:graphicData uri="http://schemas.openxmlformats.org/presentationml/2006/ole">
            <mc:AlternateContent xmlns:mc="http://schemas.openxmlformats.org/markup-compatibility/2006">
              <mc:Choice xmlns:v="urn:schemas-microsoft-com:vml" Requires="v">
                <p:oleObj spid="_x0000_s3085" name="" r:id="rId4" imgW="812800" imgH="393700" progId="">
                  <p:embed/>
                </p:oleObj>
              </mc:Choice>
              <mc:Fallback>
                <p:oleObj name="" r:id="rId4" imgW="812800" imgH="393700" progId="">
                  <p:embed/>
                  <p:pic>
                    <p:nvPicPr>
                      <p:cNvPr id="0" name="图片 3084"/>
                      <p:cNvPicPr/>
                      <p:nvPr/>
                    </p:nvPicPr>
                    <p:blipFill>
                      <a:blip r:embed="rId5"/>
                      <a:stretch>
                        <a:fillRect/>
                      </a:stretch>
                    </p:blipFill>
                    <p:spPr>
                      <a:xfrm>
                        <a:off x="890588" y="5321300"/>
                        <a:ext cx="1657350" cy="755650"/>
                      </a:xfrm>
                      <a:prstGeom prst="rect">
                        <a:avLst/>
                      </a:prstGeom>
                      <a:noFill/>
                      <a:ln w="38100">
                        <a:noFill/>
                        <a:miter/>
                      </a:ln>
                    </p:spPr>
                  </p:pic>
                </p:oleObj>
              </mc:Fallback>
            </mc:AlternateContent>
          </a:graphicData>
        </a:graphic>
      </p:graphicFrame>
      <p:sp>
        <p:nvSpPr>
          <p:cNvPr id="3077" name="矩形 5"/>
          <p:cNvSpPr/>
          <p:nvPr/>
        </p:nvSpPr>
        <p:spPr>
          <a:xfrm>
            <a:off x="485775" y="4133850"/>
            <a:ext cx="4206875" cy="395288"/>
          </a:xfrm>
          <a:prstGeom prst="rect">
            <a:avLst/>
          </a:prstGeom>
          <a:noFill/>
          <a:ln w="9525">
            <a:noFill/>
          </a:ln>
        </p:spPr>
        <p:txBody>
          <a:bodyPr wrap="none">
            <a:spAutoFit/>
          </a:bodyPr>
          <a:p>
            <a:r>
              <a:rPr lang="en-US" altLang="zh-CN" sz="2000" b="1" dirty="0">
                <a:solidFill>
                  <a:srgbClr val="0070C0"/>
                </a:solidFill>
                <a:latin typeface="Arial" panose="020B0604020202020204" pitchFamily="34" charset="0"/>
                <a:sym typeface="Times New Roman" panose="02020603050405020304" pitchFamily="18" charset="0"/>
              </a:rPr>
              <a:t>Simulated capacitance:  C = 99 fF</a:t>
            </a:r>
            <a:endParaRPr lang="en-US" altLang="zh-CN" sz="2000" b="1" dirty="0">
              <a:solidFill>
                <a:srgbClr val="0070C0"/>
              </a:solidFill>
              <a:latin typeface="Arial" panose="020B0604020202020204" pitchFamily="34" charset="0"/>
              <a:sym typeface="Times New Roman" panose="02020603050405020304" pitchFamily="18" charset="0"/>
            </a:endParaRPr>
          </a:p>
        </p:txBody>
      </p:sp>
      <p:sp>
        <p:nvSpPr>
          <p:cNvPr id="3078" name="矩形 6"/>
          <p:cNvSpPr/>
          <p:nvPr/>
        </p:nvSpPr>
        <p:spPr>
          <a:xfrm>
            <a:off x="508000" y="4711700"/>
            <a:ext cx="5526088" cy="395288"/>
          </a:xfrm>
          <a:prstGeom prst="rect">
            <a:avLst/>
          </a:prstGeom>
          <a:noFill/>
          <a:ln w="9525">
            <a:noFill/>
          </a:ln>
        </p:spPr>
        <p:txBody>
          <a:bodyPr>
            <a:spAutoFit/>
          </a:bodyPr>
          <a:p>
            <a:r>
              <a:rPr lang="en-US" altLang="zh-CN" sz="2000" b="1" dirty="0">
                <a:solidFill>
                  <a:srgbClr val="0070C0"/>
                </a:solidFill>
                <a:latin typeface="Arial" panose="020B0604020202020204" pitchFamily="34" charset="0"/>
              </a:rPr>
              <a:t>Theoretical </a:t>
            </a:r>
            <a:r>
              <a:rPr lang="en-US" altLang="zh-CN" sz="2000" b="1" dirty="0">
                <a:solidFill>
                  <a:srgbClr val="0070C0"/>
                </a:solidFill>
                <a:latin typeface="Arial" panose="020B0604020202020204" pitchFamily="34" charset="0"/>
                <a:sym typeface="Times New Roman" panose="02020603050405020304" pitchFamily="18" charset="0"/>
              </a:rPr>
              <a:t>capacitance:  C = 97.8 fF</a:t>
            </a:r>
            <a:endParaRPr lang="zh-CN" altLang="en-US" sz="2000" b="1" dirty="0">
              <a:solidFill>
                <a:srgbClr val="0070C0"/>
              </a:solidFill>
              <a:latin typeface="Arial" panose="020B0604020202020204" pitchFamily="34" charset="0"/>
            </a:endParaRPr>
          </a:p>
        </p:txBody>
      </p:sp>
      <p:sp>
        <p:nvSpPr>
          <p:cNvPr id="3079" name="矩形 7"/>
          <p:cNvSpPr/>
          <p:nvPr/>
        </p:nvSpPr>
        <p:spPr>
          <a:xfrm>
            <a:off x="2835275" y="5445125"/>
            <a:ext cx="1989138" cy="365125"/>
          </a:xfrm>
          <a:prstGeom prst="rect">
            <a:avLst/>
          </a:prstGeom>
          <a:noFill/>
          <a:ln w="9525">
            <a:noFill/>
          </a:ln>
        </p:spPr>
        <p:txBody>
          <a:bodyPr wrap="none">
            <a:spAutoFit/>
          </a:bodyPr>
          <a:p>
            <a:r>
              <a:rPr lang="en-US" altLang="zh-CN" sz="1800" b="1" i="1" dirty="0">
                <a:solidFill>
                  <a:srgbClr val="0070C0"/>
                </a:solidFill>
                <a:latin typeface="Times New Roman" panose="02020603050405020304" pitchFamily="18" charset="0"/>
                <a:sym typeface="Times New Roman" panose="02020603050405020304" pitchFamily="18" charset="0"/>
              </a:rPr>
              <a:t>l</a:t>
            </a:r>
            <a:r>
              <a:rPr lang="en-US" altLang="zh-CN" sz="1800" b="1" dirty="0">
                <a:solidFill>
                  <a:srgbClr val="0070C0"/>
                </a:solidFill>
                <a:latin typeface="Times New Roman" panose="02020603050405020304" pitchFamily="18" charset="0"/>
                <a:sym typeface="Times New Roman" panose="02020603050405020304" pitchFamily="18" charset="0"/>
              </a:rPr>
              <a:t>=270 μm    </a:t>
            </a:r>
            <a:r>
              <a:rPr lang="en-US" altLang="zh-CN" sz="1800" b="1" i="1" dirty="0">
                <a:solidFill>
                  <a:srgbClr val="0070C0"/>
                </a:solidFill>
                <a:latin typeface="Times New Roman" panose="02020603050405020304" pitchFamily="18" charset="0"/>
                <a:sym typeface="Times New Roman" panose="02020603050405020304" pitchFamily="18" charset="0"/>
              </a:rPr>
              <a:t>R/r</a:t>
            </a:r>
            <a:r>
              <a:rPr lang="en-US" altLang="zh-CN" sz="1800" b="1" dirty="0">
                <a:solidFill>
                  <a:srgbClr val="0070C0"/>
                </a:solidFill>
                <a:latin typeface="Times New Roman" panose="02020603050405020304" pitchFamily="18" charset="0"/>
                <a:sym typeface="Times New Roman" panose="02020603050405020304" pitchFamily="18" charset="0"/>
              </a:rPr>
              <a:t>=10</a:t>
            </a:r>
            <a:endParaRPr lang="zh-CN" altLang="en-US" sz="1800" b="1" dirty="0">
              <a:solidFill>
                <a:srgbClr val="0070C0"/>
              </a:solidFill>
              <a:latin typeface="Times New Roman" panose="02020603050405020304" pitchFamily="18" charset="0"/>
              <a:sym typeface="Times New Roman" panose="02020603050405020304" pitchFamily="18" charset="0"/>
            </a:endParaRPr>
          </a:p>
        </p:txBody>
      </p:sp>
      <p:sp>
        <p:nvSpPr>
          <p:cNvPr id="3080" name="矩形 5"/>
          <p:cNvSpPr/>
          <p:nvPr/>
        </p:nvSpPr>
        <p:spPr>
          <a:xfrm>
            <a:off x="511175" y="6091238"/>
            <a:ext cx="9005888" cy="396875"/>
          </a:xfrm>
          <a:prstGeom prst="rect">
            <a:avLst/>
          </a:prstGeom>
          <a:noFill/>
          <a:ln w="9525">
            <a:noFill/>
          </a:ln>
        </p:spPr>
        <p:txBody>
          <a:bodyPr wrap="none">
            <a:spAutoFit/>
          </a:bodyPr>
          <a:p>
            <a:r>
              <a:rPr lang="zh-CN" altLang="en-US" sz="2000" b="1" dirty="0">
                <a:solidFill>
                  <a:srgbClr val="FF0000"/>
                </a:solidFill>
                <a:latin typeface="Arial" panose="020B0604020202020204" pitchFamily="34" charset="0"/>
                <a:sym typeface="Times New Roman" panose="02020603050405020304" pitchFamily="18" charset="0"/>
              </a:rPr>
              <a:t>Similar to SDD, it has very small capacitance, good for X-ray applications</a:t>
            </a:r>
            <a:endParaRPr lang="zh-CN" altLang="en-US" sz="2000" b="1" dirty="0">
              <a:solidFill>
                <a:srgbClr val="FF0000"/>
              </a:solidFill>
              <a:latin typeface="Arial" panose="020B0604020202020204" pitchFamily="34" charset="0"/>
              <a:sym typeface="Times New Roman" panose="02020603050405020304" pitchFamily="18" charset="0"/>
            </a:endParaRPr>
          </a:p>
        </p:txBody>
      </p:sp>
      <p:sp>
        <p:nvSpPr>
          <p:cNvPr id="3081" name="Text Box 3"/>
          <p:cNvSpPr txBox="1"/>
          <p:nvPr/>
        </p:nvSpPr>
        <p:spPr>
          <a:xfrm>
            <a:off x="990600" y="147638"/>
            <a:ext cx="7294563" cy="446087"/>
          </a:xfrm>
          <a:prstGeom prst="rect">
            <a:avLst/>
          </a:prstGeom>
          <a:noFill/>
          <a:ln w="9525">
            <a:noFill/>
          </a:ln>
        </p:spPr>
        <p:txBody>
          <a:bodyPr>
            <a:spAutoFit/>
          </a:bodyPr>
          <a:p>
            <a:r>
              <a:rPr lang="zh-CN" altLang="en-US" sz="2000" b="1" dirty="0">
                <a:solidFill>
                  <a:schemeClr val="bg1"/>
                </a:solidFill>
                <a:latin typeface="Arial" panose="020B0604020202020204" pitchFamily="34" charset="0"/>
              </a:rPr>
              <a:t>Capacitance</a:t>
            </a:r>
            <a:endParaRPr lang="zh-CN" altLang="en-US" sz="2000" b="1" baseline="-25000" dirty="0">
              <a:solidFill>
                <a:schemeClr val="bg1"/>
              </a:solidFill>
              <a:latin typeface="Arial" panose="020B060402020202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770" name="组合 7"/>
          <p:cNvGrpSpPr/>
          <p:nvPr/>
        </p:nvGrpSpPr>
        <p:grpSpPr>
          <a:xfrm>
            <a:off x="574675" y="1481138"/>
            <a:ext cx="4248150" cy="3740150"/>
            <a:chOff x="0" y="0"/>
            <a:chExt cx="3995936" cy="3749948"/>
          </a:xfrm>
        </p:grpSpPr>
        <p:pic>
          <p:nvPicPr>
            <p:cNvPr id="32779" name="Picture 4" descr="1ve"/>
            <p:cNvPicPr>
              <a:picLocks noChangeAspect="1"/>
            </p:cNvPicPr>
            <p:nvPr/>
          </p:nvPicPr>
          <p:blipFill>
            <a:blip r:embed="rId1"/>
            <a:stretch>
              <a:fillRect/>
            </a:stretch>
          </p:blipFill>
          <p:spPr>
            <a:xfrm>
              <a:off x="0" y="0"/>
              <a:ext cx="3995936" cy="3749948"/>
            </a:xfrm>
            <a:prstGeom prst="rect">
              <a:avLst/>
            </a:prstGeom>
            <a:noFill/>
            <a:ln w="9525">
              <a:noFill/>
            </a:ln>
          </p:spPr>
        </p:pic>
        <p:sp>
          <p:nvSpPr>
            <p:cNvPr id="32780" name="TextBox 3"/>
            <p:cNvSpPr txBox="1"/>
            <p:nvPr/>
          </p:nvSpPr>
          <p:spPr>
            <a:xfrm>
              <a:off x="339752" y="125997"/>
              <a:ext cx="360040" cy="461665"/>
            </a:xfrm>
            <a:prstGeom prst="rect">
              <a:avLst/>
            </a:prstGeom>
            <a:solidFill>
              <a:srgbClr val="EE12E4"/>
            </a:solidFill>
            <a:ln w="9525">
              <a:noFill/>
            </a:ln>
          </p:spPr>
          <p:txBody>
            <a:bodyPr>
              <a:spAutoFit/>
            </a:bodyPr>
            <a:p>
              <a:r>
                <a:rPr lang="en-US" altLang="zh-CN" sz="2400" dirty="0">
                  <a:solidFill>
                    <a:srgbClr val="002060"/>
                  </a:solidFill>
                  <a:latin typeface="Times New Roman" panose="02020603050405020304" pitchFamily="18" charset="0"/>
                  <a:cs typeface="Times New Roman" panose="02020603050405020304" pitchFamily="18" charset="0"/>
                </a:rPr>
                <a:t>a</a:t>
              </a:r>
              <a:endParaRPr lang="zh-CN" altLang="en-US" sz="2400" dirty="0">
                <a:solidFill>
                  <a:srgbClr val="002060"/>
                </a:solidFill>
                <a:latin typeface="Times New Roman" panose="02020603050405020304" pitchFamily="18" charset="0"/>
                <a:ea typeface="Times New Roman" panose="02020603050405020304" pitchFamily="18" charset="0"/>
              </a:endParaRPr>
            </a:p>
          </p:txBody>
        </p:sp>
      </p:grpSp>
      <p:grpSp>
        <p:nvGrpSpPr>
          <p:cNvPr id="32771" name="组合 8"/>
          <p:cNvGrpSpPr/>
          <p:nvPr/>
        </p:nvGrpSpPr>
        <p:grpSpPr>
          <a:xfrm>
            <a:off x="4843463" y="1497013"/>
            <a:ext cx="4195762" cy="3724275"/>
            <a:chOff x="0" y="0"/>
            <a:chExt cx="3947197" cy="3735010"/>
          </a:xfrm>
        </p:grpSpPr>
        <p:pic>
          <p:nvPicPr>
            <p:cNvPr id="32777" name="图片 22"/>
            <p:cNvPicPr>
              <a:picLocks noChangeAspect="1"/>
            </p:cNvPicPr>
            <p:nvPr/>
          </p:nvPicPr>
          <p:blipFill>
            <a:blip r:embed="rId2"/>
            <a:stretch>
              <a:fillRect/>
            </a:stretch>
          </p:blipFill>
          <p:spPr>
            <a:xfrm>
              <a:off x="0" y="0"/>
              <a:ext cx="3947197" cy="3735010"/>
            </a:xfrm>
            <a:prstGeom prst="rect">
              <a:avLst/>
            </a:prstGeom>
            <a:noFill/>
            <a:ln w="9525">
              <a:noFill/>
            </a:ln>
          </p:spPr>
        </p:pic>
        <p:sp>
          <p:nvSpPr>
            <p:cNvPr id="32778" name="TextBox 4"/>
            <p:cNvSpPr txBox="1"/>
            <p:nvPr/>
          </p:nvSpPr>
          <p:spPr>
            <a:xfrm>
              <a:off x="419488" y="172247"/>
              <a:ext cx="360040" cy="461665"/>
            </a:xfrm>
            <a:prstGeom prst="rect">
              <a:avLst/>
            </a:prstGeom>
            <a:solidFill>
              <a:srgbClr val="EE12E4"/>
            </a:solidFill>
            <a:ln w="9525">
              <a:noFill/>
            </a:ln>
          </p:spPr>
          <p:txBody>
            <a:bodyPr>
              <a:spAutoFit/>
            </a:bodyPr>
            <a:p>
              <a:r>
                <a:rPr lang="en-US" altLang="zh-CN" sz="2400" dirty="0">
                  <a:solidFill>
                    <a:srgbClr val="002060"/>
                  </a:solidFill>
                  <a:latin typeface="Times New Roman" panose="02020603050405020304" pitchFamily="18" charset="0"/>
                  <a:cs typeface="Times New Roman" panose="02020603050405020304" pitchFamily="18" charset="0"/>
                </a:rPr>
                <a:t>b</a:t>
              </a:r>
              <a:endParaRPr lang="zh-CN" altLang="en-US" sz="2400" dirty="0">
                <a:solidFill>
                  <a:srgbClr val="002060"/>
                </a:solidFill>
                <a:latin typeface="Times New Roman" panose="02020603050405020304" pitchFamily="18" charset="0"/>
                <a:ea typeface="Times New Roman" panose="02020603050405020304" pitchFamily="18" charset="0"/>
              </a:endParaRPr>
            </a:p>
          </p:txBody>
        </p:sp>
      </p:grpSp>
      <p:sp>
        <p:nvSpPr>
          <p:cNvPr id="32772" name="矩形 5"/>
          <p:cNvSpPr/>
          <p:nvPr/>
        </p:nvSpPr>
        <p:spPr>
          <a:xfrm>
            <a:off x="728663" y="5322888"/>
            <a:ext cx="8507412" cy="685800"/>
          </a:xfrm>
          <a:prstGeom prst="rect">
            <a:avLst/>
          </a:prstGeom>
          <a:noFill/>
          <a:ln w="9525">
            <a:noFill/>
          </a:ln>
        </p:spPr>
        <p:txBody>
          <a:bodyPr>
            <a:spAutoFit/>
          </a:bodyPr>
          <a:p>
            <a:pPr algn="ctr"/>
            <a:r>
              <a:rPr lang="zh-CN" altLang="en-US" dirty="0">
                <a:solidFill>
                  <a:srgbClr val="FF0000"/>
                </a:solidFill>
                <a:latin typeface="Arial" panose="020B0604020202020204" pitchFamily="34" charset="0"/>
              </a:rPr>
              <a:t> </a:t>
            </a:r>
            <a:r>
              <a:rPr lang="zh-CN" altLang="en-US" sz="1800" b="1" dirty="0">
                <a:solidFill>
                  <a:srgbClr val="FF0000"/>
                </a:solidFill>
                <a:latin typeface="Arial" panose="020B0604020202020204" pitchFamily="34" charset="0"/>
              </a:rPr>
              <a:t>2D cross section at z=135 μm. a) electric field for non-irradiated detetor, </a:t>
            </a:r>
            <a:r>
              <a:rPr lang="zh-CN" altLang="en-US" sz="1800" b="1" i="1" dirty="0">
                <a:solidFill>
                  <a:srgbClr val="FF0000"/>
                </a:solidFill>
                <a:latin typeface="Arial" panose="020B0604020202020204" pitchFamily="34" charset="0"/>
              </a:rPr>
              <a:t>V</a:t>
            </a:r>
            <a:r>
              <a:rPr lang="zh-CN" altLang="en-US" sz="1800" b="1" dirty="0">
                <a:solidFill>
                  <a:srgbClr val="FF0000"/>
                </a:solidFill>
                <a:latin typeface="Arial" panose="020B0604020202020204" pitchFamily="34" charset="0"/>
              </a:rPr>
              <a:t>=1 V; </a:t>
            </a:r>
            <a:r>
              <a:rPr lang="en-US" altLang="zh-CN" sz="1800" b="1" dirty="0">
                <a:solidFill>
                  <a:srgbClr val="FF0000"/>
                </a:solidFill>
                <a:latin typeface="Arial" panose="020B0604020202020204" pitchFamily="34" charset="0"/>
              </a:rPr>
              <a:t>b</a:t>
            </a:r>
            <a:r>
              <a:rPr lang="zh-CN" altLang="en-US" sz="1800" b="1" dirty="0">
                <a:solidFill>
                  <a:srgbClr val="FF0000"/>
                </a:solidFill>
                <a:latin typeface="Arial" panose="020B0604020202020204" pitchFamily="34" charset="0"/>
              </a:rPr>
              <a:t>) electric field at the fluence of 1x10</a:t>
            </a:r>
            <a:r>
              <a:rPr lang="zh-CN" altLang="en-US" sz="1800" b="1" baseline="30000" dirty="0">
                <a:solidFill>
                  <a:srgbClr val="FF0000"/>
                </a:solidFill>
                <a:latin typeface="Arial" panose="020B0604020202020204" pitchFamily="34" charset="0"/>
              </a:rPr>
              <a:t>16</a:t>
            </a:r>
            <a:r>
              <a:rPr lang="zh-CN" altLang="en-US" sz="1800" b="1" dirty="0">
                <a:solidFill>
                  <a:srgbClr val="FF0000"/>
                </a:solidFill>
                <a:latin typeface="Arial" panose="020B0604020202020204" pitchFamily="34" charset="0"/>
              </a:rPr>
              <a:t> n</a:t>
            </a:r>
            <a:r>
              <a:rPr lang="zh-CN" altLang="en-US" sz="1800" b="1" baseline="-25000" dirty="0">
                <a:solidFill>
                  <a:srgbClr val="FF0000"/>
                </a:solidFill>
                <a:latin typeface="Arial" panose="020B0604020202020204" pitchFamily="34" charset="0"/>
              </a:rPr>
              <a:t>eq</a:t>
            </a:r>
            <a:r>
              <a:rPr lang="zh-CN" altLang="en-US" sz="1800" b="1" dirty="0">
                <a:solidFill>
                  <a:srgbClr val="FF0000"/>
                </a:solidFill>
                <a:latin typeface="Arial" panose="020B0604020202020204" pitchFamily="34" charset="0"/>
              </a:rPr>
              <a:t>/cm</a:t>
            </a:r>
            <a:r>
              <a:rPr lang="zh-CN" altLang="en-US" sz="1800" b="1" baseline="30000" dirty="0">
                <a:solidFill>
                  <a:srgbClr val="FF0000"/>
                </a:solidFill>
                <a:latin typeface="Arial" panose="020B0604020202020204" pitchFamily="34" charset="0"/>
              </a:rPr>
              <a:t>2</a:t>
            </a:r>
            <a:r>
              <a:rPr lang="zh-CN" altLang="en-US" sz="1800" b="1" dirty="0">
                <a:solidFill>
                  <a:srgbClr val="FF0000"/>
                </a:solidFill>
                <a:latin typeface="Arial" panose="020B0604020202020204" pitchFamily="34" charset="0"/>
              </a:rPr>
              <a:t>, </a:t>
            </a:r>
            <a:r>
              <a:rPr lang="zh-CN" altLang="en-US" sz="1800" b="1" i="1" dirty="0">
                <a:solidFill>
                  <a:srgbClr val="FF0000"/>
                </a:solidFill>
                <a:latin typeface="Arial" panose="020B0604020202020204" pitchFamily="34" charset="0"/>
              </a:rPr>
              <a:t>V</a:t>
            </a:r>
            <a:r>
              <a:rPr lang="zh-CN" altLang="en-US" sz="1800" b="1" dirty="0">
                <a:solidFill>
                  <a:srgbClr val="FF0000"/>
                </a:solidFill>
                <a:latin typeface="Arial" panose="020B0604020202020204" pitchFamily="34" charset="0"/>
              </a:rPr>
              <a:t>=100 V.</a:t>
            </a:r>
            <a:endParaRPr lang="zh-CN" altLang="en-US" sz="1800" b="1" dirty="0">
              <a:solidFill>
                <a:srgbClr val="FF0000"/>
              </a:solidFill>
              <a:latin typeface="Arial" panose="020B0604020202020204" pitchFamily="34" charset="0"/>
            </a:endParaRPr>
          </a:p>
        </p:txBody>
      </p:sp>
      <p:sp>
        <p:nvSpPr>
          <p:cNvPr id="32773" name="Text Box 3"/>
          <p:cNvSpPr txBox="1"/>
          <p:nvPr/>
        </p:nvSpPr>
        <p:spPr>
          <a:xfrm>
            <a:off x="990600" y="147638"/>
            <a:ext cx="7294563" cy="446087"/>
          </a:xfrm>
          <a:prstGeom prst="rect">
            <a:avLst/>
          </a:prstGeom>
          <a:noFill/>
          <a:ln w="9525">
            <a:noFill/>
          </a:ln>
        </p:spPr>
        <p:txBody>
          <a:bodyPr>
            <a:spAutoFit/>
          </a:bodyPr>
          <a:p>
            <a:r>
              <a:rPr lang="en-US" altLang="zh-CN" sz="2000" b="1" dirty="0">
                <a:solidFill>
                  <a:schemeClr val="bg1"/>
                </a:solidFill>
                <a:latin typeface="Arial" panose="020B0604020202020204" pitchFamily="34" charset="0"/>
              </a:rPr>
              <a:t>Electric field simulation</a:t>
            </a:r>
            <a:endParaRPr lang="en-US" altLang="zh-CN" sz="2000" b="1" baseline="-25000" dirty="0">
              <a:solidFill>
                <a:schemeClr val="bg1"/>
              </a:solidFill>
              <a:latin typeface="Arial" panose="020B0604020202020204" pitchFamily="34" charset="0"/>
            </a:endParaRPr>
          </a:p>
        </p:txBody>
      </p:sp>
      <p:sp>
        <p:nvSpPr>
          <p:cNvPr id="32774" name="矩形 5"/>
          <p:cNvSpPr/>
          <p:nvPr/>
        </p:nvSpPr>
        <p:spPr>
          <a:xfrm>
            <a:off x="855663" y="954088"/>
            <a:ext cx="8507412" cy="457200"/>
          </a:xfrm>
          <a:prstGeom prst="rect">
            <a:avLst/>
          </a:prstGeom>
          <a:noFill/>
          <a:ln w="9525">
            <a:noFill/>
          </a:ln>
        </p:spPr>
        <p:txBody>
          <a:bodyPr>
            <a:spAutoFit/>
          </a:bodyPr>
          <a:p>
            <a:pPr algn="ctr"/>
            <a:r>
              <a:rPr lang="zh-CN" altLang="en-US" dirty="0">
                <a:solidFill>
                  <a:srgbClr val="FF0000"/>
                </a:solidFill>
                <a:latin typeface="Arial" panose="020B0604020202020204" pitchFamily="34" charset="0"/>
              </a:rPr>
              <a:t> </a:t>
            </a:r>
            <a:r>
              <a:rPr lang="zh-CN" altLang="en-US" sz="2400" b="1" dirty="0">
                <a:solidFill>
                  <a:srgbClr val="0000FF"/>
                </a:solidFill>
                <a:latin typeface="Arial" panose="020B0604020202020204" pitchFamily="34" charset="0"/>
              </a:rPr>
              <a:t>Fully depleted at</a:t>
            </a:r>
            <a:endParaRPr lang="zh-CN" altLang="en-US" sz="2400" b="1" dirty="0">
              <a:solidFill>
                <a:srgbClr val="0000FF"/>
              </a:solidFill>
              <a:latin typeface="Arial" panose="020B0604020202020204" pitchFamily="34" charset="0"/>
            </a:endParaRPr>
          </a:p>
        </p:txBody>
      </p:sp>
      <p:sp>
        <p:nvSpPr>
          <p:cNvPr id="32775" name="矩形 5"/>
          <p:cNvSpPr/>
          <p:nvPr/>
        </p:nvSpPr>
        <p:spPr>
          <a:xfrm>
            <a:off x="-1303337" y="1462088"/>
            <a:ext cx="8499475" cy="455612"/>
          </a:xfrm>
          <a:prstGeom prst="rect">
            <a:avLst/>
          </a:prstGeom>
          <a:noFill/>
          <a:ln w="9525">
            <a:noFill/>
          </a:ln>
        </p:spPr>
        <p:txBody>
          <a:bodyPr>
            <a:spAutoFit/>
          </a:bodyPr>
          <a:p>
            <a:pPr algn="ctr"/>
            <a:r>
              <a:rPr lang="zh-CN" altLang="en-US" dirty="0">
                <a:solidFill>
                  <a:srgbClr val="FF0000"/>
                </a:solidFill>
                <a:latin typeface="Arial" panose="020B0604020202020204" pitchFamily="34" charset="0"/>
              </a:rPr>
              <a:t> </a:t>
            </a:r>
            <a:r>
              <a:rPr lang="zh-CN" altLang="en-US" sz="2400" b="1" i="1" dirty="0">
                <a:solidFill>
                  <a:srgbClr val="FFFF66"/>
                </a:solidFill>
                <a:latin typeface="Arial" panose="020B0604020202020204" pitchFamily="34" charset="0"/>
              </a:rPr>
              <a:t>V</a:t>
            </a:r>
            <a:r>
              <a:rPr lang="zh-CN" altLang="en-US" sz="2400" b="1" dirty="0">
                <a:solidFill>
                  <a:srgbClr val="FFFF66"/>
                </a:solidFill>
                <a:latin typeface="Arial" panose="020B0604020202020204" pitchFamily="34" charset="0"/>
              </a:rPr>
              <a:t> = 1V</a:t>
            </a:r>
            <a:endParaRPr lang="zh-CN" altLang="en-US" sz="2400" b="1" dirty="0">
              <a:solidFill>
                <a:srgbClr val="FFFF66"/>
              </a:solidFill>
              <a:latin typeface="Arial" panose="020B0604020202020204" pitchFamily="34" charset="0"/>
            </a:endParaRPr>
          </a:p>
        </p:txBody>
      </p:sp>
      <p:sp>
        <p:nvSpPr>
          <p:cNvPr id="32776" name="矩形 5"/>
          <p:cNvSpPr/>
          <p:nvPr/>
        </p:nvSpPr>
        <p:spPr>
          <a:xfrm>
            <a:off x="2811463" y="1538288"/>
            <a:ext cx="8491537" cy="457200"/>
          </a:xfrm>
          <a:prstGeom prst="rect">
            <a:avLst/>
          </a:prstGeom>
          <a:noFill/>
          <a:ln w="9525">
            <a:noFill/>
          </a:ln>
        </p:spPr>
        <p:txBody>
          <a:bodyPr>
            <a:spAutoFit/>
          </a:bodyPr>
          <a:p>
            <a:pPr algn="ctr"/>
            <a:r>
              <a:rPr lang="zh-CN" altLang="en-US" dirty="0">
                <a:solidFill>
                  <a:srgbClr val="FF0000"/>
                </a:solidFill>
                <a:latin typeface="Arial" panose="020B0604020202020204" pitchFamily="34" charset="0"/>
              </a:rPr>
              <a:t> </a:t>
            </a:r>
            <a:r>
              <a:rPr lang="zh-CN" altLang="en-US" sz="2400" b="1" i="1" dirty="0">
                <a:solidFill>
                  <a:srgbClr val="FFFF66"/>
                </a:solidFill>
                <a:latin typeface="Arial" panose="020B0604020202020204" pitchFamily="34" charset="0"/>
              </a:rPr>
              <a:t>V</a:t>
            </a:r>
            <a:r>
              <a:rPr lang="zh-CN" altLang="en-US" sz="2400" b="1" dirty="0">
                <a:solidFill>
                  <a:srgbClr val="FFFF66"/>
                </a:solidFill>
                <a:latin typeface="Arial" panose="020B0604020202020204" pitchFamily="34" charset="0"/>
              </a:rPr>
              <a:t> = 100V</a:t>
            </a:r>
            <a:endParaRPr lang="zh-CN" altLang="en-US" sz="2400" b="1" dirty="0">
              <a:solidFill>
                <a:srgbClr val="FFFF66"/>
              </a:solidFill>
              <a:latin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图片 8"/>
          <p:cNvPicPr>
            <a:picLocks noChangeAspect="1"/>
          </p:cNvPicPr>
          <p:nvPr/>
        </p:nvPicPr>
        <p:blipFill>
          <a:blip r:embed="rId1"/>
          <a:stretch>
            <a:fillRect/>
          </a:stretch>
        </p:blipFill>
        <p:spPr>
          <a:xfrm>
            <a:off x="2432050" y="409575"/>
            <a:ext cx="3454400" cy="2749550"/>
          </a:xfrm>
          <a:prstGeom prst="rect">
            <a:avLst/>
          </a:prstGeom>
          <a:noFill/>
          <a:ln w="9525">
            <a:noFill/>
          </a:ln>
        </p:spPr>
      </p:pic>
      <p:pic>
        <p:nvPicPr>
          <p:cNvPr id="33795" name="图片 9"/>
          <p:cNvPicPr>
            <a:picLocks noChangeAspect="1"/>
          </p:cNvPicPr>
          <p:nvPr/>
        </p:nvPicPr>
        <p:blipFill>
          <a:blip r:embed="rId2"/>
          <a:stretch>
            <a:fillRect/>
          </a:stretch>
        </p:blipFill>
        <p:spPr>
          <a:xfrm>
            <a:off x="5991225" y="393700"/>
            <a:ext cx="3484563" cy="2765425"/>
          </a:xfrm>
          <a:prstGeom prst="rect">
            <a:avLst/>
          </a:prstGeom>
          <a:noFill/>
          <a:ln w="9525">
            <a:noFill/>
          </a:ln>
        </p:spPr>
      </p:pic>
      <p:pic>
        <p:nvPicPr>
          <p:cNvPr id="33796" name="图片 10"/>
          <p:cNvPicPr>
            <a:picLocks noChangeAspect="1"/>
          </p:cNvPicPr>
          <p:nvPr/>
        </p:nvPicPr>
        <p:blipFill>
          <a:blip r:embed="rId3"/>
          <a:stretch>
            <a:fillRect/>
          </a:stretch>
        </p:blipFill>
        <p:spPr>
          <a:xfrm>
            <a:off x="2432050" y="3657600"/>
            <a:ext cx="3454400" cy="2706688"/>
          </a:xfrm>
          <a:prstGeom prst="rect">
            <a:avLst/>
          </a:prstGeom>
          <a:noFill/>
          <a:ln w="9525">
            <a:noFill/>
          </a:ln>
        </p:spPr>
      </p:pic>
      <p:pic>
        <p:nvPicPr>
          <p:cNvPr id="33797" name="图片 11"/>
          <p:cNvPicPr>
            <a:picLocks noChangeAspect="1"/>
          </p:cNvPicPr>
          <p:nvPr/>
        </p:nvPicPr>
        <p:blipFill>
          <a:blip r:embed="rId4"/>
          <a:stretch>
            <a:fillRect/>
          </a:stretch>
        </p:blipFill>
        <p:spPr>
          <a:xfrm>
            <a:off x="5984875" y="3657600"/>
            <a:ext cx="3435350" cy="2706688"/>
          </a:xfrm>
          <a:prstGeom prst="rect">
            <a:avLst/>
          </a:prstGeom>
          <a:noFill/>
          <a:ln w="9525">
            <a:noFill/>
          </a:ln>
        </p:spPr>
      </p:pic>
      <p:sp>
        <p:nvSpPr>
          <p:cNvPr id="33798" name="TextBox 12"/>
          <p:cNvSpPr txBox="1"/>
          <p:nvPr/>
        </p:nvSpPr>
        <p:spPr>
          <a:xfrm>
            <a:off x="3776663" y="3171825"/>
            <a:ext cx="765175" cy="400050"/>
          </a:xfrm>
          <a:prstGeom prst="rect">
            <a:avLst/>
          </a:prstGeom>
          <a:noFill/>
          <a:ln w="9525">
            <a:noFill/>
          </a:ln>
        </p:spPr>
        <p:txBody>
          <a:bodyPr>
            <a:spAutoFit/>
          </a:bodyPr>
          <a:p>
            <a:r>
              <a:rPr lang="en-US" altLang="zh-CN" sz="2000" dirty="0">
                <a:solidFill>
                  <a:srgbClr val="0070C0"/>
                </a:solidFill>
                <a:latin typeface="Arial" panose="020B0604020202020204" pitchFamily="34" charset="0"/>
                <a:cs typeface="Times New Roman" panose="02020603050405020304" pitchFamily="18" charset="0"/>
              </a:rPr>
              <a:t>10 V</a:t>
            </a:r>
            <a:endParaRPr lang="zh-CN" altLang="en-US" sz="2000" dirty="0">
              <a:solidFill>
                <a:srgbClr val="0070C0"/>
              </a:solidFill>
              <a:latin typeface="Arial" panose="020B0604020202020204" pitchFamily="34" charset="0"/>
              <a:ea typeface="Times New Roman" panose="02020603050405020304" pitchFamily="18" charset="0"/>
            </a:endParaRPr>
          </a:p>
        </p:txBody>
      </p:sp>
      <p:sp>
        <p:nvSpPr>
          <p:cNvPr id="33799" name="TextBox 13"/>
          <p:cNvSpPr txBox="1"/>
          <p:nvPr/>
        </p:nvSpPr>
        <p:spPr>
          <a:xfrm>
            <a:off x="3857625" y="6364288"/>
            <a:ext cx="763588" cy="398462"/>
          </a:xfrm>
          <a:prstGeom prst="rect">
            <a:avLst/>
          </a:prstGeom>
          <a:noFill/>
          <a:ln w="9525">
            <a:noFill/>
          </a:ln>
        </p:spPr>
        <p:txBody>
          <a:bodyPr>
            <a:spAutoFit/>
          </a:bodyPr>
          <a:p>
            <a:r>
              <a:rPr lang="en-US" altLang="zh-CN" sz="2000" dirty="0">
                <a:solidFill>
                  <a:srgbClr val="0070C0"/>
                </a:solidFill>
                <a:latin typeface="Arial" panose="020B0604020202020204" pitchFamily="34" charset="0"/>
                <a:cs typeface="Times New Roman" panose="02020603050405020304" pitchFamily="18" charset="0"/>
              </a:rPr>
              <a:t>60 V</a:t>
            </a:r>
            <a:endParaRPr lang="zh-CN" altLang="en-US" sz="2000" dirty="0">
              <a:solidFill>
                <a:srgbClr val="0070C0"/>
              </a:solidFill>
              <a:latin typeface="Arial" panose="020B0604020202020204" pitchFamily="34" charset="0"/>
              <a:ea typeface="Times New Roman" panose="02020603050405020304" pitchFamily="18" charset="0"/>
            </a:endParaRPr>
          </a:p>
        </p:txBody>
      </p:sp>
      <p:sp>
        <p:nvSpPr>
          <p:cNvPr id="33800" name="TextBox 14"/>
          <p:cNvSpPr txBox="1"/>
          <p:nvPr/>
        </p:nvSpPr>
        <p:spPr>
          <a:xfrm>
            <a:off x="7421563" y="6367463"/>
            <a:ext cx="766762" cy="398462"/>
          </a:xfrm>
          <a:prstGeom prst="rect">
            <a:avLst/>
          </a:prstGeom>
          <a:noFill/>
          <a:ln w="9525">
            <a:noFill/>
          </a:ln>
        </p:spPr>
        <p:txBody>
          <a:bodyPr>
            <a:spAutoFit/>
          </a:bodyPr>
          <a:p>
            <a:r>
              <a:rPr lang="en-US" altLang="zh-CN" sz="2000" dirty="0">
                <a:solidFill>
                  <a:srgbClr val="0070C0"/>
                </a:solidFill>
                <a:latin typeface="Arial" panose="020B0604020202020204" pitchFamily="34" charset="0"/>
                <a:cs typeface="Times New Roman" panose="02020603050405020304" pitchFamily="18" charset="0"/>
              </a:rPr>
              <a:t>90 V</a:t>
            </a:r>
            <a:endParaRPr lang="zh-CN" altLang="en-US" sz="2000" dirty="0">
              <a:solidFill>
                <a:srgbClr val="0070C0"/>
              </a:solidFill>
              <a:latin typeface="Arial" panose="020B0604020202020204" pitchFamily="34" charset="0"/>
              <a:ea typeface="Times New Roman" panose="02020603050405020304" pitchFamily="18" charset="0"/>
            </a:endParaRPr>
          </a:p>
        </p:txBody>
      </p:sp>
      <p:sp>
        <p:nvSpPr>
          <p:cNvPr id="33801" name="TextBox 15"/>
          <p:cNvSpPr txBox="1"/>
          <p:nvPr/>
        </p:nvSpPr>
        <p:spPr>
          <a:xfrm>
            <a:off x="7400925" y="3171825"/>
            <a:ext cx="765175" cy="400050"/>
          </a:xfrm>
          <a:prstGeom prst="rect">
            <a:avLst/>
          </a:prstGeom>
          <a:noFill/>
          <a:ln w="9525">
            <a:noFill/>
          </a:ln>
        </p:spPr>
        <p:txBody>
          <a:bodyPr>
            <a:spAutoFit/>
          </a:bodyPr>
          <a:p>
            <a:r>
              <a:rPr lang="en-US" altLang="zh-CN" sz="2000" dirty="0">
                <a:solidFill>
                  <a:srgbClr val="0070C0"/>
                </a:solidFill>
                <a:latin typeface="Arial" panose="020B0604020202020204" pitchFamily="34" charset="0"/>
                <a:cs typeface="Times New Roman" panose="02020603050405020304" pitchFamily="18" charset="0"/>
              </a:rPr>
              <a:t>30 V</a:t>
            </a:r>
            <a:endParaRPr lang="zh-CN" altLang="en-US" sz="2000" dirty="0">
              <a:solidFill>
                <a:srgbClr val="0070C0"/>
              </a:solidFill>
              <a:latin typeface="Arial" panose="020B0604020202020204" pitchFamily="34" charset="0"/>
              <a:ea typeface="Times New Roman" panose="02020603050405020304" pitchFamily="18" charset="0"/>
            </a:endParaRPr>
          </a:p>
        </p:txBody>
      </p:sp>
      <p:pic>
        <p:nvPicPr>
          <p:cNvPr id="33802" name="Picture 1" descr="C:\Users\Administrator\AppData\Roaming\Tencent\Users\812348770\QQ\WinTemp\RichOle\P9{(O$AVER(N8_)HZJ~`8WU.png"/>
          <p:cNvPicPr>
            <a:picLocks noChangeAspect="1"/>
          </p:cNvPicPr>
          <p:nvPr/>
        </p:nvPicPr>
        <p:blipFill>
          <a:blip r:embed="rId5"/>
          <a:stretch>
            <a:fillRect/>
          </a:stretch>
        </p:blipFill>
        <p:spPr>
          <a:xfrm>
            <a:off x="558800" y="946150"/>
            <a:ext cx="1749425" cy="2325688"/>
          </a:xfrm>
          <a:prstGeom prst="rect">
            <a:avLst/>
          </a:prstGeom>
          <a:noFill/>
          <a:ln w="9525">
            <a:noFill/>
          </a:ln>
        </p:spPr>
      </p:pic>
      <p:sp>
        <p:nvSpPr>
          <p:cNvPr id="31755" name="右大括号 17"/>
          <p:cNvSpPr/>
          <p:nvPr/>
        </p:nvSpPr>
        <p:spPr bwMode="auto">
          <a:xfrm>
            <a:off x="2308225" y="942975"/>
            <a:ext cx="568325" cy="2322513"/>
          </a:xfrm>
          <a:prstGeom prst="rightBrace">
            <a:avLst>
              <a:gd name="adj1" fmla="val 7814"/>
              <a:gd name="adj2" fmla="val 58241"/>
            </a:avLst>
          </a:prstGeom>
          <a:noFill/>
          <a:ln w="25400" cmpd="sng">
            <a:solidFill>
              <a:schemeClr val="accent2"/>
            </a:solidFill>
            <a:round/>
          </a:ln>
          <a:effectLst>
            <a:outerShdw dist="20000" dir="5400000" algn="ctr" rotWithShape="0">
              <a:srgbClr val="000000">
                <a:alpha val="35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804" name="矩形 18"/>
          <p:cNvSpPr/>
          <p:nvPr/>
        </p:nvSpPr>
        <p:spPr>
          <a:xfrm>
            <a:off x="-74612" y="3494088"/>
            <a:ext cx="2482850" cy="1311275"/>
          </a:xfrm>
          <a:prstGeom prst="rect">
            <a:avLst/>
          </a:prstGeom>
          <a:noFill/>
          <a:ln w="9525">
            <a:noFill/>
          </a:ln>
        </p:spPr>
        <p:txBody>
          <a:bodyPr wrap="none">
            <a:spAutoFit/>
          </a:bodyPr>
          <a:p>
            <a:r>
              <a:rPr lang="en-US" altLang="zh-CN" sz="2000" b="1" dirty="0">
                <a:solidFill>
                  <a:srgbClr val="0070C0"/>
                </a:solidFill>
                <a:latin typeface="Arial" panose="020B0604020202020204" pitchFamily="34" charset="0"/>
              </a:rPr>
              <a:t>Hole concentration</a:t>
            </a:r>
            <a:endParaRPr lang="en-US" altLang="zh-CN" sz="2000" b="1" dirty="0">
              <a:solidFill>
                <a:srgbClr val="0070C0"/>
              </a:solidFill>
              <a:latin typeface="Arial" panose="020B0604020202020204" pitchFamily="34" charset="0"/>
            </a:endParaRPr>
          </a:p>
          <a:p>
            <a:r>
              <a:rPr lang="en-US" altLang="zh-CN" sz="2000" b="1" dirty="0">
                <a:solidFill>
                  <a:srgbClr val="0070C0"/>
                </a:solidFill>
                <a:latin typeface="Arial" panose="020B0604020202020204" pitchFamily="34" charset="0"/>
              </a:rPr>
              <a:t>distribution at </a:t>
            </a:r>
            <a:endParaRPr lang="en-US" altLang="zh-CN" sz="2000" b="1" dirty="0">
              <a:solidFill>
                <a:srgbClr val="0070C0"/>
              </a:solidFill>
              <a:latin typeface="Arial" panose="020B0604020202020204" pitchFamily="34" charset="0"/>
            </a:endParaRPr>
          </a:p>
          <a:p>
            <a:r>
              <a:rPr lang="en-US" altLang="zh-CN" sz="2000" b="1" dirty="0">
                <a:solidFill>
                  <a:srgbClr val="0070C0"/>
                </a:solidFill>
                <a:latin typeface="Arial" panose="020B0604020202020204" pitchFamily="34" charset="0"/>
              </a:rPr>
              <a:t>1x10</a:t>
            </a:r>
            <a:r>
              <a:rPr lang="en-US" altLang="zh-CN" sz="2000" b="1" baseline="30000" dirty="0">
                <a:solidFill>
                  <a:srgbClr val="0070C0"/>
                </a:solidFill>
                <a:latin typeface="Arial" panose="020B0604020202020204" pitchFamily="34" charset="0"/>
              </a:rPr>
              <a:t>16</a:t>
            </a:r>
            <a:r>
              <a:rPr lang="en-US" altLang="zh-CN" sz="2000" b="1" dirty="0">
                <a:solidFill>
                  <a:srgbClr val="0070C0"/>
                </a:solidFill>
                <a:latin typeface="Arial" panose="020B0604020202020204" pitchFamily="34" charset="0"/>
              </a:rPr>
              <a:t> n</a:t>
            </a:r>
            <a:r>
              <a:rPr lang="en-US" altLang="zh-CN" sz="2000" b="1" baseline="-25000" dirty="0">
                <a:solidFill>
                  <a:srgbClr val="0070C0"/>
                </a:solidFill>
                <a:latin typeface="Arial" panose="020B0604020202020204" pitchFamily="34" charset="0"/>
              </a:rPr>
              <a:t>eq</a:t>
            </a:r>
            <a:r>
              <a:rPr lang="en-US" altLang="zh-CN" sz="2000" b="1" dirty="0">
                <a:solidFill>
                  <a:srgbClr val="0070C0"/>
                </a:solidFill>
                <a:latin typeface="Arial" panose="020B0604020202020204" pitchFamily="34" charset="0"/>
              </a:rPr>
              <a:t>/cm</a:t>
            </a:r>
            <a:r>
              <a:rPr lang="en-US" altLang="zh-CN" sz="2000" b="1" baseline="30000" dirty="0">
                <a:solidFill>
                  <a:srgbClr val="0070C0"/>
                </a:solidFill>
                <a:latin typeface="Arial" panose="020B0604020202020204" pitchFamily="34" charset="0"/>
              </a:rPr>
              <a:t>2</a:t>
            </a:r>
            <a:endParaRPr lang="en-US" altLang="zh-CN" sz="2000" b="1" dirty="0">
              <a:solidFill>
                <a:srgbClr val="0070C0"/>
              </a:solidFill>
              <a:latin typeface="Arial" panose="020B0604020202020204" pitchFamily="34" charset="0"/>
            </a:endParaRPr>
          </a:p>
          <a:p>
            <a:endParaRPr lang="zh-CN" altLang="en-US" sz="2000" dirty="0">
              <a:solidFill>
                <a:srgbClr val="0070C0"/>
              </a:solidFill>
              <a:latin typeface="Arial" panose="020B0604020202020204" pitchFamily="34" charset="0"/>
            </a:endParaRPr>
          </a:p>
        </p:txBody>
      </p:sp>
      <p:sp>
        <p:nvSpPr>
          <p:cNvPr id="33805" name="矩形 19"/>
          <p:cNvSpPr/>
          <p:nvPr/>
        </p:nvSpPr>
        <p:spPr>
          <a:xfrm>
            <a:off x="53975" y="4489450"/>
            <a:ext cx="2284413" cy="2225675"/>
          </a:xfrm>
          <a:prstGeom prst="rect">
            <a:avLst/>
          </a:prstGeom>
          <a:noFill/>
          <a:ln w="9525">
            <a:noFill/>
          </a:ln>
        </p:spPr>
        <p:txBody>
          <a:bodyPr wrap="none">
            <a:spAutoFit/>
          </a:bodyPr>
          <a:p>
            <a:r>
              <a:rPr lang="en-US" altLang="zh-CN" sz="2000" b="1" dirty="0">
                <a:solidFill>
                  <a:srgbClr val="0070C0"/>
                </a:solidFill>
                <a:latin typeface="Arial" panose="020B0604020202020204" pitchFamily="34" charset="0"/>
              </a:rPr>
              <a:t>Full depletion </a:t>
            </a:r>
            <a:endParaRPr lang="en-US" altLang="zh-CN" sz="2000" b="1" dirty="0">
              <a:solidFill>
                <a:srgbClr val="0070C0"/>
              </a:solidFill>
              <a:latin typeface="Arial" panose="020B0604020202020204" pitchFamily="34" charset="0"/>
            </a:endParaRPr>
          </a:p>
          <a:p>
            <a:r>
              <a:rPr lang="en-US" altLang="zh-CN" sz="2000" b="1" dirty="0">
                <a:solidFill>
                  <a:srgbClr val="0070C0"/>
                </a:solidFill>
                <a:latin typeface="Arial" panose="020B0604020202020204" pitchFamily="34" charset="0"/>
              </a:rPr>
              <a:t>voltage is </a:t>
            </a:r>
            <a:endParaRPr lang="en-US" altLang="zh-CN" sz="2000" b="1" dirty="0">
              <a:solidFill>
                <a:srgbClr val="0070C0"/>
              </a:solidFill>
              <a:latin typeface="Arial" panose="020B0604020202020204" pitchFamily="34" charset="0"/>
            </a:endParaRPr>
          </a:p>
          <a:p>
            <a:r>
              <a:rPr lang="en-US" altLang="zh-CN" sz="2000" b="1" dirty="0">
                <a:solidFill>
                  <a:srgbClr val="0070C0"/>
                </a:solidFill>
                <a:latin typeface="Arial" panose="020B0604020202020204" pitchFamily="34" charset="0"/>
              </a:rPr>
              <a:t>about 90 V</a:t>
            </a:r>
            <a:endParaRPr lang="en-US" altLang="zh-CN" sz="2000" b="1" dirty="0">
              <a:solidFill>
                <a:srgbClr val="0070C0"/>
              </a:solidFill>
              <a:latin typeface="Arial" panose="020B0604020202020204" pitchFamily="34" charset="0"/>
            </a:endParaRPr>
          </a:p>
          <a:p>
            <a:endParaRPr lang="en-US" altLang="zh-CN" sz="2000" b="1" dirty="0">
              <a:solidFill>
                <a:srgbClr val="0070C0"/>
              </a:solidFill>
              <a:latin typeface="Arial" panose="020B0604020202020204" pitchFamily="34" charset="0"/>
            </a:endParaRPr>
          </a:p>
          <a:p>
            <a:r>
              <a:rPr lang="zh-CN" altLang="en-US" sz="2000" b="1" dirty="0">
                <a:solidFill>
                  <a:srgbClr val="0070C0"/>
                </a:solidFill>
                <a:latin typeface="Arial" panose="020B0604020202020204" pitchFamily="34" charset="0"/>
              </a:rPr>
              <a:t>For non-irradiaed</a:t>
            </a:r>
            <a:endParaRPr lang="zh-CN" altLang="en-US" sz="2000" b="1" dirty="0">
              <a:solidFill>
                <a:srgbClr val="0070C0"/>
              </a:solidFill>
              <a:latin typeface="Arial" panose="020B0604020202020204" pitchFamily="34" charset="0"/>
            </a:endParaRPr>
          </a:p>
          <a:p>
            <a:r>
              <a:rPr lang="zh-CN" altLang="en-US" sz="2000" b="1" dirty="0">
                <a:solidFill>
                  <a:srgbClr val="0070C0"/>
                </a:solidFill>
                <a:latin typeface="Arial" panose="020B0604020202020204" pitchFamily="34" charset="0"/>
              </a:rPr>
              <a:t>it is &lt;1 V!</a:t>
            </a:r>
            <a:endParaRPr lang="en-US" altLang="zh-CN" sz="2000" b="1" dirty="0">
              <a:solidFill>
                <a:srgbClr val="0070C0"/>
              </a:solidFill>
              <a:latin typeface="Arial" panose="020B0604020202020204" pitchFamily="34" charset="0"/>
            </a:endParaRPr>
          </a:p>
          <a:p>
            <a:endParaRPr lang="zh-CN" altLang="en-US" sz="2000" b="1" dirty="0">
              <a:solidFill>
                <a:srgbClr val="0070C0"/>
              </a:solidFill>
              <a:latin typeface="Arial" panose="020B0604020202020204" pitchFamily="34" charset="0"/>
            </a:endParaRPr>
          </a:p>
        </p:txBody>
      </p:sp>
      <p:sp>
        <p:nvSpPr>
          <p:cNvPr id="33806" name="Text Box 3"/>
          <p:cNvSpPr txBox="1"/>
          <p:nvPr/>
        </p:nvSpPr>
        <p:spPr>
          <a:xfrm>
            <a:off x="990600" y="0"/>
            <a:ext cx="7294563" cy="447675"/>
          </a:xfrm>
          <a:prstGeom prst="rect">
            <a:avLst/>
          </a:prstGeom>
          <a:noFill/>
          <a:ln w="9525">
            <a:noFill/>
          </a:ln>
        </p:spPr>
        <p:txBody>
          <a:bodyPr>
            <a:spAutoFit/>
          </a:bodyPr>
          <a:p>
            <a:r>
              <a:rPr lang="zh-CN" altLang="en-US" sz="2000" b="1" dirty="0">
                <a:solidFill>
                  <a:schemeClr val="bg1"/>
                </a:solidFill>
                <a:latin typeface="Arial" panose="020B0604020202020204" pitchFamily="34" charset="0"/>
              </a:rPr>
              <a:t>Hole concentration (depletion trend)</a:t>
            </a:r>
            <a:endParaRPr lang="zh-CN" altLang="en-US" sz="2000" b="1" baseline="-25000" dirty="0">
              <a:solidFill>
                <a:schemeClr val="bg1"/>
              </a:solidFill>
              <a:latin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2" name="Text Box 3"/>
          <p:cNvSpPr txBox="1"/>
          <p:nvPr/>
        </p:nvSpPr>
        <p:spPr>
          <a:xfrm>
            <a:off x="947738" y="0"/>
            <a:ext cx="6861175" cy="755650"/>
          </a:xfrm>
          <a:prstGeom prst="rect">
            <a:avLst/>
          </a:prstGeom>
          <a:noFill/>
          <a:ln w="9525">
            <a:noFill/>
          </a:ln>
        </p:spPr>
        <p:txBody>
          <a:bodyPr>
            <a:spAutoFit/>
          </a:bodyPr>
          <a:p>
            <a:r>
              <a:rPr lang="en-US" altLang="zh-CN" sz="2400" dirty="0">
                <a:solidFill>
                  <a:schemeClr val="bg1"/>
                </a:solidFill>
                <a:latin typeface="Arial" panose="020B0604020202020204" pitchFamily="34" charset="0"/>
              </a:rPr>
              <a:t>Collected charge for the non-irradiated detector</a:t>
            </a:r>
            <a:endParaRPr lang="en-US" altLang="zh-CN" sz="2400" dirty="0">
              <a:solidFill>
                <a:schemeClr val="bg1"/>
              </a:solidFill>
              <a:latin typeface="Arial" panose="020B0604020202020204" pitchFamily="34" charset="0"/>
            </a:endParaRPr>
          </a:p>
          <a:p>
            <a:r>
              <a:rPr lang="zh-CN" altLang="en-US" sz="2400" baseline="-25000" dirty="0">
                <a:solidFill>
                  <a:schemeClr val="bg1"/>
                </a:solidFill>
                <a:latin typeface="Arial" panose="020B0604020202020204" pitchFamily="34" charset="0"/>
              </a:rPr>
              <a:t>Very fast &lt;1 ns</a:t>
            </a:r>
            <a:endParaRPr lang="en-US" altLang="zh-CN" sz="2400" baseline="-25000" dirty="0">
              <a:solidFill>
                <a:schemeClr val="bg1"/>
              </a:solidFill>
              <a:latin typeface="Arial" panose="020B0604020202020204" pitchFamily="34" charset="0"/>
            </a:endParaRPr>
          </a:p>
        </p:txBody>
      </p:sp>
      <p:pic>
        <p:nvPicPr>
          <p:cNvPr id="4103" name="图片 2"/>
          <p:cNvPicPr>
            <a:picLocks noChangeAspect="1"/>
          </p:cNvPicPr>
          <p:nvPr/>
        </p:nvPicPr>
        <p:blipFill>
          <a:blip r:embed="rId1"/>
          <a:stretch>
            <a:fillRect/>
          </a:stretch>
        </p:blipFill>
        <p:spPr>
          <a:xfrm>
            <a:off x="1236663" y="655638"/>
            <a:ext cx="2228850" cy="1989137"/>
          </a:xfrm>
          <a:prstGeom prst="rect">
            <a:avLst/>
          </a:prstGeom>
          <a:noFill/>
          <a:ln w="9525">
            <a:noFill/>
          </a:ln>
        </p:spPr>
      </p:pic>
      <p:graphicFrame>
        <p:nvGraphicFramePr>
          <p:cNvPr id="4098" name="对象 3"/>
          <p:cNvGraphicFramePr>
            <a:graphicFrameLocks noChangeAspect="1"/>
          </p:cNvGraphicFramePr>
          <p:nvPr/>
        </p:nvGraphicFramePr>
        <p:xfrm>
          <a:off x="4648200" y="598488"/>
          <a:ext cx="3073400" cy="2144712"/>
        </p:xfrm>
        <a:graphic>
          <a:graphicData uri="http://schemas.openxmlformats.org/presentationml/2006/ole">
            <mc:AlternateContent xmlns:mc="http://schemas.openxmlformats.org/markup-compatibility/2006">
              <mc:Choice xmlns:v="urn:schemas-microsoft-com:vml" Requires="v">
                <p:oleObj spid="_x0000_s3086" name="" r:id="rId2" imgW="3667125" imgH="2884805" progId="Origin50.Graph">
                  <p:embed/>
                </p:oleObj>
              </mc:Choice>
              <mc:Fallback>
                <p:oleObj name="" r:id="rId2" imgW="3667125" imgH="2884805" progId="Origin50.Graph">
                  <p:embed/>
                  <p:pic>
                    <p:nvPicPr>
                      <p:cNvPr id="0" name="图片 3085"/>
                      <p:cNvPicPr/>
                      <p:nvPr/>
                    </p:nvPicPr>
                    <p:blipFill>
                      <a:blip r:embed="rId3"/>
                      <a:stretch>
                        <a:fillRect/>
                      </a:stretch>
                    </p:blipFill>
                    <p:spPr>
                      <a:xfrm>
                        <a:off x="4648200" y="598488"/>
                        <a:ext cx="3073400" cy="2144712"/>
                      </a:xfrm>
                      <a:prstGeom prst="rect">
                        <a:avLst/>
                      </a:prstGeom>
                      <a:noFill/>
                      <a:ln w="38100">
                        <a:noFill/>
                        <a:miter/>
                      </a:ln>
                    </p:spPr>
                  </p:pic>
                </p:oleObj>
              </mc:Fallback>
            </mc:AlternateContent>
          </a:graphicData>
        </a:graphic>
      </p:graphicFrame>
      <p:pic>
        <p:nvPicPr>
          <p:cNvPr id="4104" name="图片 4"/>
          <p:cNvPicPr>
            <a:picLocks noChangeAspect="1"/>
          </p:cNvPicPr>
          <p:nvPr/>
        </p:nvPicPr>
        <p:blipFill>
          <a:blip r:embed="rId4"/>
          <a:stretch>
            <a:fillRect/>
          </a:stretch>
        </p:blipFill>
        <p:spPr>
          <a:xfrm>
            <a:off x="1143000" y="2632075"/>
            <a:ext cx="2462213" cy="2133600"/>
          </a:xfrm>
          <a:prstGeom prst="rect">
            <a:avLst/>
          </a:prstGeom>
          <a:noFill/>
          <a:ln w="9525">
            <a:noFill/>
          </a:ln>
        </p:spPr>
      </p:pic>
      <p:graphicFrame>
        <p:nvGraphicFramePr>
          <p:cNvPr id="4099" name="对象 5"/>
          <p:cNvGraphicFramePr>
            <a:graphicFrameLocks noChangeAspect="1"/>
          </p:cNvGraphicFramePr>
          <p:nvPr/>
        </p:nvGraphicFramePr>
        <p:xfrm>
          <a:off x="4648200" y="2667000"/>
          <a:ext cx="3124200" cy="2098675"/>
        </p:xfrm>
        <a:graphic>
          <a:graphicData uri="http://schemas.openxmlformats.org/presentationml/2006/ole">
            <mc:AlternateContent xmlns:mc="http://schemas.openxmlformats.org/markup-compatibility/2006">
              <mc:Choice xmlns:v="urn:schemas-microsoft-com:vml" Requires="v">
                <p:oleObj spid="_x0000_s3087" name="" r:id="rId5" imgW="3667125" imgH="2850515" progId="Origin50.Graph">
                  <p:embed/>
                </p:oleObj>
              </mc:Choice>
              <mc:Fallback>
                <p:oleObj name="" r:id="rId5" imgW="3667125" imgH="2850515" progId="Origin50.Graph">
                  <p:embed/>
                  <p:pic>
                    <p:nvPicPr>
                      <p:cNvPr id="0" name="图片 3086"/>
                      <p:cNvPicPr/>
                      <p:nvPr/>
                    </p:nvPicPr>
                    <p:blipFill>
                      <a:blip r:embed="rId6"/>
                      <a:stretch>
                        <a:fillRect/>
                      </a:stretch>
                    </p:blipFill>
                    <p:spPr>
                      <a:xfrm>
                        <a:off x="4648200" y="2667000"/>
                        <a:ext cx="3124200" cy="2098675"/>
                      </a:xfrm>
                      <a:prstGeom prst="rect">
                        <a:avLst/>
                      </a:prstGeom>
                      <a:noFill/>
                      <a:ln w="38100">
                        <a:noFill/>
                        <a:miter/>
                      </a:ln>
                    </p:spPr>
                  </p:pic>
                </p:oleObj>
              </mc:Fallback>
            </mc:AlternateContent>
          </a:graphicData>
        </a:graphic>
      </p:graphicFrame>
      <p:pic>
        <p:nvPicPr>
          <p:cNvPr id="4105" name="图片 6"/>
          <p:cNvPicPr>
            <a:picLocks noChangeAspect="1"/>
          </p:cNvPicPr>
          <p:nvPr/>
        </p:nvPicPr>
        <p:blipFill>
          <a:blip r:embed="rId7"/>
          <a:stretch>
            <a:fillRect/>
          </a:stretch>
        </p:blipFill>
        <p:spPr>
          <a:xfrm>
            <a:off x="1236663" y="4572000"/>
            <a:ext cx="2428875" cy="2301875"/>
          </a:xfrm>
          <a:prstGeom prst="rect">
            <a:avLst/>
          </a:prstGeom>
          <a:noFill/>
          <a:ln w="9525">
            <a:noFill/>
          </a:ln>
        </p:spPr>
      </p:pic>
      <p:graphicFrame>
        <p:nvGraphicFramePr>
          <p:cNvPr id="4100" name="对象 7"/>
          <p:cNvGraphicFramePr>
            <a:graphicFrameLocks noChangeAspect="1"/>
          </p:cNvGraphicFramePr>
          <p:nvPr/>
        </p:nvGraphicFramePr>
        <p:xfrm>
          <a:off x="4679950" y="4700588"/>
          <a:ext cx="3048000" cy="2173287"/>
        </p:xfrm>
        <a:graphic>
          <a:graphicData uri="http://schemas.openxmlformats.org/presentationml/2006/ole">
            <mc:AlternateContent xmlns:mc="http://schemas.openxmlformats.org/markup-compatibility/2006">
              <mc:Choice xmlns:v="urn:schemas-microsoft-com:vml" Requires="v">
                <p:oleObj spid="_x0000_s3088" name="" r:id="rId8" imgW="3563620" imgH="2825115" progId="Origin50.Graph">
                  <p:embed/>
                </p:oleObj>
              </mc:Choice>
              <mc:Fallback>
                <p:oleObj name="" r:id="rId8" imgW="3563620" imgH="2825115" progId="Origin50.Graph">
                  <p:embed/>
                  <p:pic>
                    <p:nvPicPr>
                      <p:cNvPr id="0" name="图片 3087"/>
                      <p:cNvPicPr/>
                      <p:nvPr/>
                    </p:nvPicPr>
                    <p:blipFill>
                      <a:blip r:embed="rId9"/>
                      <a:stretch>
                        <a:fillRect/>
                      </a:stretch>
                    </p:blipFill>
                    <p:spPr>
                      <a:xfrm>
                        <a:off x="4679950" y="4700588"/>
                        <a:ext cx="3048000" cy="2173287"/>
                      </a:xfrm>
                      <a:prstGeom prst="rect">
                        <a:avLst/>
                      </a:prstGeom>
                      <a:noFill/>
                      <a:ln w="38100">
                        <a:noFill/>
                        <a:miter/>
                      </a:ln>
                    </p:spPr>
                  </p:pic>
                </p:oleObj>
              </mc:Fallback>
            </mc:AlternateContent>
          </a:graphicData>
        </a:graphic>
      </p:graphicFrame>
      <p:cxnSp>
        <p:nvCxnSpPr>
          <p:cNvPr id="4106" name="直接箭头连接符 8"/>
          <p:cNvCxnSpPr/>
          <p:nvPr/>
        </p:nvCxnSpPr>
        <p:spPr>
          <a:xfrm>
            <a:off x="3844925" y="1692275"/>
            <a:ext cx="533400" cy="0"/>
          </a:xfrm>
          <a:prstGeom prst="straightConnector1">
            <a:avLst/>
          </a:prstGeom>
          <a:ln w="38100" cap="flat" cmpd="sng">
            <a:solidFill>
              <a:srgbClr val="FF0000"/>
            </a:solidFill>
            <a:prstDash val="solid"/>
            <a:miter/>
            <a:headEnd type="none" w="med" len="med"/>
            <a:tailEnd type="arrow" w="med" len="med"/>
          </a:ln>
        </p:spPr>
      </p:cxnSp>
      <p:cxnSp>
        <p:nvCxnSpPr>
          <p:cNvPr id="4107" name="直接箭头连接符 9"/>
          <p:cNvCxnSpPr/>
          <p:nvPr/>
        </p:nvCxnSpPr>
        <p:spPr>
          <a:xfrm>
            <a:off x="3935413" y="5867400"/>
            <a:ext cx="533400" cy="0"/>
          </a:xfrm>
          <a:prstGeom prst="straightConnector1">
            <a:avLst/>
          </a:prstGeom>
          <a:ln w="38100" cap="flat" cmpd="sng">
            <a:solidFill>
              <a:srgbClr val="FF0000"/>
            </a:solidFill>
            <a:prstDash val="solid"/>
            <a:miter/>
            <a:headEnd type="none" w="med" len="med"/>
            <a:tailEnd type="arrow" w="med" len="med"/>
          </a:ln>
        </p:spPr>
      </p:cxnSp>
      <p:cxnSp>
        <p:nvCxnSpPr>
          <p:cNvPr id="4108" name="直接箭头连接符 10"/>
          <p:cNvCxnSpPr/>
          <p:nvPr/>
        </p:nvCxnSpPr>
        <p:spPr>
          <a:xfrm>
            <a:off x="3844925" y="3810000"/>
            <a:ext cx="533400" cy="0"/>
          </a:xfrm>
          <a:prstGeom prst="straightConnector1">
            <a:avLst/>
          </a:prstGeom>
          <a:ln w="38100" cap="flat" cmpd="sng">
            <a:solidFill>
              <a:srgbClr val="FF0000"/>
            </a:solidFill>
            <a:prstDash val="solid"/>
            <a:miter/>
            <a:headEnd type="none" w="med" len="med"/>
            <a:tailEnd type="arrow"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7" name="Text Box 3"/>
          <p:cNvSpPr txBox="1"/>
          <p:nvPr/>
        </p:nvSpPr>
        <p:spPr>
          <a:xfrm>
            <a:off x="739775" y="1282700"/>
            <a:ext cx="5572125" cy="447675"/>
          </a:xfrm>
          <a:prstGeom prst="rect">
            <a:avLst/>
          </a:prstGeom>
          <a:noFill/>
          <a:ln w="9525">
            <a:noFill/>
          </a:ln>
        </p:spPr>
        <p:txBody>
          <a:bodyPr>
            <a:spAutoFit/>
          </a:bodyPr>
          <a:p>
            <a:r>
              <a:rPr lang="en-US" altLang="zh-CN" sz="2000" b="1" dirty="0">
                <a:solidFill>
                  <a:srgbClr val="0070C0"/>
                </a:solidFill>
                <a:latin typeface="Arial" panose="020B0604020202020204" pitchFamily="34" charset="0"/>
              </a:rPr>
              <a:t>Collected charge for the irradiated detector</a:t>
            </a:r>
            <a:endParaRPr lang="en-US" altLang="zh-CN" sz="2000" b="1" baseline="-25000" dirty="0">
              <a:solidFill>
                <a:srgbClr val="0070C0"/>
              </a:solidFill>
              <a:latin typeface="Arial" panose="020B0604020202020204" pitchFamily="34" charset="0"/>
            </a:endParaRPr>
          </a:p>
        </p:txBody>
      </p:sp>
      <p:graphicFrame>
        <p:nvGraphicFramePr>
          <p:cNvPr id="5122" name="对象 2"/>
          <p:cNvGraphicFramePr>
            <a:graphicFrameLocks noChangeAspect="1"/>
          </p:cNvGraphicFramePr>
          <p:nvPr/>
        </p:nvGraphicFramePr>
        <p:xfrm>
          <a:off x="1409700" y="2009775"/>
          <a:ext cx="3527425" cy="2366963"/>
        </p:xfrm>
        <a:graphic>
          <a:graphicData uri="http://schemas.openxmlformats.org/presentationml/2006/ole">
            <mc:AlternateContent xmlns:mc="http://schemas.openxmlformats.org/markup-compatibility/2006">
              <mc:Choice xmlns:v="urn:schemas-microsoft-com:vml" Requires="v">
                <p:oleObj spid="_x0000_s3089" name="" r:id="rId1" imgW="3667125" imgH="2856865" progId="Origin50.Graph">
                  <p:embed/>
                </p:oleObj>
              </mc:Choice>
              <mc:Fallback>
                <p:oleObj name="" r:id="rId1" imgW="3667125" imgH="2856865" progId="Origin50.Graph">
                  <p:embed/>
                  <p:pic>
                    <p:nvPicPr>
                      <p:cNvPr id="0" name="图片 3088"/>
                      <p:cNvPicPr/>
                      <p:nvPr/>
                    </p:nvPicPr>
                    <p:blipFill>
                      <a:blip r:embed="rId2"/>
                      <a:stretch>
                        <a:fillRect/>
                      </a:stretch>
                    </p:blipFill>
                    <p:spPr>
                      <a:xfrm>
                        <a:off x="1409700" y="2009775"/>
                        <a:ext cx="3527425" cy="2366963"/>
                      </a:xfrm>
                      <a:prstGeom prst="rect">
                        <a:avLst/>
                      </a:prstGeom>
                      <a:noFill/>
                      <a:ln w="38100">
                        <a:noFill/>
                        <a:miter/>
                      </a:ln>
                    </p:spPr>
                  </p:pic>
                </p:oleObj>
              </mc:Fallback>
            </mc:AlternateContent>
          </a:graphicData>
        </a:graphic>
      </p:graphicFrame>
      <p:graphicFrame>
        <p:nvGraphicFramePr>
          <p:cNvPr id="5123" name="对象 4"/>
          <p:cNvGraphicFramePr>
            <a:graphicFrameLocks noChangeAspect="1"/>
          </p:cNvGraphicFramePr>
          <p:nvPr/>
        </p:nvGraphicFramePr>
        <p:xfrm>
          <a:off x="5548313" y="2073275"/>
          <a:ext cx="3349625" cy="2376488"/>
        </p:xfrm>
        <a:graphic>
          <a:graphicData uri="http://schemas.openxmlformats.org/presentationml/2006/ole">
            <mc:AlternateContent xmlns:mc="http://schemas.openxmlformats.org/markup-compatibility/2006">
              <mc:Choice xmlns:v="urn:schemas-microsoft-com:vml" Requires="v">
                <p:oleObj spid="_x0000_s3090" name="" r:id="rId3" imgW="3667125" imgH="2845435" progId="Origin50.Graph">
                  <p:embed/>
                </p:oleObj>
              </mc:Choice>
              <mc:Fallback>
                <p:oleObj name="" r:id="rId3" imgW="3667125" imgH="2845435" progId="Origin50.Graph">
                  <p:embed/>
                  <p:pic>
                    <p:nvPicPr>
                      <p:cNvPr id="0" name="图片 3089"/>
                      <p:cNvPicPr/>
                      <p:nvPr/>
                    </p:nvPicPr>
                    <p:blipFill>
                      <a:blip r:embed="rId4"/>
                      <a:stretch>
                        <a:fillRect/>
                      </a:stretch>
                    </p:blipFill>
                    <p:spPr>
                      <a:xfrm>
                        <a:off x="5548313" y="2073275"/>
                        <a:ext cx="3349625" cy="2376488"/>
                      </a:xfrm>
                      <a:prstGeom prst="rect">
                        <a:avLst/>
                      </a:prstGeom>
                      <a:noFill/>
                      <a:ln w="38100">
                        <a:noFill/>
                        <a:miter/>
                      </a:ln>
                    </p:spPr>
                  </p:pic>
                </p:oleObj>
              </mc:Fallback>
            </mc:AlternateContent>
          </a:graphicData>
        </a:graphic>
      </p:graphicFrame>
      <p:grpSp>
        <p:nvGrpSpPr>
          <p:cNvPr id="5128" name="组合 9"/>
          <p:cNvGrpSpPr/>
          <p:nvPr/>
        </p:nvGrpSpPr>
        <p:grpSpPr>
          <a:xfrm>
            <a:off x="1397000" y="4227513"/>
            <a:ext cx="3613150" cy="2552700"/>
            <a:chOff x="0" y="0"/>
            <a:chExt cx="3612384" cy="2552306"/>
          </a:xfrm>
        </p:grpSpPr>
        <p:graphicFrame>
          <p:nvGraphicFramePr>
            <p:cNvPr id="5125" name="对象 3"/>
            <p:cNvGraphicFramePr>
              <a:graphicFrameLocks noChangeAspect="1"/>
            </p:cNvGraphicFramePr>
            <p:nvPr/>
          </p:nvGraphicFramePr>
          <p:xfrm>
            <a:off x="83371" y="148831"/>
            <a:ext cx="3529013" cy="2403475"/>
          </p:xfrm>
          <a:graphic>
            <a:graphicData uri="http://schemas.openxmlformats.org/presentationml/2006/ole">
              <mc:AlternateContent xmlns:mc="http://schemas.openxmlformats.org/markup-compatibility/2006">
                <mc:Choice xmlns:v="urn:schemas-microsoft-com:vml" Requires="v">
                  <p:oleObj spid="_x0000_s3091" name="" r:id="rId5" imgW="3667125" imgH="2850515" progId="Origin50.Graph">
                    <p:embed/>
                  </p:oleObj>
                </mc:Choice>
                <mc:Fallback>
                  <p:oleObj name="" r:id="rId5" imgW="3667125" imgH="2850515" progId="Origin50.Graph">
                    <p:embed/>
                    <p:pic>
                      <p:nvPicPr>
                        <p:cNvPr id="0" name="图片 3090"/>
                        <p:cNvPicPr/>
                        <p:nvPr/>
                      </p:nvPicPr>
                      <p:blipFill>
                        <a:blip r:embed="rId6"/>
                        <a:stretch>
                          <a:fillRect/>
                        </a:stretch>
                      </p:blipFill>
                      <p:spPr>
                        <a:xfrm>
                          <a:off x="83371" y="148831"/>
                          <a:ext cx="3529013" cy="2403475"/>
                        </a:xfrm>
                        <a:prstGeom prst="rect">
                          <a:avLst/>
                        </a:prstGeom>
                        <a:noFill/>
                        <a:ln w="38100">
                          <a:noFill/>
                          <a:miter/>
                        </a:ln>
                      </p:spPr>
                    </p:pic>
                  </p:oleObj>
                </mc:Fallback>
              </mc:AlternateContent>
            </a:graphicData>
          </a:graphic>
        </p:graphicFrame>
        <p:sp>
          <p:nvSpPr>
            <p:cNvPr id="5135" name="TextBox 6"/>
            <p:cNvSpPr txBox="1"/>
            <p:nvPr/>
          </p:nvSpPr>
          <p:spPr>
            <a:xfrm>
              <a:off x="0" y="0"/>
              <a:ext cx="409470" cy="369332"/>
            </a:xfrm>
            <a:prstGeom prst="rect">
              <a:avLst/>
            </a:prstGeom>
            <a:solidFill>
              <a:schemeClr val="bg1"/>
            </a:solidFill>
            <a:ln w="9525">
              <a:noFill/>
            </a:ln>
          </p:spPr>
          <p:txBody>
            <a:bodyPr>
              <a:spAutoFit/>
            </a:bodyPr>
            <a:p>
              <a:r>
                <a:rPr lang="en-US" altLang="zh-CN" dirty="0">
                  <a:latin typeface="Times New Roman" panose="02020603050405020304" pitchFamily="18" charset="0"/>
                  <a:cs typeface="Times New Roman" panose="02020603050405020304" pitchFamily="18" charset="0"/>
                </a:rPr>
                <a:t>(c)</a:t>
              </a:r>
              <a:endParaRPr lang="zh-CN" altLang="en-US" dirty="0">
                <a:latin typeface="Times New Roman" panose="02020603050405020304" pitchFamily="18" charset="0"/>
                <a:ea typeface="Times New Roman" panose="02020603050405020304" pitchFamily="18" charset="0"/>
              </a:endParaRPr>
            </a:p>
          </p:txBody>
        </p:sp>
      </p:grpSp>
      <p:grpSp>
        <p:nvGrpSpPr>
          <p:cNvPr id="5129" name="组合 8"/>
          <p:cNvGrpSpPr/>
          <p:nvPr/>
        </p:nvGrpSpPr>
        <p:grpSpPr>
          <a:xfrm>
            <a:off x="5453063" y="4276725"/>
            <a:ext cx="3516312" cy="2476500"/>
            <a:chOff x="0" y="0"/>
            <a:chExt cx="3516583" cy="2475889"/>
          </a:xfrm>
        </p:grpSpPr>
        <p:graphicFrame>
          <p:nvGraphicFramePr>
            <p:cNvPr id="5124" name="对象 5"/>
            <p:cNvGraphicFramePr>
              <a:graphicFrameLocks noChangeAspect="1"/>
            </p:cNvGraphicFramePr>
            <p:nvPr/>
          </p:nvGraphicFramePr>
          <p:xfrm>
            <a:off x="132033" y="169251"/>
            <a:ext cx="3384550" cy="2306638"/>
          </p:xfrm>
          <a:graphic>
            <a:graphicData uri="http://schemas.openxmlformats.org/presentationml/2006/ole">
              <mc:AlternateContent xmlns:mc="http://schemas.openxmlformats.org/markup-compatibility/2006">
                <mc:Choice xmlns:v="urn:schemas-microsoft-com:vml" Requires="v">
                  <p:oleObj spid="_x0000_s3092" name="" r:id="rId7" imgW="3667125" imgH="2856865" progId="Origin50.Graph">
                    <p:embed/>
                  </p:oleObj>
                </mc:Choice>
                <mc:Fallback>
                  <p:oleObj name="" r:id="rId7" imgW="3667125" imgH="2856865" progId="Origin50.Graph">
                    <p:embed/>
                    <p:pic>
                      <p:nvPicPr>
                        <p:cNvPr id="0" name="图片 3091"/>
                        <p:cNvPicPr/>
                        <p:nvPr/>
                      </p:nvPicPr>
                      <p:blipFill>
                        <a:blip r:embed="rId8"/>
                        <a:stretch>
                          <a:fillRect/>
                        </a:stretch>
                      </p:blipFill>
                      <p:spPr>
                        <a:xfrm>
                          <a:off x="132033" y="169251"/>
                          <a:ext cx="3384550" cy="2306638"/>
                        </a:xfrm>
                        <a:prstGeom prst="rect">
                          <a:avLst/>
                        </a:prstGeom>
                        <a:noFill/>
                        <a:ln w="38100">
                          <a:noFill/>
                          <a:miter/>
                        </a:ln>
                      </p:spPr>
                    </p:pic>
                  </p:oleObj>
                </mc:Fallback>
              </mc:AlternateContent>
            </a:graphicData>
          </a:graphic>
        </p:graphicFrame>
        <p:sp>
          <p:nvSpPr>
            <p:cNvPr id="5134" name="TextBox 7"/>
            <p:cNvSpPr txBox="1"/>
            <p:nvPr/>
          </p:nvSpPr>
          <p:spPr>
            <a:xfrm>
              <a:off x="0" y="0"/>
              <a:ext cx="409470" cy="369332"/>
            </a:xfrm>
            <a:prstGeom prst="rect">
              <a:avLst/>
            </a:prstGeom>
            <a:solidFill>
              <a:schemeClr val="bg1"/>
            </a:solidFill>
            <a:ln w="9525">
              <a:noFill/>
            </a:ln>
          </p:spPr>
          <p:txBody>
            <a:bodyPr>
              <a:spAutoFit/>
            </a:bodyPr>
            <a:p>
              <a:r>
                <a:rPr lang="en-US" altLang="zh-CN" dirty="0">
                  <a:latin typeface="Times New Roman" panose="02020603050405020304" pitchFamily="18" charset="0"/>
                  <a:cs typeface="Times New Roman" panose="02020603050405020304" pitchFamily="18" charset="0"/>
                </a:rPr>
                <a:t>(d)</a:t>
              </a:r>
              <a:endParaRPr lang="zh-CN" altLang="en-US" dirty="0">
                <a:latin typeface="Times New Roman" panose="02020603050405020304" pitchFamily="18" charset="0"/>
                <a:ea typeface="Times New Roman" panose="02020603050405020304" pitchFamily="18" charset="0"/>
              </a:endParaRPr>
            </a:p>
          </p:txBody>
        </p:sp>
      </p:grpSp>
      <p:grpSp>
        <p:nvGrpSpPr>
          <p:cNvPr id="5130" name="组合 12"/>
          <p:cNvGrpSpPr/>
          <p:nvPr/>
        </p:nvGrpSpPr>
        <p:grpSpPr>
          <a:xfrm>
            <a:off x="6592888" y="531813"/>
            <a:ext cx="1981200" cy="1762125"/>
            <a:chOff x="0" y="0"/>
            <a:chExt cx="2057346" cy="1761386"/>
          </a:xfrm>
        </p:grpSpPr>
        <p:pic>
          <p:nvPicPr>
            <p:cNvPr id="5132" name="图片 10"/>
            <p:cNvPicPr>
              <a:picLocks noChangeAspect="1"/>
            </p:cNvPicPr>
            <p:nvPr/>
          </p:nvPicPr>
          <p:blipFill>
            <a:blip r:embed="rId9"/>
            <a:stretch>
              <a:fillRect/>
            </a:stretch>
          </p:blipFill>
          <p:spPr>
            <a:xfrm>
              <a:off x="0" y="0"/>
              <a:ext cx="2057346" cy="1761386"/>
            </a:xfrm>
            <a:prstGeom prst="rect">
              <a:avLst/>
            </a:prstGeom>
            <a:noFill/>
            <a:ln w="9525">
              <a:noFill/>
            </a:ln>
          </p:spPr>
        </p:pic>
        <p:sp>
          <p:nvSpPr>
            <p:cNvPr id="5133" name="矩形 11"/>
            <p:cNvSpPr/>
            <p:nvPr/>
          </p:nvSpPr>
          <p:spPr>
            <a:xfrm>
              <a:off x="0" y="76222"/>
              <a:ext cx="380990" cy="228594"/>
            </a:xfrm>
            <a:prstGeom prst="rect">
              <a:avLst/>
            </a:prstGeom>
            <a:solidFill>
              <a:schemeClr val="bg1"/>
            </a:solidFill>
            <a:ln w="9525">
              <a:noFill/>
            </a:ln>
          </p:spPr>
          <p:txBody>
            <a:bodyPr/>
            <a:p>
              <a:endParaRPr lang="zh-CN" altLang="en-US" dirty="0">
                <a:latin typeface="Arial" panose="020B0604020202020204" pitchFamily="34" charset="0"/>
              </a:endParaRPr>
            </a:p>
          </p:txBody>
        </p:sp>
      </p:grpSp>
      <p:sp>
        <p:nvSpPr>
          <p:cNvPr id="5131" name="Text Box 3"/>
          <p:cNvSpPr txBox="1"/>
          <p:nvPr/>
        </p:nvSpPr>
        <p:spPr>
          <a:xfrm>
            <a:off x="892175" y="139700"/>
            <a:ext cx="5572125" cy="446088"/>
          </a:xfrm>
          <a:prstGeom prst="rect">
            <a:avLst/>
          </a:prstGeom>
          <a:noFill/>
          <a:ln w="9525">
            <a:noFill/>
          </a:ln>
        </p:spPr>
        <p:txBody>
          <a:bodyPr>
            <a:spAutoFit/>
          </a:bodyPr>
          <a:p>
            <a:r>
              <a:rPr lang="zh-CN" altLang="en-US" sz="2000" b="1" dirty="0">
                <a:solidFill>
                  <a:schemeClr val="bg1"/>
                </a:solidFill>
                <a:latin typeface="Arial" panose="020B0604020202020204" pitchFamily="34" charset="0"/>
              </a:rPr>
              <a:t>Radiation hard</a:t>
            </a:r>
            <a:endParaRPr lang="zh-CN" altLang="en-US" sz="2000" b="1" baseline="-25000" dirty="0">
              <a:solidFill>
                <a:schemeClr val="bg1"/>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4"/>
          <p:cNvPicPr>
            <a:picLocks noChangeAspect="1"/>
          </p:cNvPicPr>
          <p:nvPr/>
        </p:nvPicPr>
        <p:blipFill>
          <a:blip r:embed="rId1"/>
          <a:srcRect l="19583" t="20000" r="20416" b="8888"/>
          <a:stretch>
            <a:fillRect/>
          </a:stretch>
        </p:blipFill>
        <p:spPr>
          <a:xfrm>
            <a:off x="161925" y="1139825"/>
            <a:ext cx="9236075" cy="5776913"/>
          </a:xfrm>
          <a:prstGeom prst="rect">
            <a:avLst/>
          </a:prstGeom>
          <a:noFill/>
          <a:ln w="9525">
            <a:noFill/>
          </a:ln>
        </p:spPr>
      </p:pic>
      <p:sp>
        <p:nvSpPr>
          <p:cNvPr id="34819" name="Text Box 3"/>
          <p:cNvSpPr txBox="1"/>
          <p:nvPr/>
        </p:nvSpPr>
        <p:spPr>
          <a:xfrm>
            <a:off x="1328738" y="152400"/>
            <a:ext cx="5030787" cy="750888"/>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Fabricated detectors: </a:t>
            </a:r>
            <a:r>
              <a:rPr lang="en-US" altLang="zh-CN" sz="2000" b="1" dirty="0">
                <a:solidFill>
                  <a:schemeClr val="bg1"/>
                </a:solidFill>
                <a:latin typeface="Arial" panose="020B0604020202020204" pitchFamily="34" charset="0"/>
              </a:rPr>
              <a:t>One example:</a:t>
            </a:r>
            <a:endParaRPr lang="en-US" altLang="zh-CN" sz="2000" b="1" dirty="0">
              <a:solidFill>
                <a:schemeClr val="bg1"/>
              </a:solidFill>
              <a:latin typeface="Arial" panose="020B0604020202020204" pitchFamily="34" charset="0"/>
            </a:endParaRPr>
          </a:p>
          <a:p>
            <a:r>
              <a:rPr lang="en-US" altLang="zh-CN" sz="2000" b="1" dirty="0">
                <a:solidFill>
                  <a:schemeClr val="bg1"/>
                </a:solidFill>
                <a:latin typeface="Arial" panose="020B0604020202020204" pitchFamily="34" charset="0"/>
              </a:rPr>
              <a:t>Hexangular type, R = 80 </a:t>
            </a:r>
            <a:r>
              <a:rPr lang="en-US" altLang="zh-CN" sz="2000" b="1" dirty="0">
                <a:solidFill>
                  <a:schemeClr val="bg1"/>
                </a:solidFill>
                <a:latin typeface="Arial" panose="020B0604020202020204" pitchFamily="34" charset="0"/>
                <a:sym typeface="Symbol" panose="05050102010706020507" pitchFamily="18" charset="2"/>
              </a:rPr>
              <a:t></a:t>
            </a:r>
            <a:r>
              <a:rPr lang="en-US" altLang="zh-CN" sz="2000" b="1" dirty="0">
                <a:solidFill>
                  <a:schemeClr val="bg1"/>
                </a:solidFill>
                <a:latin typeface="Arial" panose="020B0604020202020204" pitchFamily="34" charset="0"/>
              </a:rPr>
              <a:t>m, 49x54 array</a:t>
            </a:r>
            <a:endParaRPr lang="en-US" altLang="zh-CN" sz="2000" b="1" baseline="-25000" dirty="0">
              <a:solidFill>
                <a:schemeClr val="bg1"/>
              </a:solidFill>
              <a:latin typeface="Arial" panose="020B0604020202020204" pitchFamily="34" charset="0"/>
            </a:endParaRPr>
          </a:p>
        </p:txBody>
      </p:sp>
      <p:sp>
        <p:nvSpPr>
          <p:cNvPr id="34820" name="Text Box 3"/>
          <p:cNvSpPr txBox="1"/>
          <p:nvPr/>
        </p:nvSpPr>
        <p:spPr>
          <a:xfrm>
            <a:off x="6908800" y="4845050"/>
            <a:ext cx="1273175" cy="552450"/>
          </a:xfrm>
          <a:prstGeom prst="rect">
            <a:avLst/>
          </a:prstGeom>
          <a:noFill/>
          <a:ln w="9525">
            <a:noFill/>
          </a:ln>
        </p:spPr>
        <p:txBody>
          <a:bodyPr wrap="none">
            <a:spAutoFit/>
          </a:bodyPr>
          <a:p>
            <a:r>
              <a:rPr lang="en-US" altLang="zh-CN" dirty="0">
                <a:solidFill>
                  <a:srgbClr val="FF0000"/>
                </a:solidFill>
                <a:latin typeface="Arial" panose="020B0604020202020204" pitchFamily="34" charset="0"/>
              </a:rPr>
              <a:t>Trenches</a:t>
            </a:r>
            <a:endParaRPr lang="en-US" altLang="zh-CN" dirty="0">
              <a:solidFill>
                <a:srgbClr val="FF0000"/>
              </a:solidFill>
              <a:latin typeface="Arial" panose="020B0604020202020204" pitchFamily="34" charset="0"/>
            </a:endParaRPr>
          </a:p>
          <a:p>
            <a:r>
              <a:rPr lang="en-US" altLang="zh-CN" baseline="-25000" dirty="0">
                <a:solidFill>
                  <a:srgbClr val="FF0000"/>
                </a:solidFill>
                <a:latin typeface="Arial" panose="020B0604020202020204" pitchFamily="34" charset="0"/>
              </a:rPr>
              <a:t>250 um depth</a:t>
            </a:r>
            <a:endParaRPr lang="en-US" altLang="zh-CN" baseline="-25000" dirty="0">
              <a:solidFill>
                <a:srgbClr val="FF0000"/>
              </a:solidFill>
              <a:latin typeface="Arial" panose="020B0604020202020204" pitchFamily="34" charset="0"/>
            </a:endParaRPr>
          </a:p>
        </p:txBody>
      </p:sp>
      <p:sp>
        <p:nvSpPr>
          <p:cNvPr id="34821" name="Text Box 3"/>
          <p:cNvSpPr txBox="1"/>
          <p:nvPr/>
        </p:nvSpPr>
        <p:spPr>
          <a:xfrm>
            <a:off x="2268538" y="1139825"/>
            <a:ext cx="1030287" cy="417513"/>
          </a:xfrm>
          <a:prstGeom prst="rect">
            <a:avLst/>
          </a:prstGeom>
          <a:noFill/>
          <a:ln w="9525">
            <a:noFill/>
          </a:ln>
        </p:spPr>
        <p:txBody>
          <a:bodyPr wrap="none">
            <a:spAutoFit/>
          </a:bodyPr>
          <a:p>
            <a:r>
              <a:rPr lang="en-US" altLang="zh-CN" sz="2000" b="1" dirty="0">
                <a:solidFill>
                  <a:srgbClr val="0070C0"/>
                </a:solidFill>
                <a:latin typeface="Arial" panose="020B0604020202020204" pitchFamily="34" charset="0"/>
              </a:rPr>
              <a:t>Desig</a:t>
            </a:r>
            <a:r>
              <a:rPr lang="zh-CN" altLang="en-US" sz="2000" b="1" dirty="0">
                <a:solidFill>
                  <a:srgbClr val="0070C0"/>
                </a:solidFill>
                <a:latin typeface="Arial" panose="020B0604020202020204" pitchFamily="34" charset="0"/>
              </a:rPr>
              <a:t>n</a:t>
            </a:r>
            <a:endParaRPr lang="en-US" altLang="zh-CN" baseline="-25000" dirty="0">
              <a:solidFill>
                <a:srgbClr val="0070C0"/>
              </a:solidFill>
              <a:latin typeface="Arial" panose="020B0604020202020204" pitchFamily="34" charset="0"/>
            </a:endParaRPr>
          </a:p>
        </p:txBody>
      </p:sp>
      <p:sp>
        <p:nvSpPr>
          <p:cNvPr id="34822" name="Text Box 3"/>
          <p:cNvSpPr txBox="1"/>
          <p:nvPr/>
        </p:nvSpPr>
        <p:spPr>
          <a:xfrm>
            <a:off x="6724650" y="911225"/>
            <a:ext cx="2159000" cy="447675"/>
          </a:xfrm>
          <a:prstGeom prst="rect">
            <a:avLst/>
          </a:prstGeom>
          <a:noFill/>
          <a:ln w="9525">
            <a:noFill/>
          </a:ln>
        </p:spPr>
        <p:txBody>
          <a:bodyPr wrap="none">
            <a:spAutoFit/>
          </a:bodyPr>
          <a:p>
            <a:r>
              <a:rPr lang="en-US" altLang="zh-CN" sz="2000" b="1" dirty="0">
                <a:solidFill>
                  <a:srgbClr val="0070C0"/>
                </a:solidFill>
                <a:latin typeface="Arial" panose="020B0604020202020204" pitchFamily="34" charset="0"/>
              </a:rPr>
              <a:t>Etched trenches</a:t>
            </a:r>
            <a:endParaRPr lang="en-US" altLang="zh-CN" sz="2000" b="1" baseline="-25000" dirty="0">
              <a:solidFill>
                <a:srgbClr val="0070C0"/>
              </a:solidFill>
              <a:latin typeface="Arial" panose="020B0604020202020204" pitchFamily="34" charset="0"/>
            </a:endParaRPr>
          </a:p>
        </p:txBody>
      </p:sp>
      <p:sp>
        <p:nvSpPr>
          <p:cNvPr id="34823" name="Text Box 3"/>
          <p:cNvSpPr txBox="1"/>
          <p:nvPr/>
        </p:nvSpPr>
        <p:spPr>
          <a:xfrm>
            <a:off x="3727450" y="844550"/>
            <a:ext cx="2405063" cy="827088"/>
          </a:xfrm>
          <a:prstGeom prst="rect">
            <a:avLst/>
          </a:prstGeom>
          <a:solidFill>
            <a:schemeClr val="bg1"/>
          </a:solidFill>
          <a:ln w="9525">
            <a:noFill/>
          </a:ln>
        </p:spPr>
        <p:txBody>
          <a:bodyPr wrap="none">
            <a:spAutoFit/>
          </a:bodyPr>
          <a:p>
            <a:r>
              <a:rPr lang="en-US" altLang="zh-CN" baseline="-25000" dirty="0">
                <a:latin typeface="Arial" panose="020B0604020202020204" pitchFamily="34" charset="0"/>
              </a:rPr>
              <a:t>                                                      </a:t>
            </a:r>
            <a:endParaRPr lang="en-US" altLang="zh-CN" baseline="-25000" dirty="0">
              <a:latin typeface="Arial" panose="020B0604020202020204" pitchFamily="34" charset="0"/>
            </a:endParaRPr>
          </a:p>
          <a:p>
            <a:endParaRPr lang="en-US" altLang="zh-CN" baseline="-25000" dirty="0">
              <a:latin typeface="Arial" panose="020B0604020202020204" pitchFamily="34" charset="0"/>
            </a:endParaRPr>
          </a:p>
          <a:p>
            <a:endParaRPr lang="en-US" altLang="zh-CN" baseline="-25000" dirty="0">
              <a:latin typeface="Arial" panose="020B0604020202020204" pitchFamily="34" charset="0"/>
            </a:endParaRPr>
          </a:p>
          <a:p>
            <a:endParaRPr lang="en-US" altLang="zh-CN" baseline="-25000" dirty="0">
              <a:latin typeface="Arial" panose="020B0604020202020204" pitchFamily="34" charset="0"/>
            </a:endParaRPr>
          </a:p>
        </p:txBody>
      </p:sp>
      <p:sp>
        <p:nvSpPr>
          <p:cNvPr id="34824" name="Text Box 3"/>
          <p:cNvSpPr txBox="1"/>
          <p:nvPr/>
        </p:nvSpPr>
        <p:spPr>
          <a:xfrm>
            <a:off x="6835775" y="1216025"/>
            <a:ext cx="1876425" cy="447675"/>
          </a:xfrm>
          <a:prstGeom prst="rect">
            <a:avLst/>
          </a:prstGeom>
          <a:solidFill>
            <a:schemeClr val="bg1"/>
          </a:solidFill>
          <a:ln w="9525">
            <a:noFill/>
          </a:ln>
        </p:spPr>
        <p:txBody>
          <a:bodyPr wrap="none">
            <a:spAutoFit/>
          </a:bodyPr>
          <a:p>
            <a:r>
              <a:rPr lang="en-US" altLang="zh-CN" sz="2000" b="1" dirty="0">
                <a:solidFill>
                  <a:srgbClr val="0070C0"/>
                </a:solidFill>
                <a:latin typeface="Arial" panose="020B0604020202020204" pitchFamily="34" charset="0"/>
              </a:rPr>
              <a:t>Actual photos</a:t>
            </a:r>
            <a:endParaRPr lang="en-US" altLang="zh-CN" sz="2000" b="1" baseline="-25000" dirty="0">
              <a:solidFill>
                <a:srgbClr val="0070C0"/>
              </a:solidFill>
              <a:latin typeface="Arial" panose="020B0604020202020204" pitchFamily="34"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p:cNvPicPr>
            <a:picLocks noChangeAspect="1"/>
          </p:cNvPicPr>
          <p:nvPr/>
        </p:nvPicPr>
        <p:blipFill>
          <a:blip r:embed="rId1"/>
          <a:srcRect l="29253" t="19768" r="26753" b="12834"/>
          <a:stretch>
            <a:fillRect/>
          </a:stretch>
        </p:blipFill>
        <p:spPr>
          <a:xfrm>
            <a:off x="1481138" y="785813"/>
            <a:ext cx="7351712" cy="5943600"/>
          </a:xfrm>
          <a:prstGeom prst="rect">
            <a:avLst/>
          </a:prstGeom>
          <a:noFill/>
          <a:ln w="9525">
            <a:noFill/>
          </a:ln>
        </p:spPr>
      </p:pic>
      <p:sp>
        <p:nvSpPr>
          <p:cNvPr id="35843" name="Text Box 3"/>
          <p:cNvSpPr txBox="1"/>
          <p:nvPr/>
        </p:nvSpPr>
        <p:spPr>
          <a:xfrm>
            <a:off x="1328738" y="152400"/>
            <a:ext cx="4208462" cy="446088"/>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Fabricated detectors: on 4" wafer</a:t>
            </a:r>
            <a:endParaRPr lang="zh-CN" altLang="en-US" sz="2000" b="1" baseline="-25000" dirty="0">
              <a:solidFill>
                <a:schemeClr val="bg1"/>
              </a:solidFill>
              <a:latin typeface="Arial" panose="020B0604020202020204" pitchFamily="34" charset="0"/>
            </a:endParaRPr>
          </a:p>
        </p:txBody>
      </p:sp>
      <p:sp>
        <p:nvSpPr>
          <p:cNvPr id="35844" name="双箭头 1900"/>
          <p:cNvSpPr/>
          <p:nvPr/>
        </p:nvSpPr>
        <p:spPr>
          <a:xfrm>
            <a:off x="1884363" y="6702425"/>
            <a:ext cx="6716712" cy="0"/>
          </a:xfrm>
          <a:prstGeom prst="line">
            <a:avLst/>
          </a:prstGeom>
          <a:ln w="44450" cap="flat" cmpd="sng">
            <a:solidFill>
              <a:schemeClr val="tx1"/>
            </a:solidFill>
            <a:prstDash val="solid"/>
            <a:headEnd type="triangle" w="med" len="med"/>
            <a:tailEnd type="triangle" w="med" len="med"/>
          </a:ln>
        </p:spPr>
      </p:sp>
      <p:sp>
        <p:nvSpPr>
          <p:cNvPr id="35845" name="Text Box 3"/>
          <p:cNvSpPr txBox="1"/>
          <p:nvPr/>
        </p:nvSpPr>
        <p:spPr>
          <a:xfrm>
            <a:off x="7150100" y="6321425"/>
            <a:ext cx="1127125" cy="415925"/>
          </a:xfrm>
          <a:prstGeom prst="rect">
            <a:avLst/>
          </a:prstGeom>
          <a:noFill/>
          <a:ln w="9525">
            <a:noFill/>
          </a:ln>
        </p:spPr>
        <p:txBody>
          <a:bodyPr wrap="none">
            <a:spAutoFit/>
          </a:bodyPr>
          <a:p>
            <a:r>
              <a:rPr lang="zh-CN" altLang="en-US" sz="2000" b="1" dirty="0">
                <a:solidFill>
                  <a:srgbClr val="0070C0"/>
                </a:solidFill>
                <a:latin typeface="Arial" panose="020B0604020202020204" pitchFamily="34" charset="0"/>
              </a:rPr>
              <a:t>100 mm</a:t>
            </a:r>
            <a:endParaRPr lang="zh-CN" altLang="en-US" baseline="-25000" dirty="0">
              <a:solidFill>
                <a:srgbClr val="0070C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IMG_20170322_110911"/>
          <p:cNvPicPr>
            <a:picLocks noChangeAspect="1"/>
          </p:cNvPicPr>
          <p:nvPr/>
        </p:nvPicPr>
        <p:blipFill>
          <a:blip r:embed="rId1" cstate="print"/>
          <a:srcRect l="-1568" t="1646" r="11251" b="21206"/>
          <a:stretch>
            <a:fillRect/>
          </a:stretch>
        </p:blipFill>
        <p:spPr>
          <a:xfrm>
            <a:off x="385690" y="4115468"/>
            <a:ext cx="2225805" cy="2535595"/>
          </a:xfrm>
          <a:prstGeom prst="rect">
            <a:avLst/>
          </a:prstGeom>
        </p:spPr>
      </p:pic>
      <p:pic>
        <p:nvPicPr>
          <p:cNvPr id="29" name="图片 28" descr="IMG_20170309_113357"/>
          <p:cNvPicPr>
            <a:picLocks noChangeAspect="1"/>
          </p:cNvPicPr>
          <p:nvPr/>
        </p:nvPicPr>
        <p:blipFill>
          <a:blip r:embed="rId2" cstate="print"/>
          <a:stretch>
            <a:fillRect/>
          </a:stretch>
        </p:blipFill>
        <p:spPr>
          <a:xfrm>
            <a:off x="5893387" y="4096912"/>
            <a:ext cx="3149960" cy="2361995"/>
          </a:xfrm>
          <a:prstGeom prst="rect">
            <a:avLst/>
          </a:prstGeom>
        </p:spPr>
      </p:pic>
      <p:sp>
        <p:nvSpPr>
          <p:cNvPr id="31" name="Rectangle 6"/>
          <p:cNvSpPr/>
          <p:nvPr/>
        </p:nvSpPr>
        <p:spPr>
          <a:xfrm>
            <a:off x="457835" y="6459220"/>
            <a:ext cx="1938020" cy="320040"/>
          </a:xfrm>
          <a:prstGeom prst="rect">
            <a:avLst/>
          </a:prstGeom>
          <a:solidFill>
            <a:schemeClr val="bg1"/>
          </a:solidFill>
          <a:ln w="9525">
            <a:noFill/>
          </a:ln>
        </p:spPr>
        <p:txBody>
          <a:bodyPr wrap="square">
            <a:spAutoFit/>
          </a:bodyPr>
          <a:lstStyle/>
          <a:p>
            <a:pPr lvl="0" eaLnBrk="1" hangingPunct="0">
              <a:lnSpc>
                <a:spcPct val="93000"/>
              </a:lnSpc>
              <a:buClrTx/>
              <a:buSzPct val="45000"/>
              <a:buFont typeface="Wingdings" panose="05000000000000000000" pitchFamily="2" charset="2"/>
              <a:buNone/>
            </a:pPr>
            <a:r>
              <a:rPr lang="zh-CN" altLang="en-US" sz="1595" b="1" dirty="0">
                <a:solidFill>
                  <a:srgbClr val="0000FF"/>
                </a:solidFill>
                <a:latin typeface="Times New Roman" panose="02020603050405020304" pitchFamily="18" charset="0"/>
                <a:cs typeface="Times New Roman" panose="02020603050405020304" pitchFamily="18" charset="0"/>
              </a:rPr>
              <a:t>氧化 </a:t>
            </a:r>
            <a:r>
              <a:rPr lang="en-US" altLang="zh-CN" sz="1595" b="1" dirty="0">
                <a:solidFill>
                  <a:srgbClr val="0000FF"/>
                </a:solidFill>
                <a:latin typeface="Times New Roman" panose="02020603050405020304" pitchFamily="18" charset="0"/>
                <a:cs typeface="Times New Roman" panose="02020603050405020304" pitchFamily="18" charset="0"/>
              </a:rPr>
              <a:t>OXIDATION</a:t>
            </a:r>
            <a:endParaRPr lang="en-US" altLang="zh-CN" sz="1595" b="1" dirty="0">
              <a:solidFill>
                <a:srgbClr val="0000FF"/>
              </a:solidFill>
              <a:latin typeface="Times New Roman" panose="02020603050405020304" pitchFamily="18" charset="0"/>
              <a:cs typeface="Times New Roman" panose="02020603050405020304" pitchFamily="18" charset="0"/>
            </a:endParaRPr>
          </a:p>
        </p:txBody>
      </p:sp>
      <p:sp>
        <p:nvSpPr>
          <p:cNvPr id="32" name="Rectangle 6"/>
          <p:cNvSpPr/>
          <p:nvPr/>
        </p:nvSpPr>
        <p:spPr>
          <a:xfrm>
            <a:off x="6005830" y="6283325"/>
            <a:ext cx="3037840" cy="548640"/>
          </a:xfrm>
          <a:prstGeom prst="rect">
            <a:avLst/>
          </a:prstGeom>
          <a:solidFill>
            <a:schemeClr val="bg1"/>
          </a:solidFill>
          <a:ln w="9525">
            <a:noFill/>
          </a:ln>
        </p:spPr>
        <p:txBody>
          <a:bodyPr wrap="square">
            <a:spAutoFit/>
          </a:bodyPr>
          <a:lstStyle/>
          <a:p>
            <a:pPr lvl="0" algn="ctr" eaLnBrk="1" hangingPunct="0">
              <a:lnSpc>
                <a:spcPct val="93000"/>
              </a:lnSpc>
              <a:buClrTx/>
              <a:buSzPct val="45000"/>
              <a:buFont typeface="Wingdings" panose="05000000000000000000" pitchFamily="2" charset="2"/>
              <a:buNone/>
            </a:pPr>
            <a:r>
              <a:rPr lang="zh-CN" altLang="en-US" sz="1595" b="1" dirty="0">
                <a:solidFill>
                  <a:srgbClr val="0000FF"/>
                </a:solidFill>
                <a:latin typeface="Times New Roman" panose="02020603050405020304" pitchFamily="18" charset="0"/>
                <a:cs typeface="Times New Roman" panose="02020603050405020304" pitchFamily="18" charset="0"/>
              </a:rPr>
              <a:t>双面光刻</a:t>
            </a:r>
            <a:endParaRPr lang="zh-CN" altLang="en-US" sz="1595" b="1" dirty="0">
              <a:solidFill>
                <a:srgbClr val="0000FF"/>
              </a:solidFill>
              <a:latin typeface="Times New Roman" panose="02020603050405020304" pitchFamily="18" charset="0"/>
              <a:cs typeface="Times New Roman" panose="02020603050405020304" pitchFamily="18" charset="0"/>
            </a:endParaRPr>
          </a:p>
          <a:p>
            <a:pPr lvl="0" algn="ctr" eaLnBrk="1" hangingPunct="0">
              <a:lnSpc>
                <a:spcPct val="93000"/>
              </a:lnSpc>
              <a:buClrTx/>
              <a:buSzPct val="45000"/>
              <a:buFont typeface="Wingdings" panose="05000000000000000000" pitchFamily="2" charset="2"/>
              <a:buNone/>
            </a:pPr>
            <a:r>
              <a:rPr lang="en-US" altLang="zh-CN" sz="1595" b="1" dirty="0">
                <a:solidFill>
                  <a:srgbClr val="0000FF"/>
                </a:solidFill>
                <a:latin typeface="Times New Roman" panose="02020603050405020304" pitchFamily="18" charset="0"/>
                <a:cs typeface="Times New Roman" panose="02020603050405020304" pitchFamily="18" charset="0"/>
              </a:rPr>
              <a:t>DOUBLESIDED-LITHO</a:t>
            </a:r>
            <a:endParaRPr lang="en-US" altLang="zh-CN" sz="1595" b="1" dirty="0">
              <a:solidFill>
                <a:srgbClr val="0000FF"/>
              </a:solidFill>
              <a:latin typeface="Times New Roman" panose="02020603050405020304" pitchFamily="18" charset="0"/>
              <a:cs typeface="Times New Roman" panose="02020603050405020304" pitchFamily="18" charset="0"/>
            </a:endParaRPr>
          </a:p>
        </p:txBody>
      </p:sp>
      <p:sp>
        <p:nvSpPr>
          <p:cNvPr id="33" name="Rectangle 6"/>
          <p:cNvSpPr/>
          <p:nvPr/>
        </p:nvSpPr>
        <p:spPr>
          <a:xfrm>
            <a:off x="3221990" y="6497955"/>
            <a:ext cx="2122170" cy="320040"/>
          </a:xfrm>
          <a:prstGeom prst="rect">
            <a:avLst/>
          </a:prstGeom>
          <a:solidFill>
            <a:schemeClr val="bg1"/>
          </a:solidFill>
          <a:ln w="9525">
            <a:noFill/>
          </a:ln>
        </p:spPr>
        <p:txBody>
          <a:bodyPr wrap="square">
            <a:spAutoFit/>
          </a:bodyPr>
          <a:lstStyle/>
          <a:p>
            <a:pPr lvl="0" algn="ctr" eaLnBrk="1" hangingPunct="0">
              <a:lnSpc>
                <a:spcPct val="93000"/>
              </a:lnSpc>
              <a:buClrTx/>
              <a:buSzPct val="45000"/>
              <a:buFont typeface="Wingdings" panose="05000000000000000000" pitchFamily="2" charset="2"/>
              <a:buNone/>
            </a:pPr>
            <a:r>
              <a:rPr lang="zh-CN" altLang="zh-CN" sz="1595" b="1" dirty="0">
                <a:solidFill>
                  <a:srgbClr val="0000FF"/>
                </a:solidFill>
                <a:latin typeface="Times New Roman" panose="02020603050405020304" pitchFamily="18" charset="0"/>
                <a:cs typeface="Times New Roman" panose="02020603050405020304" pitchFamily="18" charset="0"/>
              </a:rPr>
              <a:t>匀胶 </a:t>
            </a:r>
            <a:r>
              <a:rPr lang="en-US" altLang="zh-CN" sz="1595" b="1" dirty="0">
                <a:solidFill>
                  <a:srgbClr val="0000FF"/>
                </a:solidFill>
                <a:latin typeface="Times New Roman" panose="02020603050405020304" pitchFamily="18" charset="0"/>
                <a:cs typeface="Times New Roman" panose="02020603050405020304" pitchFamily="18" charset="0"/>
              </a:rPr>
              <a:t>PHOTORESIS</a:t>
            </a:r>
            <a:r>
              <a:rPr lang="zh-CN" altLang="zh-CN" sz="1595" b="1" dirty="0">
                <a:solidFill>
                  <a:srgbClr val="0000FF"/>
                </a:solidFill>
                <a:latin typeface="Times New Roman" panose="02020603050405020304" pitchFamily="18" charset="0"/>
                <a:cs typeface="Times New Roman" panose="02020603050405020304" pitchFamily="18" charset="0"/>
              </a:rPr>
              <a:t> </a:t>
            </a:r>
            <a:endParaRPr lang="zh-CN" altLang="zh-CN" sz="1595" b="1" dirty="0">
              <a:solidFill>
                <a:srgbClr val="0000FF"/>
              </a:solidFill>
              <a:latin typeface="Times New Roman" panose="02020603050405020304" pitchFamily="18" charset="0"/>
              <a:cs typeface="Times New Roman" panose="02020603050405020304" pitchFamily="18" charset="0"/>
            </a:endParaRPr>
          </a:p>
        </p:txBody>
      </p:sp>
      <p:pic>
        <p:nvPicPr>
          <p:cNvPr id="5" name="图片 4" descr="IMG_20161201_145923"/>
          <p:cNvPicPr>
            <a:picLocks noChangeAspect="1"/>
          </p:cNvPicPr>
          <p:nvPr/>
        </p:nvPicPr>
        <p:blipFill>
          <a:blip r:embed="rId3" cstate="print"/>
          <a:stretch>
            <a:fillRect/>
          </a:stretch>
        </p:blipFill>
        <p:spPr>
          <a:xfrm>
            <a:off x="2669318" y="4107680"/>
            <a:ext cx="3115123" cy="2336659"/>
          </a:xfrm>
          <a:prstGeom prst="rect">
            <a:avLst/>
          </a:prstGeom>
        </p:spPr>
      </p:pic>
      <p:sp>
        <p:nvSpPr>
          <p:cNvPr id="26632" name="矩形 1"/>
          <p:cNvSpPr/>
          <p:nvPr/>
        </p:nvSpPr>
        <p:spPr>
          <a:xfrm>
            <a:off x="2852845" y="3480725"/>
            <a:ext cx="4131945" cy="337185"/>
          </a:xfrm>
          <a:prstGeom prst="rect">
            <a:avLst/>
          </a:prstGeom>
          <a:noFill/>
          <a:ln w="9525">
            <a:noFill/>
          </a:ln>
        </p:spPr>
        <p:txBody>
          <a:bodyPr wrap="none">
            <a:spAutoFit/>
          </a:bodyPr>
          <a:p>
            <a:pPr lvl="0" eaLnBrk="1" hangingPunct="1">
              <a:buFont typeface="Arial" panose="020B0604020202020204" pitchFamily="34" charset="0"/>
              <a:buNone/>
            </a:pPr>
            <a:r>
              <a:rPr lang="zh-CN" altLang="zh-CN" sz="1595" b="1" dirty="0">
                <a:solidFill>
                  <a:srgbClr val="0000FF"/>
                </a:solidFill>
                <a:latin typeface="Times New Roman" panose="02020603050405020304" pitchFamily="18" charset="0"/>
                <a:cs typeface="Times New Roman" panose="02020603050405020304" pitchFamily="18" charset="0"/>
              </a:rPr>
              <a:t>百级超净室 </a:t>
            </a:r>
            <a:r>
              <a:rPr lang="en-US" altLang="zh-CN" sz="1595" b="1" dirty="0">
                <a:solidFill>
                  <a:srgbClr val="0000FF"/>
                </a:solidFill>
                <a:latin typeface="Times New Roman" panose="02020603050405020304" pitchFamily="18" charset="0"/>
                <a:cs typeface="Times New Roman" panose="02020603050405020304" pitchFamily="18" charset="0"/>
              </a:rPr>
              <a:t>(Class-100 Clearnroom</a:t>
            </a:r>
            <a:r>
              <a:rPr lang="zh-CN" altLang="en-US" sz="1595" b="1" dirty="0">
                <a:solidFill>
                  <a:srgbClr val="0000FF"/>
                </a:solidFill>
                <a:latin typeface="Times New Roman" panose="02020603050405020304" pitchFamily="18" charset="0"/>
                <a:cs typeface="Times New Roman" panose="02020603050405020304" pitchFamily="18" charset="0"/>
              </a:rPr>
              <a:t>，</a:t>
            </a:r>
            <a:r>
              <a:rPr lang="en-US" altLang="zh-CN" sz="1595" b="1" dirty="0">
                <a:solidFill>
                  <a:srgbClr val="0000FF"/>
                </a:solidFill>
                <a:latin typeface="Times New Roman" panose="02020603050405020304" pitchFamily="18" charset="0"/>
                <a:cs typeface="Times New Roman" panose="02020603050405020304" pitchFamily="18" charset="0"/>
              </a:rPr>
              <a:t>220m</a:t>
            </a:r>
            <a:r>
              <a:rPr lang="en-US" altLang="zh-CN" sz="1595" b="1" baseline="30000" dirty="0">
                <a:solidFill>
                  <a:srgbClr val="0000FF"/>
                </a:solidFill>
                <a:latin typeface="Times New Roman" panose="02020603050405020304" pitchFamily="18" charset="0"/>
                <a:cs typeface="Times New Roman" panose="02020603050405020304" pitchFamily="18" charset="0"/>
              </a:rPr>
              <a:t>2</a:t>
            </a:r>
            <a:r>
              <a:rPr lang="en-US" altLang="zh-CN" sz="1595" b="1" dirty="0">
                <a:solidFill>
                  <a:srgbClr val="0000FF"/>
                </a:solidFill>
                <a:latin typeface="Times New Roman" panose="02020603050405020304" pitchFamily="18" charset="0"/>
                <a:cs typeface="Times New Roman" panose="02020603050405020304" pitchFamily="18" charset="0"/>
              </a:rPr>
              <a:t>)</a:t>
            </a:r>
            <a:r>
              <a:rPr lang="zh-CN" altLang="zh-CN" sz="1595" dirty="0">
                <a:latin typeface="Times New Roman" panose="02020603050405020304" pitchFamily="18" charset="0"/>
                <a:ea typeface="黑体" panose="02010609060101010101" pitchFamily="49" charset="-122"/>
              </a:rPr>
              <a:t> </a:t>
            </a:r>
            <a:endParaRPr lang="zh-CN" altLang="zh-CN" sz="1595" dirty="0">
              <a:latin typeface="Times New Roman" panose="02020603050405020304" pitchFamily="18" charset="0"/>
              <a:ea typeface="黑体" panose="02010609060101010101" pitchFamily="49" charset="-122"/>
            </a:endParaRPr>
          </a:p>
        </p:txBody>
      </p:sp>
      <p:pic>
        <p:nvPicPr>
          <p:cNvPr id="4" name="图片 3" descr="IMG_20170124_100008"/>
          <p:cNvPicPr>
            <a:picLocks noChangeAspect="1"/>
          </p:cNvPicPr>
          <p:nvPr/>
        </p:nvPicPr>
        <p:blipFill>
          <a:blip r:embed="rId4" cstate="print"/>
          <a:stretch>
            <a:fillRect/>
          </a:stretch>
        </p:blipFill>
        <p:spPr>
          <a:xfrm>
            <a:off x="1252220" y="975995"/>
            <a:ext cx="3242310" cy="2433320"/>
          </a:xfrm>
          <a:prstGeom prst="rect">
            <a:avLst/>
          </a:prstGeom>
        </p:spPr>
      </p:pic>
      <p:sp>
        <p:nvSpPr>
          <p:cNvPr id="11266" name="Content Placeholder 2"/>
          <p:cNvSpPr/>
          <p:nvPr/>
        </p:nvSpPr>
        <p:spPr>
          <a:xfrm>
            <a:off x="457200" y="76200"/>
            <a:ext cx="8524875" cy="1792288"/>
          </a:xfrm>
          <a:prstGeom prst="rect">
            <a:avLst/>
          </a:prstGeom>
          <a:noFill/>
          <a:ln w="9525">
            <a:noFill/>
          </a:ln>
        </p:spPr>
        <p:txBody>
          <a:bodyPr/>
          <a:p>
            <a:pPr marL="342900" indent="-342900" eaLnBrk="0" hangingPunct="0">
              <a:spcBef>
                <a:spcPct val="20000"/>
              </a:spcBef>
              <a:buClr>
                <a:srgbClr val="042B7F"/>
              </a:buClr>
              <a:buSzPct val="110000"/>
              <a:buFont typeface="Wingdings" panose="05000000000000000000" pitchFamily="2" charset="2"/>
              <a:buChar char="§"/>
            </a:pPr>
            <a:r>
              <a:rPr lang="en-US" altLang="zh-CN" sz="2400" b="1" dirty="0">
                <a:solidFill>
                  <a:schemeClr val="bg1"/>
                </a:solidFill>
                <a:latin typeface="Arial" panose="020B0604020202020204" pitchFamily="34" charset="0"/>
                <a:ea typeface="MS PGothic" panose="020B0600070205080204" pitchFamily="34" charset="-128"/>
              </a:rPr>
              <a:t>Si detector processing in Xiangtan</a:t>
            </a:r>
            <a:endParaRPr lang="en-US" altLang="zh-CN" sz="2400" b="1" dirty="0">
              <a:solidFill>
                <a:schemeClr val="bg1"/>
              </a:solidFill>
              <a:latin typeface="Arial" panose="020B0604020202020204" pitchFamily="34" charset="0"/>
              <a:ea typeface="MS PGothic" panose="020B0600070205080204" pitchFamily="34" charset="-128"/>
            </a:endParaRPr>
          </a:p>
        </p:txBody>
      </p:sp>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915" y="975995"/>
            <a:ext cx="3150870" cy="250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2"/>
          <p:cNvPicPr>
            <a:picLocks noChangeAspect="1"/>
          </p:cNvPicPr>
          <p:nvPr/>
        </p:nvPicPr>
        <p:blipFill>
          <a:blip r:embed="rId1"/>
          <a:srcRect t="15936" r="59131" b="26453"/>
          <a:stretch>
            <a:fillRect/>
          </a:stretch>
        </p:blipFill>
        <p:spPr>
          <a:xfrm>
            <a:off x="669925" y="319088"/>
            <a:ext cx="8434388" cy="6273800"/>
          </a:xfrm>
          <a:prstGeom prst="rect">
            <a:avLst/>
          </a:prstGeom>
          <a:noFill/>
          <a:ln w="9525">
            <a:noFill/>
          </a:ln>
        </p:spPr>
      </p:pic>
      <p:sp>
        <p:nvSpPr>
          <p:cNvPr id="36867" name="Text Box 3"/>
          <p:cNvSpPr txBox="1"/>
          <p:nvPr/>
        </p:nvSpPr>
        <p:spPr>
          <a:xfrm>
            <a:off x="1328738" y="-76200"/>
            <a:ext cx="1519237" cy="447675"/>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R = 500 </a:t>
            </a:r>
            <a:r>
              <a:rPr lang="zh-CN" altLang="en-US" sz="2000" b="1" dirty="0">
                <a:solidFill>
                  <a:schemeClr val="bg1"/>
                </a:solidFill>
                <a:latin typeface="Arial" panose="020B0604020202020204" pitchFamily="34" charset="0"/>
                <a:sym typeface="Symbol" panose="05050102010706020507" pitchFamily="18" charset="2"/>
              </a:rPr>
              <a:t>m</a:t>
            </a:r>
            <a:endParaRPr lang="zh-CN" altLang="en-US" sz="2000" b="1" baseline="-25000" dirty="0">
              <a:solidFill>
                <a:schemeClr val="bg1"/>
              </a:solidFill>
              <a:latin typeface="Arial" panose="020B0604020202020204" pitchFamily="34" charset="0"/>
              <a:sym typeface="Symbol" panose="05050102010706020507" pitchFamily="18" charset="2"/>
            </a:endParaRPr>
          </a:p>
        </p:txBody>
      </p:sp>
      <p:sp>
        <p:nvSpPr>
          <p:cNvPr id="36868" name="双箭头 1900"/>
          <p:cNvSpPr/>
          <p:nvPr/>
        </p:nvSpPr>
        <p:spPr>
          <a:xfrm>
            <a:off x="2571750" y="5630863"/>
            <a:ext cx="4121150" cy="3175"/>
          </a:xfrm>
          <a:prstGeom prst="line">
            <a:avLst/>
          </a:prstGeom>
          <a:ln w="44450" cap="flat" cmpd="sng">
            <a:solidFill>
              <a:schemeClr val="tx1"/>
            </a:solidFill>
            <a:prstDash val="solid"/>
            <a:bevel/>
            <a:headEnd type="triangle" w="med" len="med"/>
            <a:tailEnd type="triangle" w="med" len="med"/>
          </a:ln>
        </p:spPr>
      </p:sp>
      <p:sp>
        <p:nvSpPr>
          <p:cNvPr id="36869" name="Text Box 3"/>
          <p:cNvSpPr txBox="1"/>
          <p:nvPr/>
        </p:nvSpPr>
        <p:spPr>
          <a:xfrm>
            <a:off x="4327525" y="5634038"/>
            <a:ext cx="844550" cy="415925"/>
          </a:xfrm>
          <a:prstGeom prst="rect">
            <a:avLst/>
          </a:prstGeom>
          <a:noFill/>
          <a:ln w="9525">
            <a:noFill/>
          </a:ln>
        </p:spPr>
        <p:txBody>
          <a:bodyPr wrap="none">
            <a:spAutoFit/>
          </a:bodyPr>
          <a:p>
            <a:r>
              <a:rPr lang="zh-CN" altLang="en-US" sz="2000" b="1" dirty="0">
                <a:solidFill>
                  <a:srgbClr val="0070C0"/>
                </a:solidFill>
                <a:latin typeface="Arial" panose="020B0604020202020204" pitchFamily="34" charset="0"/>
              </a:rPr>
              <a:t>1 mm</a:t>
            </a:r>
            <a:endParaRPr lang="zh-CN" altLang="en-US" baseline="-25000" dirty="0">
              <a:solidFill>
                <a:srgbClr val="0070C0"/>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2"/>
          <p:cNvPicPr>
            <a:picLocks noChangeAspect="1"/>
          </p:cNvPicPr>
          <p:nvPr/>
        </p:nvPicPr>
        <p:blipFill>
          <a:blip r:embed="rId1"/>
          <a:srcRect t="15735" r="60013" b="26251"/>
          <a:stretch>
            <a:fillRect/>
          </a:stretch>
        </p:blipFill>
        <p:spPr>
          <a:xfrm>
            <a:off x="828675" y="593725"/>
            <a:ext cx="7832725" cy="5999163"/>
          </a:xfrm>
          <a:prstGeom prst="rect">
            <a:avLst/>
          </a:prstGeom>
          <a:noFill/>
          <a:ln w="9525">
            <a:noFill/>
          </a:ln>
        </p:spPr>
      </p:pic>
      <p:sp>
        <p:nvSpPr>
          <p:cNvPr id="37891" name="Text Box 3"/>
          <p:cNvSpPr txBox="1"/>
          <p:nvPr/>
        </p:nvSpPr>
        <p:spPr>
          <a:xfrm>
            <a:off x="1328738" y="0"/>
            <a:ext cx="2125662" cy="447675"/>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Hex, R = 80 </a:t>
            </a:r>
            <a:r>
              <a:rPr lang="zh-CN" altLang="en-US" sz="2000" b="1" dirty="0">
                <a:solidFill>
                  <a:schemeClr val="bg1"/>
                </a:solidFill>
                <a:latin typeface="Arial" panose="020B0604020202020204" pitchFamily="34" charset="0"/>
                <a:sym typeface="Symbol" panose="05050102010706020507" pitchFamily="18" charset="2"/>
              </a:rPr>
              <a:t>mc</a:t>
            </a:r>
            <a:endParaRPr lang="zh-CN" altLang="en-US" sz="2000" b="1" baseline="-25000" dirty="0">
              <a:solidFill>
                <a:schemeClr val="bg1"/>
              </a:solidFill>
              <a:latin typeface="Arial" panose="020B0604020202020204" pitchFamily="34" charset="0"/>
              <a:sym typeface="Symbol" panose="05050102010706020507" pitchFamily="18" charset="2"/>
            </a:endParaRPr>
          </a:p>
        </p:txBody>
      </p:sp>
      <p:sp>
        <p:nvSpPr>
          <p:cNvPr id="37892" name="双箭头 1900"/>
          <p:cNvSpPr/>
          <p:nvPr/>
        </p:nvSpPr>
        <p:spPr>
          <a:xfrm>
            <a:off x="3792538" y="5022850"/>
            <a:ext cx="2519362" cy="4763"/>
          </a:xfrm>
          <a:prstGeom prst="line">
            <a:avLst/>
          </a:prstGeom>
          <a:ln w="44450" cap="flat" cmpd="sng">
            <a:solidFill>
              <a:srgbClr val="FF0000"/>
            </a:solidFill>
            <a:prstDash val="solid"/>
            <a:miter/>
            <a:headEnd type="triangle" w="med" len="med"/>
            <a:tailEnd type="triangle" w="med" len="med"/>
          </a:ln>
        </p:spPr>
      </p:sp>
      <p:sp>
        <p:nvSpPr>
          <p:cNvPr id="37893" name="Text Box 3"/>
          <p:cNvSpPr txBox="1"/>
          <p:nvPr/>
        </p:nvSpPr>
        <p:spPr>
          <a:xfrm>
            <a:off x="4632325" y="5481638"/>
            <a:ext cx="1046163" cy="415925"/>
          </a:xfrm>
          <a:prstGeom prst="rect">
            <a:avLst/>
          </a:prstGeom>
          <a:noFill/>
          <a:ln w="9525">
            <a:noFill/>
          </a:ln>
        </p:spPr>
        <p:txBody>
          <a:bodyPr wrap="none">
            <a:spAutoFit/>
          </a:bodyPr>
          <a:p>
            <a:r>
              <a:rPr lang="zh-CN" altLang="en-US" sz="2000" b="1" dirty="0">
                <a:solidFill>
                  <a:srgbClr val="FFFF66"/>
                </a:solidFill>
                <a:latin typeface="Arial" panose="020B0604020202020204" pitchFamily="34" charset="0"/>
              </a:rPr>
              <a:t>160 </a:t>
            </a:r>
            <a:r>
              <a:rPr lang="zh-CN" altLang="en-US" sz="2000" b="1" dirty="0">
                <a:solidFill>
                  <a:srgbClr val="FFFF66"/>
                </a:solidFill>
                <a:latin typeface="Arial" panose="020B0604020202020204" pitchFamily="34" charset="0"/>
                <a:sym typeface="Times New Roman" panose="02020603050405020304" pitchFamily="18" charset="0"/>
              </a:rPr>
              <a:t>μ</a:t>
            </a:r>
            <a:r>
              <a:rPr lang="zh-CN" altLang="en-US" sz="2000" b="1" dirty="0">
                <a:solidFill>
                  <a:srgbClr val="FFFF66"/>
                </a:solidFill>
                <a:latin typeface="Arial" panose="020B0604020202020204" pitchFamily="34" charset="0"/>
              </a:rPr>
              <a:t>m</a:t>
            </a:r>
            <a:endParaRPr lang="zh-CN" altLang="en-US" baseline="-25000" dirty="0">
              <a:solidFill>
                <a:srgbClr val="FFFF66"/>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2"/>
          <p:cNvPicPr>
            <a:picLocks noChangeAspect="1"/>
          </p:cNvPicPr>
          <p:nvPr/>
        </p:nvPicPr>
        <p:blipFill>
          <a:blip r:embed="rId1"/>
          <a:srcRect t="15533" r="60126" b="26453"/>
          <a:stretch>
            <a:fillRect/>
          </a:stretch>
        </p:blipFill>
        <p:spPr>
          <a:xfrm>
            <a:off x="0" y="130175"/>
            <a:ext cx="8831263" cy="6778625"/>
          </a:xfrm>
          <a:prstGeom prst="rect">
            <a:avLst/>
          </a:prstGeom>
          <a:noFill/>
          <a:ln w="9525">
            <a:noFill/>
          </a:ln>
        </p:spPr>
      </p:pic>
      <p:sp>
        <p:nvSpPr>
          <p:cNvPr id="38915" name="Text Box 3"/>
          <p:cNvSpPr txBox="1"/>
          <p:nvPr/>
        </p:nvSpPr>
        <p:spPr>
          <a:xfrm>
            <a:off x="1328738" y="0"/>
            <a:ext cx="2492375" cy="447675"/>
          </a:xfrm>
          <a:prstGeom prst="rect">
            <a:avLst/>
          </a:prstGeom>
          <a:noFill/>
          <a:ln w="9525">
            <a:noFill/>
          </a:ln>
        </p:spPr>
        <p:txBody>
          <a:bodyPr wrap="none">
            <a:spAutoFit/>
          </a:bodyPr>
          <a:p>
            <a:r>
              <a:rPr lang="zh-CN" altLang="en-US" sz="2000" b="1" dirty="0">
                <a:solidFill>
                  <a:srgbClr val="0000FF"/>
                </a:solidFill>
                <a:latin typeface="Arial" panose="020B0604020202020204" pitchFamily="34" charset="0"/>
              </a:rPr>
              <a:t>Square, L = 212 </a:t>
            </a:r>
            <a:r>
              <a:rPr lang="zh-CN" altLang="en-US" sz="2000" b="1" dirty="0">
                <a:solidFill>
                  <a:srgbClr val="0000FF"/>
                </a:solidFill>
                <a:latin typeface="Arial" panose="020B0604020202020204" pitchFamily="34" charset="0"/>
                <a:sym typeface="Symbol" panose="05050102010706020507" pitchFamily="18" charset="2"/>
              </a:rPr>
              <a:t>m</a:t>
            </a:r>
            <a:endParaRPr lang="zh-CN" altLang="en-US" sz="2000" b="1" baseline="-25000" dirty="0">
              <a:solidFill>
                <a:srgbClr val="0000FF"/>
              </a:solidFill>
              <a:latin typeface="Arial" panose="020B0604020202020204" pitchFamily="34" charset="0"/>
              <a:sym typeface="Symbol" panose="05050102010706020507" pitchFamily="18" charset="2"/>
            </a:endParaRPr>
          </a:p>
        </p:txBody>
      </p:sp>
      <p:sp>
        <p:nvSpPr>
          <p:cNvPr id="38916" name="双箭头 1900"/>
          <p:cNvSpPr/>
          <p:nvPr/>
        </p:nvSpPr>
        <p:spPr>
          <a:xfrm>
            <a:off x="3259138" y="3802063"/>
            <a:ext cx="3816350" cy="0"/>
          </a:xfrm>
          <a:prstGeom prst="line">
            <a:avLst/>
          </a:prstGeom>
          <a:ln w="44450" cap="flat" cmpd="sng">
            <a:solidFill>
              <a:srgbClr val="FFFF66"/>
            </a:solidFill>
            <a:prstDash val="solid"/>
            <a:headEnd type="triangle" w="med" len="med"/>
            <a:tailEnd type="triangle" w="med" len="med"/>
          </a:ln>
        </p:spPr>
      </p:sp>
      <p:sp>
        <p:nvSpPr>
          <p:cNvPr id="38917" name="Text Box 3"/>
          <p:cNvSpPr txBox="1"/>
          <p:nvPr/>
        </p:nvSpPr>
        <p:spPr>
          <a:xfrm>
            <a:off x="4708525" y="3802063"/>
            <a:ext cx="1046163" cy="415925"/>
          </a:xfrm>
          <a:prstGeom prst="rect">
            <a:avLst/>
          </a:prstGeom>
          <a:noFill/>
          <a:ln w="9525">
            <a:noFill/>
          </a:ln>
        </p:spPr>
        <p:txBody>
          <a:bodyPr wrap="none">
            <a:spAutoFit/>
          </a:bodyPr>
          <a:p>
            <a:r>
              <a:rPr lang="zh-CN" altLang="en-US" sz="2000" b="1" dirty="0">
                <a:solidFill>
                  <a:srgbClr val="FFFF66"/>
                </a:solidFill>
                <a:latin typeface="Arial" panose="020B0604020202020204" pitchFamily="34" charset="0"/>
              </a:rPr>
              <a:t>212 </a:t>
            </a:r>
            <a:r>
              <a:rPr lang="zh-CN" altLang="en-US" sz="2000" b="1" dirty="0">
                <a:solidFill>
                  <a:srgbClr val="FFFF66"/>
                </a:solidFill>
                <a:latin typeface="Arial" panose="020B0604020202020204" pitchFamily="34" charset="0"/>
                <a:sym typeface="Times New Roman" panose="02020603050405020304" pitchFamily="18" charset="0"/>
              </a:rPr>
              <a:t>μ</a:t>
            </a:r>
            <a:r>
              <a:rPr lang="zh-CN" altLang="en-US" sz="2000" b="1" dirty="0">
                <a:solidFill>
                  <a:srgbClr val="FFFF66"/>
                </a:solidFill>
                <a:latin typeface="Arial" panose="020B0604020202020204" pitchFamily="34" charset="0"/>
              </a:rPr>
              <a:t>m</a:t>
            </a:r>
            <a:endParaRPr lang="zh-CN" altLang="en-US" baseline="-25000" dirty="0">
              <a:solidFill>
                <a:srgbClr val="FFFF66"/>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2"/>
          <p:cNvPicPr>
            <a:picLocks noChangeAspect="1"/>
          </p:cNvPicPr>
          <p:nvPr/>
        </p:nvPicPr>
        <p:blipFill>
          <a:blip r:embed="rId1"/>
          <a:srcRect l="26230" t="22455" r="22217" b="10147"/>
          <a:stretch>
            <a:fillRect/>
          </a:stretch>
        </p:blipFill>
        <p:spPr>
          <a:xfrm>
            <a:off x="1117600" y="779463"/>
            <a:ext cx="8226425" cy="5675312"/>
          </a:xfrm>
          <a:prstGeom prst="rect">
            <a:avLst/>
          </a:prstGeom>
          <a:noFill/>
          <a:ln w="9525">
            <a:noFill/>
          </a:ln>
        </p:spPr>
      </p:pic>
      <p:sp>
        <p:nvSpPr>
          <p:cNvPr id="39939" name="Text Box 3"/>
          <p:cNvSpPr txBox="1"/>
          <p:nvPr/>
        </p:nvSpPr>
        <p:spPr>
          <a:xfrm>
            <a:off x="1328738" y="0"/>
            <a:ext cx="2665412" cy="447675"/>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Leakage current test</a:t>
            </a:r>
            <a:endParaRPr lang="zh-CN" altLang="en-US" sz="2000" b="1" baseline="-25000" dirty="0">
              <a:solidFill>
                <a:schemeClr val="bg1"/>
              </a:solidFill>
              <a:latin typeface="Arial" panose="020B0604020202020204" pitchFamily="34" charset="0"/>
              <a:sym typeface="Symbol" panose="05050102010706020507" pitchFamily="18" charset="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5"/>
          <p:cNvPicPr>
            <a:picLocks noChangeAspect="1"/>
          </p:cNvPicPr>
          <p:nvPr/>
        </p:nvPicPr>
        <p:blipFill>
          <a:blip r:embed="rId1"/>
          <a:stretch>
            <a:fillRect/>
          </a:stretch>
        </p:blipFill>
        <p:spPr>
          <a:xfrm>
            <a:off x="1054100" y="1216025"/>
            <a:ext cx="2997200" cy="1597025"/>
          </a:xfrm>
          <a:prstGeom prst="rect">
            <a:avLst/>
          </a:prstGeom>
          <a:noFill/>
          <a:ln w="9525">
            <a:noFill/>
          </a:ln>
        </p:spPr>
      </p:pic>
      <p:pic>
        <p:nvPicPr>
          <p:cNvPr id="40963" name="Picture 6"/>
          <p:cNvPicPr>
            <a:picLocks noChangeAspect="1"/>
          </p:cNvPicPr>
          <p:nvPr/>
        </p:nvPicPr>
        <p:blipFill>
          <a:blip r:embed="rId2"/>
          <a:stretch>
            <a:fillRect/>
          </a:stretch>
        </p:blipFill>
        <p:spPr>
          <a:xfrm>
            <a:off x="3970338" y="1216025"/>
            <a:ext cx="2997200" cy="1597025"/>
          </a:xfrm>
          <a:prstGeom prst="rect">
            <a:avLst/>
          </a:prstGeom>
          <a:noFill/>
          <a:ln w="9525">
            <a:noFill/>
          </a:ln>
        </p:spPr>
      </p:pic>
      <p:pic>
        <p:nvPicPr>
          <p:cNvPr id="40964" name="Picture 7"/>
          <p:cNvPicPr>
            <a:picLocks noChangeAspect="1"/>
          </p:cNvPicPr>
          <p:nvPr/>
        </p:nvPicPr>
        <p:blipFill>
          <a:blip r:embed="rId3"/>
          <a:stretch>
            <a:fillRect/>
          </a:stretch>
        </p:blipFill>
        <p:spPr>
          <a:xfrm>
            <a:off x="6724650" y="1292225"/>
            <a:ext cx="2997200" cy="1597025"/>
          </a:xfrm>
          <a:prstGeom prst="rect">
            <a:avLst/>
          </a:prstGeom>
          <a:noFill/>
          <a:ln w="9525">
            <a:noFill/>
          </a:ln>
        </p:spPr>
      </p:pic>
      <p:pic>
        <p:nvPicPr>
          <p:cNvPr id="40965" name="Picture 8"/>
          <p:cNvPicPr>
            <a:picLocks noChangeAspect="1"/>
          </p:cNvPicPr>
          <p:nvPr/>
        </p:nvPicPr>
        <p:blipFill>
          <a:blip r:embed="rId4"/>
          <a:stretch>
            <a:fillRect/>
          </a:stretch>
        </p:blipFill>
        <p:spPr>
          <a:xfrm>
            <a:off x="1054100" y="3116263"/>
            <a:ext cx="2997200" cy="1595437"/>
          </a:xfrm>
          <a:prstGeom prst="rect">
            <a:avLst/>
          </a:prstGeom>
          <a:noFill/>
          <a:ln w="9525">
            <a:noFill/>
          </a:ln>
        </p:spPr>
      </p:pic>
      <p:pic>
        <p:nvPicPr>
          <p:cNvPr id="40966" name="Picture 9"/>
          <p:cNvPicPr>
            <a:picLocks noChangeAspect="1"/>
          </p:cNvPicPr>
          <p:nvPr/>
        </p:nvPicPr>
        <p:blipFill>
          <a:blip r:embed="rId5"/>
          <a:stretch>
            <a:fillRect/>
          </a:stretch>
        </p:blipFill>
        <p:spPr>
          <a:xfrm>
            <a:off x="3889375" y="3040063"/>
            <a:ext cx="2997200" cy="1597025"/>
          </a:xfrm>
          <a:prstGeom prst="rect">
            <a:avLst/>
          </a:prstGeom>
          <a:noFill/>
          <a:ln w="9525">
            <a:noFill/>
          </a:ln>
        </p:spPr>
      </p:pic>
      <p:pic>
        <p:nvPicPr>
          <p:cNvPr id="40967" name="Picture 10"/>
          <p:cNvPicPr>
            <a:picLocks noChangeAspect="1"/>
          </p:cNvPicPr>
          <p:nvPr/>
        </p:nvPicPr>
        <p:blipFill>
          <a:blip r:embed="rId6"/>
          <a:stretch>
            <a:fillRect/>
          </a:stretch>
        </p:blipFill>
        <p:spPr>
          <a:xfrm>
            <a:off x="6724650" y="3040063"/>
            <a:ext cx="2997200" cy="1597025"/>
          </a:xfrm>
          <a:prstGeom prst="rect">
            <a:avLst/>
          </a:prstGeom>
          <a:noFill/>
          <a:ln w="9525">
            <a:noFill/>
          </a:ln>
        </p:spPr>
      </p:pic>
      <p:sp>
        <p:nvSpPr>
          <p:cNvPr id="40968" name="TextBox 12"/>
          <p:cNvSpPr/>
          <p:nvPr/>
        </p:nvSpPr>
        <p:spPr>
          <a:xfrm>
            <a:off x="2025650" y="608013"/>
            <a:ext cx="584200" cy="369887"/>
          </a:xfrm>
          <a:prstGeom prst="rect">
            <a:avLst/>
          </a:prstGeom>
          <a:noFill/>
          <a:ln w="9525">
            <a:noFill/>
          </a:ln>
        </p:spPr>
        <p:txBody>
          <a:bodyPr wrap="none">
            <a:spAutoFit/>
          </a:bodyPr>
          <a:p>
            <a:pPr eaLnBrk="0" hangingPunct="0"/>
            <a:r>
              <a:rPr lang="en-US" altLang="zh-CN" dirty="0">
                <a:solidFill>
                  <a:srgbClr val="000000"/>
                </a:solidFill>
                <a:latin typeface="Calibri" panose="020F0502020204030204" pitchFamily="34" charset="0"/>
                <a:sym typeface="Calibri" panose="020F0502020204030204" pitchFamily="34" charset="0"/>
              </a:rPr>
              <a:t>20V</a:t>
            </a:r>
            <a:endParaRPr lang="en-US" altLang="zh-CN" dirty="0">
              <a:solidFill>
                <a:srgbClr val="000000"/>
              </a:solidFill>
              <a:latin typeface="Calibri" panose="020F0502020204030204" pitchFamily="34" charset="0"/>
              <a:sym typeface="Calibri" panose="020F0502020204030204" pitchFamily="34" charset="0"/>
            </a:endParaRPr>
          </a:p>
        </p:txBody>
      </p:sp>
      <p:sp>
        <p:nvSpPr>
          <p:cNvPr id="40969" name="TextBox 13"/>
          <p:cNvSpPr/>
          <p:nvPr/>
        </p:nvSpPr>
        <p:spPr>
          <a:xfrm>
            <a:off x="5248275" y="608013"/>
            <a:ext cx="584200" cy="369887"/>
          </a:xfrm>
          <a:prstGeom prst="rect">
            <a:avLst/>
          </a:prstGeom>
          <a:noFill/>
          <a:ln w="9525">
            <a:noFill/>
          </a:ln>
        </p:spPr>
        <p:txBody>
          <a:bodyPr wrap="none">
            <a:spAutoFit/>
          </a:bodyPr>
          <a:p>
            <a:pPr eaLnBrk="0" hangingPunct="0"/>
            <a:r>
              <a:rPr lang="en-US" altLang="zh-CN" dirty="0">
                <a:solidFill>
                  <a:srgbClr val="000000"/>
                </a:solidFill>
                <a:latin typeface="Calibri" panose="020F0502020204030204" pitchFamily="34" charset="0"/>
                <a:sym typeface="Calibri" panose="020F0502020204030204" pitchFamily="34" charset="0"/>
              </a:rPr>
              <a:t>60V</a:t>
            </a:r>
            <a:endParaRPr lang="en-US" altLang="zh-CN" dirty="0">
              <a:solidFill>
                <a:srgbClr val="000000"/>
              </a:solidFill>
              <a:latin typeface="Calibri" panose="020F0502020204030204" pitchFamily="34" charset="0"/>
              <a:sym typeface="Calibri" panose="020F0502020204030204" pitchFamily="34" charset="0"/>
            </a:endParaRPr>
          </a:p>
        </p:txBody>
      </p:sp>
      <p:sp>
        <p:nvSpPr>
          <p:cNvPr id="40970" name="TextBox 14"/>
          <p:cNvSpPr/>
          <p:nvPr/>
        </p:nvSpPr>
        <p:spPr>
          <a:xfrm>
            <a:off x="7759700" y="608013"/>
            <a:ext cx="708025" cy="369887"/>
          </a:xfrm>
          <a:prstGeom prst="rect">
            <a:avLst/>
          </a:prstGeom>
          <a:noFill/>
          <a:ln w="9525">
            <a:noFill/>
          </a:ln>
        </p:spPr>
        <p:txBody>
          <a:bodyPr wrap="none">
            <a:spAutoFit/>
          </a:bodyPr>
          <a:p>
            <a:pPr eaLnBrk="0" hangingPunct="0"/>
            <a:r>
              <a:rPr lang="en-US" altLang="zh-CN" dirty="0">
                <a:solidFill>
                  <a:srgbClr val="000000"/>
                </a:solidFill>
                <a:latin typeface="Calibri" panose="020F0502020204030204" pitchFamily="34" charset="0"/>
                <a:sym typeface="Calibri" panose="020F0502020204030204" pitchFamily="34" charset="0"/>
              </a:rPr>
              <a:t>100V</a:t>
            </a:r>
            <a:endParaRPr lang="en-US" altLang="zh-CN" dirty="0">
              <a:solidFill>
                <a:srgbClr val="000000"/>
              </a:solidFill>
              <a:latin typeface="Calibri" panose="020F0502020204030204" pitchFamily="34" charset="0"/>
              <a:sym typeface="Calibri" panose="020F0502020204030204" pitchFamily="34" charset="0"/>
            </a:endParaRPr>
          </a:p>
        </p:txBody>
      </p:sp>
      <p:sp>
        <p:nvSpPr>
          <p:cNvPr id="40971" name="TextBox 15"/>
          <p:cNvSpPr/>
          <p:nvPr/>
        </p:nvSpPr>
        <p:spPr>
          <a:xfrm>
            <a:off x="404813" y="2052638"/>
            <a:ext cx="612775" cy="395287"/>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Fast</a:t>
            </a:r>
            <a:endParaRPr lang="en-US" altLang="zh-CN" sz="2000" b="1" dirty="0">
              <a:solidFill>
                <a:srgbClr val="000000"/>
              </a:solidFill>
              <a:latin typeface="Calibri" panose="020F0502020204030204" pitchFamily="34" charset="0"/>
              <a:sym typeface="Calibri" panose="020F0502020204030204" pitchFamily="34" charset="0"/>
            </a:endParaRPr>
          </a:p>
        </p:txBody>
      </p:sp>
      <p:sp>
        <p:nvSpPr>
          <p:cNvPr id="40972" name="TextBox 16"/>
          <p:cNvSpPr/>
          <p:nvPr/>
        </p:nvSpPr>
        <p:spPr>
          <a:xfrm>
            <a:off x="404813" y="3660775"/>
            <a:ext cx="558800" cy="395288"/>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Full</a:t>
            </a:r>
            <a:endParaRPr lang="en-US" altLang="zh-CN" sz="2000" b="1" dirty="0">
              <a:solidFill>
                <a:srgbClr val="000000"/>
              </a:solidFill>
              <a:latin typeface="Calibri" panose="020F0502020204030204" pitchFamily="34" charset="0"/>
              <a:sym typeface="Calibri" panose="020F0502020204030204" pitchFamily="34" charset="0"/>
            </a:endParaRPr>
          </a:p>
        </p:txBody>
      </p:sp>
      <p:sp>
        <p:nvSpPr>
          <p:cNvPr id="40973" name="TextBox 17"/>
          <p:cNvSpPr/>
          <p:nvPr/>
        </p:nvSpPr>
        <p:spPr>
          <a:xfrm>
            <a:off x="3403600" y="5853113"/>
            <a:ext cx="3116263" cy="395287"/>
          </a:xfrm>
          <a:prstGeom prst="rect">
            <a:avLst/>
          </a:prstGeom>
          <a:noFill/>
          <a:ln w="9525">
            <a:noFill/>
          </a:ln>
        </p:spPr>
        <p:txBody>
          <a:bodyPr wrap="none">
            <a:spAutoFit/>
          </a:bodyPr>
          <a:p>
            <a:pPr eaLnBrk="0" hangingPunct="0"/>
            <a:r>
              <a:rPr lang="en-US" altLang="zh-CN" sz="2000" dirty="0">
                <a:solidFill>
                  <a:srgbClr val="000000"/>
                </a:solidFill>
                <a:latin typeface="Calibri" panose="020F0502020204030204" pitchFamily="34" charset="0"/>
                <a:sym typeface="Calibri" panose="020F0502020204030204" pitchFamily="34" charset="0"/>
              </a:rPr>
              <a:t>Hex 02 100 um from column</a:t>
            </a:r>
            <a:endParaRPr lang="en-US" altLang="zh-CN" sz="2000" dirty="0">
              <a:solidFill>
                <a:srgbClr val="000000"/>
              </a:solidFill>
              <a:latin typeface="Calibri" panose="020F0502020204030204" pitchFamily="34" charset="0"/>
              <a:sym typeface="Calibri" panose="020F0502020204030204" pitchFamily="34" charset="0"/>
            </a:endParaRPr>
          </a:p>
        </p:txBody>
      </p:sp>
      <p:sp>
        <p:nvSpPr>
          <p:cNvPr id="40975" name="TextBox 19"/>
          <p:cNvSpPr/>
          <p:nvPr/>
        </p:nvSpPr>
        <p:spPr>
          <a:xfrm>
            <a:off x="611188" y="6346825"/>
            <a:ext cx="976312" cy="368300"/>
          </a:xfrm>
          <a:prstGeom prst="rect">
            <a:avLst/>
          </a:prstGeom>
          <a:noFill/>
          <a:ln w="9525">
            <a:noFill/>
          </a:ln>
        </p:spPr>
        <p:txBody>
          <a:bodyPr wrap="none">
            <a:spAutoFit/>
          </a:bodyPr>
          <a:p>
            <a:pPr eaLnBrk="0" hangingPunct="0"/>
            <a:r>
              <a:rPr lang="en-US" altLang="zh-CN" dirty="0">
                <a:solidFill>
                  <a:srgbClr val="000000"/>
                </a:solidFill>
                <a:latin typeface="Calibri" panose="020F0502020204030204" pitchFamily="34" charset="0"/>
                <a:sym typeface="Calibri" panose="020F0502020204030204" pitchFamily="34" charset="0"/>
              </a:rPr>
              <a:t>Aug 8th</a:t>
            </a:r>
            <a:endParaRPr lang="en-US" altLang="zh-CN" dirty="0">
              <a:solidFill>
                <a:srgbClr val="000000"/>
              </a:solidFill>
              <a:latin typeface="Calibri" panose="020F0502020204030204" pitchFamily="34" charset="0"/>
              <a:sym typeface="Calibri" panose="020F0502020204030204" pitchFamily="34" charset="0"/>
            </a:endParaRPr>
          </a:p>
        </p:txBody>
      </p:sp>
      <p:sp>
        <p:nvSpPr>
          <p:cNvPr id="40976" name="Text Box 3"/>
          <p:cNvSpPr txBox="1"/>
          <p:nvPr/>
        </p:nvSpPr>
        <p:spPr>
          <a:xfrm>
            <a:off x="871538" y="0"/>
            <a:ext cx="3935412" cy="447675"/>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Laser scan results, NYU 8/2014</a:t>
            </a:r>
            <a:endParaRPr lang="zh-CN" altLang="en-US" sz="2000" b="1" baseline="-25000" dirty="0">
              <a:solidFill>
                <a:schemeClr val="bg1"/>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7" name="TextBox 12"/>
          <p:cNvSpPr/>
          <p:nvPr/>
        </p:nvSpPr>
        <p:spPr>
          <a:xfrm>
            <a:off x="485775" y="381000"/>
            <a:ext cx="584200" cy="368300"/>
          </a:xfrm>
          <a:prstGeom prst="rect">
            <a:avLst/>
          </a:prstGeom>
          <a:noFill/>
          <a:ln w="9525">
            <a:noFill/>
          </a:ln>
        </p:spPr>
        <p:txBody>
          <a:bodyPr wrap="none">
            <a:spAutoFit/>
          </a:bodyPr>
          <a:p>
            <a:pPr eaLnBrk="0" hangingPunct="0"/>
            <a:r>
              <a:rPr lang="en-US" altLang="zh-CN" dirty="0">
                <a:solidFill>
                  <a:srgbClr val="000000"/>
                </a:solidFill>
                <a:latin typeface="Calibri" panose="020F0502020204030204" pitchFamily="34" charset="0"/>
                <a:sym typeface="Calibri" panose="020F0502020204030204" pitchFamily="34" charset="0"/>
              </a:rPr>
              <a:t>60V</a:t>
            </a:r>
            <a:endParaRPr lang="en-US" altLang="zh-CN" dirty="0">
              <a:solidFill>
                <a:srgbClr val="000000"/>
              </a:solidFill>
              <a:latin typeface="Calibri" panose="020F0502020204030204" pitchFamily="34" charset="0"/>
              <a:sym typeface="Calibri" panose="020F0502020204030204" pitchFamily="34" charset="0"/>
            </a:endParaRPr>
          </a:p>
        </p:txBody>
      </p:sp>
      <p:sp>
        <p:nvSpPr>
          <p:cNvPr id="41988" name="TextBox 13"/>
          <p:cNvSpPr/>
          <p:nvPr/>
        </p:nvSpPr>
        <p:spPr>
          <a:xfrm>
            <a:off x="1323975" y="3192463"/>
            <a:ext cx="720725" cy="395287"/>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100V</a:t>
            </a:r>
            <a:endParaRPr lang="en-US" altLang="zh-CN" sz="2000" b="1" dirty="0">
              <a:solidFill>
                <a:srgbClr val="000000"/>
              </a:solidFill>
              <a:latin typeface="Calibri" panose="020F0502020204030204" pitchFamily="34" charset="0"/>
              <a:sym typeface="Calibri" panose="020F0502020204030204" pitchFamily="34" charset="0"/>
            </a:endParaRPr>
          </a:p>
        </p:txBody>
      </p:sp>
      <p:sp>
        <p:nvSpPr>
          <p:cNvPr id="41989" name="TextBox 14"/>
          <p:cNvSpPr/>
          <p:nvPr/>
        </p:nvSpPr>
        <p:spPr>
          <a:xfrm>
            <a:off x="1262063" y="5319713"/>
            <a:ext cx="719137" cy="396875"/>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140V</a:t>
            </a:r>
            <a:endParaRPr lang="en-US" altLang="zh-CN" sz="2000" b="1" dirty="0">
              <a:solidFill>
                <a:srgbClr val="000000"/>
              </a:solidFill>
              <a:latin typeface="Calibri" panose="020F0502020204030204" pitchFamily="34" charset="0"/>
              <a:sym typeface="Calibri" panose="020F0502020204030204" pitchFamily="34" charset="0"/>
            </a:endParaRPr>
          </a:p>
        </p:txBody>
      </p:sp>
      <p:sp>
        <p:nvSpPr>
          <p:cNvPr id="41990" name="TextBox 17"/>
          <p:cNvSpPr/>
          <p:nvPr/>
        </p:nvSpPr>
        <p:spPr>
          <a:xfrm>
            <a:off x="7913688" y="3114675"/>
            <a:ext cx="903287" cy="396875"/>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Hex 01</a:t>
            </a:r>
            <a:endParaRPr lang="en-US" altLang="zh-CN" sz="2000" b="1" dirty="0">
              <a:solidFill>
                <a:srgbClr val="000000"/>
              </a:solidFill>
              <a:latin typeface="Calibri" panose="020F0502020204030204" pitchFamily="34" charset="0"/>
              <a:sym typeface="Calibri" panose="020F0502020204030204" pitchFamily="34" charset="0"/>
            </a:endParaRPr>
          </a:p>
        </p:txBody>
      </p:sp>
      <p:pic>
        <p:nvPicPr>
          <p:cNvPr id="41991" name="Picture 2"/>
          <p:cNvPicPr>
            <a:picLocks noChangeAspect="1"/>
          </p:cNvPicPr>
          <p:nvPr/>
        </p:nvPicPr>
        <p:blipFill>
          <a:blip r:embed="rId1"/>
          <a:stretch>
            <a:fillRect/>
          </a:stretch>
        </p:blipFill>
        <p:spPr>
          <a:xfrm>
            <a:off x="2835275" y="228600"/>
            <a:ext cx="4271963" cy="2098675"/>
          </a:xfrm>
          <a:prstGeom prst="rect">
            <a:avLst/>
          </a:prstGeom>
          <a:noFill/>
          <a:ln w="9525">
            <a:noFill/>
          </a:ln>
        </p:spPr>
      </p:pic>
      <p:pic>
        <p:nvPicPr>
          <p:cNvPr id="41992" name="Picture 3"/>
          <p:cNvPicPr>
            <a:picLocks noChangeAspect="1"/>
          </p:cNvPicPr>
          <p:nvPr/>
        </p:nvPicPr>
        <p:blipFill>
          <a:blip r:embed="rId2"/>
          <a:stretch>
            <a:fillRect/>
          </a:stretch>
        </p:blipFill>
        <p:spPr>
          <a:xfrm>
            <a:off x="2835275" y="2355850"/>
            <a:ext cx="4251325" cy="2098675"/>
          </a:xfrm>
          <a:prstGeom prst="rect">
            <a:avLst/>
          </a:prstGeom>
          <a:noFill/>
          <a:ln w="9525">
            <a:noFill/>
          </a:ln>
        </p:spPr>
      </p:pic>
      <p:pic>
        <p:nvPicPr>
          <p:cNvPr id="41993" name="Picture 4"/>
          <p:cNvPicPr>
            <a:picLocks noChangeAspect="1"/>
          </p:cNvPicPr>
          <p:nvPr/>
        </p:nvPicPr>
        <p:blipFill>
          <a:blip r:embed="rId3"/>
          <a:stretch>
            <a:fillRect/>
          </a:stretch>
        </p:blipFill>
        <p:spPr>
          <a:xfrm>
            <a:off x="2835275" y="4408488"/>
            <a:ext cx="4243388" cy="2098675"/>
          </a:xfrm>
          <a:prstGeom prst="rect">
            <a:avLst/>
          </a:prstGeom>
          <a:noFill/>
          <a:ln w="9525">
            <a:noFill/>
          </a:ln>
        </p:spPr>
      </p:pic>
      <p:sp>
        <p:nvSpPr>
          <p:cNvPr id="41995" name="Text Box 3"/>
          <p:cNvSpPr txBox="1"/>
          <p:nvPr/>
        </p:nvSpPr>
        <p:spPr>
          <a:xfrm>
            <a:off x="871538" y="0"/>
            <a:ext cx="1762125" cy="1057275"/>
          </a:xfrm>
          <a:prstGeom prst="rect">
            <a:avLst/>
          </a:prstGeom>
          <a:noFill/>
          <a:ln w="9525">
            <a:noFill/>
          </a:ln>
        </p:spPr>
        <p:txBody>
          <a:bodyPr wrap="none">
            <a:spAutoFit/>
          </a:bodyPr>
          <a:p>
            <a:r>
              <a:rPr lang="zh-CN" altLang="en-US" sz="2000" b="1" dirty="0">
                <a:solidFill>
                  <a:schemeClr val="bg1"/>
                </a:solidFill>
                <a:latin typeface="Arial" panose="020B0604020202020204" pitchFamily="34" charset="0"/>
              </a:rPr>
              <a:t>Laser scan </a:t>
            </a:r>
            <a:endParaRPr lang="zh-CN" altLang="en-US" sz="2000" b="1" dirty="0">
              <a:solidFill>
                <a:schemeClr val="bg1"/>
              </a:solidFill>
              <a:latin typeface="Arial" panose="020B0604020202020204" pitchFamily="34" charset="0"/>
            </a:endParaRPr>
          </a:p>
          <a:p>
            <a:r>
              <a:rPr lang="zh-CN" altLang="en-US" sz="2000" b="1" dirty="0">
                <a:solidFill>
                  <a:schemeClr val="bg1"/>
                </a:solidFill>
                <a:latin typeface="Arial" panose="020B0604020202020204" pitchFamily="34" charset="0"/>
              </a:rPr>
              <a:t>results, NYU </a:t>
            </a:r>
            <a:endParaRPr lang="zh-CN" altLang="en-US" sz="2000" b="1" dirty="0">
              <a:solidFill>
                <a:schemeClr val="bg1"/>
              </a:solidFill>
              <a:latin typeface="Arial" panose="020B0604020202020204" pitchFamily="34" charset="0"/>
            </a:endParaRPr>
          </a:p>
          <a:p>
            <a:r>
              <a:rPr lang="zh-CN" altLang="en-US" sz="2000" b="1" dirty="0">
                <a:solidFill>
                  <a:schemeClr val="bg1"/>
                </a:solidFill>
                <a:latin typeface="Arial" panose="020B0604020202020204" pitchFamily="34" charset="0"/>
              </a:rPr>
              <a:t>8/2014</a:t>
            </a:r>
            <a:endParaRPr lang="zh-CN" altLang="en-US" sz="2000" b="1" baseline="-25000" dirty="0">
              <a:solidFill>
                <a:schemeClr val="bg1"/>
              </a:solidFill>
              <a:latin typeface="Arial" panose="020B0604020202020204" pitchFamily="34" charset="0"/>
            </a:endParaRPr>
          </a:p>
        </p:txBody>
      </p:sp>
      <p:sp>
        <p:nvSpPr>
          <p:cNvPr id="41996" name="TextBox 12"/>
          <p:cNvSpPr/>
          <p:nvPr/>
        </p:nvSpPr>
        <p:spPr>
          <a:xfrm>
            <a:off x="1350963" y="1358900"/>
            <a:ext cx="590550" cy="396875"/>
          </a:xfrm>
          <a:prstGeom prst="rect">
            <a:avLst/>
          </a:prstGeom>
          <a:noFill/>
          <a:ln w="9525">
            <a:noFill/>
          </a:ln>
        </p:spPr>
        <p:txBody>
          <a:bodyPr wrap="none">
            <a:spAutoFit/>
          </a:bodyPr>
          <a:p>
            <a:pPr eaLnBrk="0" hangingPunct="0"/>
            <a:r>
              <a:rPr lang="en-US" altLang="zh-CN" sz="2000" b="1" dirty="0">
                <a:solidFill>
                  <a:srgbClr val="000000"/>
                </a:solidFill>
                <a:latin typeface="Calibri" panose="020F0502020204030204" pitchFamily="34" charset="0"/>
                <a:sym typeface="Calibri" panose="020F0502020204030204" pitchFamily="34" charset="0"/>
              </a:rPr>
              <a:t>60V</a:t>
            </a:r>
            <a:endParaRPr lang="en-US" altLang="zh-CN" sz="2000" b="1" dirty="0">
              <a:solidFill>
                <a:srgbClr val="000000"/>
              </a:solidFill>
              <a:latin typeface="Calibri" panose="020F0502020204030204" pitchFamily="34" charset="0"/>
              <a:sym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l="29216" t="19690" r="36685" b="17209"/>
          <a:stretch>
            <a:fillRect/>
          </a:stretch>
        </p:blipFill>
        <p:spPr>
          <a:xfrm>
            <a:off x="2493361" y="1679606"/>
            <a:ext cx="4234688" cy="4408054"/>
          </a:xfrm>
          <a:prstGeom prst="rect">
            <a:avLst/>
          </a:prstGeom>
        </p:spPr>
      </p:pic>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
        <p:nvSpPr>
          <p:cNvPr id="2" name="文本框 1"/>
          <p:cNvSpPr txBox="1"/>
          <p:nvPr/>
        </p:nvSpPr>
        <p:spPr>
          <a:xfrm>
            <a:off x="2493361" y="1334063"/>
            <a:ext cx="4127500" cy="350520"/>
          </a:xfrm>
          <a:prstGeom prst="rect">
            <a:avLst/>
          </a:prstGeom>
          <a:noFill/>
        </p:spPr>
        <p:txBody>
          <a:bodyPr wrap="none" rtlCol="0" anchor="t">
            <a:spAutoFit/>
          </a:bodyPr>
          <a:p>
            <a:r>
              <a:rPr lang="en-US" sz="1690" b="1" dirty="0" smtClean="0">
                <a:solidFill>
                  <a:srgbClr val="0000FF"/>
                </a:solidFill>
                <a:latin typeface="Times New Roman" panose="02020603050405020304" pitchFamily="18" charset="0"/>
                <a:sym typeface="+mn-ea"/>
              </a:rPr>
              <a:t>49x54 3D-Trench Electrode Detector Array</a:t>
            </a:r>
            <a:r>
              <a:rPr lang="zh-CN" altLang="en-US" sz="100" b="1" dirty="0">
                <a:solidFill>
                  <a:schemeClr val="bg1"/>
                </a:solidFill>
                <a:sym typeface="+mn-ea"/>
              </a:rPr>
              <a:t> </a:t>
            </a:r>
            <a:endParaRPr lang="zh-CN" altLang="en-US" sz="10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22500" t="21062" r="14999" b="17875"/>
          <a:stretch>
            <a:fillRect/>
          </a:stretch>
        </p:blipFill>
        <p:spPr>
          <a:xfrm>
            <a:off x="446670" y="1497754"/>
            <a:ext cx="5899156" cy="3241972"/>
          </a:xfrm>
          <a:prstGeom prst="rect">
            <a:avLst/>
          </a:prstGeom>
        </p:spPr>
      </p:pic>
      <p:sp>
        <p:nvSpPr>
          <p:cNvPr id="5" name="Hexagon 4"/>
          <p:cNvSpPr/>
          <p:nvPr/>
        </p:nvSpPr>
        <p:spPr>
          <a:xfrm>
            <a:off x="4827955" y="2481128"/>
            <a:ext cx="307738" cy="26768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6" name="Picture 5"/>
          <p:cNvPicPr>
            <a:picLocks noChangeAspect="1"/>
          </p:cNvPicPr>
          <p:nvPr/>
        </p:nvPicPr>
        <p:blipFill>
          <a:blip r:embed="rId2"/>
          <a:stretch>
            <a:fillRect/>
          </a:stretch>
        </p:blipFill>
        <p:spPr>
          <a:xfrm>
            <a:off x="4520380" y="2318784"/>
            <a:ext cx="328390" cy="278219"/>
          </a:xfrm>
          <a:prstGeom prst="rect">
            <a:avLst/>
          </a:prstGeom>
        </p:spPr>
      </p:pic>
      <p:pic>
        <p:nvPicPr>
          <p:cNvPr id="7" name="Picture 6"/>
          <p:cNvPicPr>
            <a:picLocks noChangeAspect="1"/>
          </p:cNvPicPr>
          <p:nvPr/>
        </p:nvPicPr>
        <p:blipFill>
          <a:blip r:embed="rId3"/>
          <a:stretch>
            <a:fillRect/>
          </a:stretch>
        </p:blipFill>
        <p:spPr>
          <a:xfrm>
            <a:off x="4520380" y="2637896"/>
            <a:ext cx="328390" cy="278219"/>
          </a:xfrm>
          <a:prstGeom prst="rect">
            <a:avLst/>
          </a:prstGeom>
        </p:spPr>
      </p:pic>
      <p:pic>
        <p:nvPicPr>
          <p:cNvPr id="8" name="Picture 7"/>
          <p:cNvPicPr>
            <a:picLocks noChangeAspect="1"/>
          </p:cNvPicPr>
          <p:nvPr/>
        </p:nvPicPr>
        <p:blipFill>
          <a:blip r:embed="rId3"/>
          <a:stretch>
            <a:fillRect/>
          </a:stretch>
        </p:blipFill>
        <p:spPr>
          <a:xfrm>
            <a:off x="4807302" y="2777317"/>
            <a:ext cx="328390" cy="278219"/>
          </a:xfrm>
          <a:prstGeom prst="rect">
            <a:avLst/>
          </a:prstGeom>
        </p:spPr>
      </p:pic>
      <p:pic>
        <p:nvPicPr>
          <p:cNvPr id="9" name="Picture 8"/>
          <p:cNvPicPr>
            <a:picLocks noChangeAspect="1"/>
          </p:cNvPicPr>
          <p:nvPr/>
        </p:nvPicPr>
        <p:blipFill>
          <a:blip r:embed="rId3"/>
          <a:stretch>
            <a:fillRect/>
          </a:stretch>
        </p:blipFill>
        <p:spPr>
          <a:xfrm>
            <a:off x="4520380" y="2937495"/>
            <a:ext cx="328390" cy="278219"/>
          </a:xfrm>
          <a:prstGeom prst="rect">
            <a:avLst/>
          </a:prstGeom>
        </p:spPr>
      </p:pic>
      <p:pic>
        <p:nvPicPr>
          <p:cNvPr id="10" name="Picture 9"/>
          <p:cNvPicPr>
            <a:picLocks noChangeAspect="1"/>
          </p:cNvPicPr>
          <p:nvPr/>
        </p:nvPicPr>
        <p:blipFill>
          <a:blip r:embed="rId3"/>
          <a:stretch>
            <a:fillRect/>
          </a:stretch>
        </p:blipFill>
        <p:spPr>
          <a:xfrm>
            <a:off x="4233461" y="2478340"/>
            <a:ext cx="328390" cy="278219"/>
          </a:xfrm>
          <a:prstGeom prst="rect">
            <a:avLst/>
          </a:prstGeom>
        </p:spPr>
      </p:pic>
      <p:pic>
        <p:nvPicPr>
          <p:cNvPr id="11" name="Picture 10"/>
          <p:cNvPicPr>
            <a:picLocks noChangeAspect="1"/>
          </p:cNvPicPr>
          <p:nvPr/>
        </p:nvPicPr>
        <p:blipFill>
          <a:blip r:embed="rId3"/>
          <a:stretch>
            <a:fillRect/>
          </a:stretch>
        </p:blipFill>
        <p:spPr>
          <a:xfrm>
            <a:off x="4245517" y="2787695"/>
            <a:ext cx="328390" cy="278219"/>
          </a:xfrm>
          <a:prstGeom prst="rect">
            <a:avLst/>
          </a:prstGeom>
        </p:spPr>
      </p:pic>
      <p:sp>
        <p:nvSpPr>
          <p:cNvPr id="12" name="TextBox 11"/>
          <p:cNvSpPr txBox="1"/>
          <p:nvPr/>
        </p:nvSpPr>
        <p:spPr>
          <a:xfrm>
            <a:off x="4879382" y="2789608"/>
            <a:ext cx="225425" cy="183515"/>
          </a:xfrm>
          <a:prstGeom prst="rect">
            <a:avLst/>
          </a:prstGeom>
          <a:noFill/>
        </p:spPr>
        <p:txBody>
          <a:bodyPr wrap="none" rtlCol="0">
            <a:spAutoFit/>
          </a:bodyPr>
          <a:lstStyle/>
          <a:p>
            <a:r>
              <a:rPr lang="en-US" sz="600" dirty="0" smtClean="0"/>
              <a:t>1</a:t>
            </a:r>
            <a:endParaRPr lang="en-US" sz="600" dirty="0"/>
          </a:p>
        </p:txBody>
      </p:sp>
      <p:sp>
        <p:nvSpPr>
          <p:cNvPr id="13" name="TextBox 12"/>
          <p:cNvSpPr txBox="1"/>
          <p:nvPr/>
        </p:nvSpPr>
        <p:spPr>
          <a:xfrm>
            <a:off x="4879382" y="2472507"/>
            <a:ext cx="225425" cy="183515"/>
          </a:xfrm>
          <a:prstGeom prst="rect">
            <a:avLst/>
          </a:prstGeom>
          <a:noFill/>
        </p:spPr>
        <p:txBody>
          <a:bodyPr wrap="none" rtlCol="0">
            <a:spAutoFit/>
          </a:bodyPr>
          <a:lstStyle/>
          <a:p>
            <a:r>
              <a:rPr lang="en-US" sz="600" dirty="0" smtClean="0"/>
              <a:t>2</a:t>
            </a:r>
            <a:endParaRPr lang="en-US" sz="600" dirty="0"/>
          </a:p>
        </p:txBody>
      </p:sp>
      <p:sp>
        <p:nvSpPr>
          <p:cNvPr id="14" name="TextBox 13"/>
          <p:cNvSpPr txBox="1"/>
          <p:nvPr/>
        </p:nvSpPr>
        <p:spPr>
          <a:xfrm>
            <a:off x="4571727" y="2916114"/>
            <a:ext cx="225425" cy="183515"/>
          </a:xfrm>
          <a:prstGeom prst="rect">
            <a:avLst/>
          </a:prstGeom>
          <a:noFill/>
        </p:spPr>
        <p:txBody>
          <a:bodyPr wrap="none" rtlCol="0">
            <a:spAutoFit/>
          </a:bodyPr>
          <a:lstStyle/>
          <a:p>
            <a:r>
              <a:rPr lang="en-US" sz="600" dirty="0" smtClean="0"/>
              <a:t>3</a:t>
            </a:r>
            <a:endParaRPr lang="en-US" sz="600" dirty="0"/>
          </a:p>
        </p:txBody>
      </p:sp>
      <p:sp>
        <p:nvSpPr>
          <p:cNvPr id="15" name="TextBox 14"/>
          <p:cNvSpPr txBox="1"/>
          <p:nvPr/>
        </p:nvSpPr>
        <p:spPr>
          <a:xfrm>
            <a:off x="4561850" y="2624239"/>
            <a:ext cx="225425" cy="183515"/>
          </a:xfrm>
          <a:prstGeom prst="rect">
            <a:avLst/>
          </a:prstGeom>
          <a:noFill/>
        </p:spPr>
        <p:txBody>
          <a:bodyPr wrap="none" rtlCol="0">
            <a:spAutoFit/>
          </a:bodyPr>
          <a:lstStyle/>
          <a:p>
            <a:r>
              <a:rPr lang="en-US" sz="600" dirty="0" smtClean="0"/>
              <a:t>4</a:t>
            </a:r>
            <a:endParaRPr lang="en-US" sz="600" dirty="0"/>
          </a:p>
        </p:txBody>
      </p:sp>
      <p:sp>
        <p:nvSpPr>
          <p:cNvPr id="16" name="TextBox 15"/>
          <p:cNvSpPr txBox="1"/>
          <p:nvPr/>
        </p:nvSpPr>
        <p:spPr>
          <a:xfrm>
            <a:off x="4561850" y="2295492"/>
            <a:ext cx="225425" cy="183515"/>
          </a:xfrm>
          <a:prstGeom prst="rect">
            <a:avLst/>
          </a:prstGeom>
          <a:noFill/>
        </p:spPr>
        <p:txBody>
          <a:bodyPr wrap="none" rtlCol="0">
            <a:spAutoFit/>
          </a:bodyPr>
          <a:lstStyle/>
          <a:p>
            <a:r>
              <a:rPr lang="en-US" sz="600" dirty="0" smtClean="0"/>
              <a:t>5</a:t>
            </a:r>
            <a:endParaRPr lang="en-US" sz="600" dirty="0"/>
          </a:p>
        </p:txBody>
      </p:sp>
      <p:sp>
        <p:nvSpPr>
          <p:cNvPr id="17" name="TextBox 16"/>
          <p:cNvSpPr txBox="1"/>
          <p:nvPr/>
        </p:nvSpPr>
        <p:spPr>
          <a:xfrm>
            <a:off x="4284806" y="2789608"/>
            <a:ext cx="225425" cy="183515"/>
          </a:xfrm>
          <a:prstGeom prst="rect">
            <a:avLst/>
          </a:prstGeom>
          <a:noFill/>
        </p:spPr>
        <p:txBody>
          <a:bodyPr wrap="none" rtlCol="0">
            <a:spAutoFit/>
          </a:bodyPr>
          <a:lstStyle/>
          <a:p>
            <a:r>
              <a:rPr lang="en-US" sz="600" dirty="0" smtClean="0"/>
              <a:t>6</a:t>
            </a:r>
            <a:endParaRPr lang="en-US" sz="600" dirty="0"/>
          </a:p>
        </p:txBody>
      </p:sp>
      <p:sp>
        <p:nvSpPr>
          <p:cNvPr id="18" name="TextBox 17"/>
          <p:cNvSpPr txBox="1"/>
          <p:nvPr/>
        </p:nvSpPr>
        <p:spPr>
          <a:xfrm>
            <a:off x="4305540" y="2474417"/>
            <a:ext cx="225425" cy="183515"/>
          </a:xfrm>
          <a:prstGeom prst="rect">
            <a:avLst/>
          </a:prstGeom>
          <a:noFill/>
        </p:spPr>
        <p:txBody>
          <a:bodyPr wrap="none" rtlCol="0">
            <a:spAutoFit/>
          </a:bodyPr>
          <a:lstStyle/>
          <a:p>
            <a:r>
              <a:rPr lang="en-US" sz="600" dirty="0" smtClean="0"/>
              <a:t>7</a:t>
            </a:r>
            <a:endParaRPr lang="en-US" sz="600" dirty="0"/>
          </a:p>
        </p:txBody>
      </p:sp>
      <p:sp>
        <p:nvSpPr>
          <p:cNvPr id="19" name="TextBox 18"/>
          <p:cNvSpPr txBox="1"/>
          <p:nvPr/>
        </p:nvSpPr>
        <p:spPr>
          <a:xfrm>
            <a:off x="2548657" y="1041406"/>
            <a:ext cx="1520825" cy="350520"/>
          </a:xfrm>
          <a:prstGeom prst="rect">
            <a:avLst/>
          </a:prstGeom>
          <a:noFill/>
        </p:spPr>
        <p:txBody>
          <a:bodyPr wrap="none" rtlCol="0">
            <a:spAutoFit/>
          </a:bodyPr>
          <a:lstStyle/>
          <a:p>
            <a:r>
              <a:rPr lang="en-US" sz="1690" b="1" dirty="0" smtClean="0">
                <a:solidFill>
                  <a:srgbClr val="0000FF"/>
                </a:solidFill>
                <a:latin typeface="Times New Roman" panose="02020603050405020304" pitchFamily="18" charset="0"/>
              </a:rPr>
              <a:t>Area of Detail </a:t>
            </a:r>
            <a:endParaRPr lang="en-US" sz="600" dirty="0"/>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pic>
        <p:nvPicPr>
          <p:cNvPr id="3" name="图片 2" descr="3D_Trench_New_10_1_2012_8um_Trench-49x54 arrayR80um-LRC"/>
          <p:cNvPicPr>
            <a:picLocks noChangeAspect="1"/>
          </p:cNvPicPr>
          <p:nvPr/>
        </p:nvPicPr>
        <p:blipFill>
          <a:blip r:embed="rId4"/>
          <a:srcRect l="54852" t="5228" r="11345" b="23114"/>
          <a:stretch>
            <a:fillRect/>
          </a:stretch>
        </p:blipFill>
        <p:spPr>
          <a:xfrm>
            <a:off x="6440294" y="3824951"/>
            <a:ext cx="2877538" cy="2763152"/>
          </a:xfrm>
          <a:prstGeom prst="rect">
            <a:avLst/>
          </a:prstGeom>
        </p:spPr>
      </p:pic>
      <p:cxnSp>
        <p:nvCxnSpPr>
          <p:cNvPr id="4" name="直接箭头连接符 3"/>
          <p:cNvCxnSpPr/>
          <p:nvPr/>
        </p:nvCxnSpPr>
        <p:spPr>
          <a:xfrm flipV="1">
            <a:off x="7336323" y="5125503"/>
            <a:ext cx="1017564" cy="19660"/>
          </a:xfrm>
          <a:prstGeom prst="straightConnector1">
            <a:avLst/>
          </a:prstGeom>
          <a:solidFill>
            <a:schemeClr val="accent1"/>
          </a:solidFill>
          <a:ln w="28575" cap="flat" cmpd="sng" algn="ctr">
            <a:solidFill>
              <a:srgbClr val="FFFF00"/>
            </a:solidFill>
            <a:prstDash val="solid"/>
            <a:round/>
            <a:headEnd type="arrow" w="med" len="med"/>
            <a:tailEnd type="arrow" w="med" len="med"/>
          </a:ln>
        </p:spPr>
      </p:cxnSp>
      <p:sp>
        <p:nvSpPr>
          <p:cNvPr id="20" name="TextBox 18"/>
          <p:cNvSpPr txBox="1"/>
          <p:nvPr/>
        </p:nvSpPr>
        <p:spPr>
          <a:xfrm>
            <a:off x="7557837" y="4866803"/>
            <a:ext cx="614680" cy="350520"/>
          </a:xfrm>
          <a:prstGeom prst="rect">
            <a:avLst/>
          </a:prstGeom>
          <a:noFill/>
        </p:spPr>
        <p:txBody>
          <a:bodyPr wrap="none" rtlCol="0">
            <a:spAutoFit/>
          </a:bodyPr>
          <a:p>
            <a:r>
              <a:rPr lang="en-US" sz="940" b="1" dirty="0" smtClean="0">
                <a:solidFill>
                  <a:srgbClr val="FFFF66"/>
                </a:solidFill>
                <a:latin typeface="Times New Roman" panose="02020603050405020304" pitchFamily="18" charset="0"/>
              </a:rPr>
              <a:t>160 </a:t>
            </a:r>
            <a:r>
              <a:rPr lang="en-US" sz="940" b="1" dirty="0" smtClean="0">
                <a:solidFill>
                  <a:srgbClr val="FFFF66"/>
                </a:solidFill>
                <a:latin typeface="Times New Roman" panose="02020603050405020304" pitchFamily="18" charset="0"/>
                <a:sym typeface="Symbol" panose="05050102010706020507" charset="0"/>
              </a:rPr>
              <a:t>m</a:t>
            </a:r>
            <a:r>
              <a:rPr lang="en-US" sz="1690" b="1" dirty="0" smtClean="0">
                <a:solidFill>
                  <a:srgbClr val="0000FF"/>
                </a:solidFill>
                <a:latin typeface="Times New Roman" panose="02020603050405020304" pitchFamily="18" charset="0"/>
              </a:rPr>
              <a:t> </a:t>
            </a:r>
            <a:endParaRPr lang="en-US" sz="6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4858" t="14729" r="20770" b="5427"/>
          <a:stretch>
            <a:fillRect/>
          </a:stretch>
        </p:blipFill>
        <p:spPr>
          <a:xfrm>
            <a:off x="745806" y="1722145"/>
            <a:ext cx="4128377" cy="4096558"/>
          </a:xfrm>
          <a:prstGeom prst="rect">
            <a:avLst/>
          </a:prstGeom>
        </p:spPr>
      </p:pic>
      <p:pic>
        <p:nvPicPr>
          <p:cNvPr id="3" name="Picture 2"/>
          <p:cNvPicPr>
            <a:picLocks noChangeAspect="1"/>
          </p:cNvPicPr>
          <p:nvPr/>
        </p:nvPicPr>
        <p:blipFill rotWithShape="1">
          <a:blip r:embed="rId2"/>
          <a:srcRect l="20811" t="23566" r="13453" b="11318"/>
          <a:stretch>
            <a:fillRect/>
          </a:stretch>
        </p:blipFill>
        <p:spPr>
          <a:xfrm>
            <a:off x="4977591" y="1722145"/>
            <a:ext cx="4215875" cy="3340884"/>
          </a:xfrm>
          <a:prstGeom prst="rect">
            <a:avLst/>
          </a:prstGeom>
        </p:spPr>
      </p:pic>
      <p:sp>
        <p:nvSpPr>
          <p:cNvPr id="4" name="TextBox 3"/>
          <p:cNvSpPr txBox="1"/>
          <p:nvPr/>
        </p:nvSpPr>
        <p:spPr>
          <a:xfrm>
            <a:off x="4038962" y="1101696"/>
            <a:ext cx="2022475" cy="350520"/>
          </a:xfrm>
          <a:prstGeom prst="rect">
            <a:avLst/>
          </a:prstGeom>
          <a:noFill/>
        </p:spPr>
        <p:txBody>
          <a:bodyPr wrap="none" rtlCol="0">
            <a:spAutoFit/>
          </a:bodyPr>
          <a:lstStyle/>
          <a:p>
            <a:r>
              <a:rPr lang="en-US" sz="1690" b="1" dirty="0" smtClean="0">
                <a:solidFill>
                  <a:srgbClr val="0000FF"/>
                </a:solidFill>
                <a:latin typeface="Times New Roman" panose="02020603050405020304" pitchFamily="18" charset="0"/>
              </a:rPr>
              <a:t>View of Wire-Bonds</a:t>
            </a:r>
            <a:endParaRPr lang="en-US" sz="1690" b="1" dirty="0" smtClean="0">
              <a:solidFill>
                <a:srgbClr val="0000FF"/>
              </a:solidFill>
              <a:latin typeface="Times New Roman" panose="02020603050405020304" pitchFamily="18" charset="0"/>
            </a:endParaRPr>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6832" y="1085373"/>
            <a:ext cx="2811780" cy="1649095"/>
          </a:xfrm>
          <a:prstGeom prst="rect">
            <a:avLst/>
          </a:prstGeom>
          <a:noFill/>
        </p:spPr>
        <p:txBody>
          <a:bodyPr wrap="none" rtlCol="0">
            <a:spAutoFit/>
          </a:bodyPr>
          <a:lstStyle/>
          <a:p>
            <a:r>
              <a:rPr lang="en-US" sz="1690" b="1" dirty="0" smtClean="0"/>
              <a:t>Laser Settings</a:t>
            </a:r>
            <a:endParaRPr lang="en-US" sz="1690" b="1" dirty="0" smtClean="0"/>
          </a:p>
          <a:p>
            <a:endParaRPr lang="en-US" sz="1690" b="1" dirty="0"/>
          </a:p>
          <a:p>
            <a:pPr marL="285750" indent="-285750">
              <a:buFont typeface="Arial" panose="020B0604020202020204" pitchFamily="34" charset="0"/>
              <a:buChar char="•"/>
            </a:pPr>
            <a:r>
              <a:rPr lang="en-US" sz="1690" b="1" dirty="0" smtClean="0"/>
              <a:t>Pulse Voltage: 	1.56V</a:t>
            </a:r>
            <a:endParaRPr lang="en-US" sz="1690" b="1" dirty="0" smtClean="0"/>
          </a:p>
          <a:p>
            <a:pPr marL="285750" indent="-285750">
              <a:buFont typeface="Arial" panose="020B0604020202020204" pitchFamily="34" charset="0"/>
              <a:buChar char="•"/>
            </a:pPr>
            <a:r>
              <a:rPr lang="en-US" sz="1690" b="1" dirty="0" smtClean="0"/>
              <a:t>Pulse Width:	20nsec</a:t>
            </a:r>
            <a:endParaRPr lang="en-US" sz="1690" b="1" dirty="0" smtClean="0"/>
          </a:p>
          <a:p>
            <a:pPr marL="285750" indent="-285750">
              <a:buFont typeface="Arial" panose="020B0604020202020204" pitchFamily="34" charset="0"/>
              <a:buChar char="•"/>
            </a:pPr>
            <a:r>
              <a:rPr lang="en-US" sz="1690" b="1" dirty="0" smtClean="0"/>
              <a:t>Averaging:	128</a:t>
            </a:r>
            <a:endParaRPr lang="en-US" sz="1690" b="1" dirty="0" smtClean="0"/>
          </a:p>
          <a:p>
            <a:pPr marL="285750" indent="-285750">
              <a:buFont typeface="Arial" panose="020B0604020202020204" pitchFamily="34" charset="0"/>
              <a:buChar char="•"/>
            </a:pPr>
            <a:r>
              <a:rPr lang="en-US" sz="1690" b="1" dirty="0" smtClean="0"/>
              <a:t>Step Size:	0.01mm</a:t>
            </a:r>
            <a:endParaRPr lang="en-US" sz="1690" b="1" dirty="0"/>
          </a:p>
        </p:txBody>
      </p:sp>
      <p:sp>
        <p:nvSpPr>
          <p:cNvPr id="3" name="TextBox 2"/>
          <p:cNvSpPr txBox="1"/>
          <p:nvPr/>
        </p:nvSpPr>
        <p:spPr>
          <a:xfrm>
            <a:off x="3007896" y="2867592"/>
            <a:ext cx="1935480" cy="1908810"/>
          </a:xfrm>
          <a:prstGeom prst="rect">
            <a:avLst/>
          </a:prstGeom>
          <a:noFill/>
        </p:spPr>
        <p:txBody>
          <a:bodyPr wrap="none" rtlCol="0">
            <a:spAutoFit/>
          </a:bodyPr>
          <a:lstStyle/>
          <a:p>
            <a:r>
              <a:rPr lang="en-US" sz="1690" b="1" dirty="0" smtClean="0"/>
              <a:t>Filtering Settings</a:t>
            </a:r>
            <a:endParaRPr lang="en-US" sz="1690" b="1" dirty="0" smtClean="0"/>
          </a:p>
          <a:p>
            <a:pPr marL="285750" indent="-285750">
              <a:buFont typeface="Arial" panose="020B0604020202020204" pitchFamily="34" charset="0"/>
              <a:buChar char="•"/>
            </a:pPr>
            <a:r>
              <a:rPr lang="en-US" sz="1690" b="1" dirty="0" smtClean="0"/>
              <a:t>High Pass </a:t>
            </a:r>
            <a:endParaRPr lang="en-US" sz="1690" b="1" dirty="0" smtClean="0"/>
          </a:p>
          <a:p>
            <a:pPr marL="742950" lvl="1" indent="-285750">
              <a:buFont typeface="Arial" panose="020B0604020202020204" pitchFamily="34" charset="0"/>
              <a:buChar char="•"/>
            </a:pPr>
            <a:r>
              <a:rPr lang="en-US" sz="1690" b="1" dirty="0" smtClean="0"/>
              <a:t>C=22nF</a:t>
            </a:r>
            <a:endParaRPr lang="en-US" sz="1690" b="1" dirty="0" smtClean="0"/>
          </a:p>
          <a:p>
            <a:pPr marL="742950" lvl="1" indent="-285750">
              <a:buFont typeface="Arial" panose="020B0604020202020204" pitchFamily="34" charset="0"/>
              <a:buChar char="•"/>
            </a:pPr>
            <a:r>
              <a:rPr lang="en-US" sz="1690" b="1" dirty="0" smtClean="0"/>
              <a:t>R=510Ω</a:t>
            </a:r>
            <a:endParaRPr lang="en-US" sz="1690" b="1" dirty="0" smtClean="0"/>
          </a:p>
          <a:p>
            <a:pPr marL="285750" indent="-285750">
              <a:buFont typeface="Arial" panose="020B0604020202020204" pitchFamily="34" charset="0"/>
              <a:buChar char="•"/>
            </a:pPr>
            <a:r>
              <a:rPr lang="en-US" sz="1690" b="1" dirty="0" smtClean="0"/>
              <a:t>Low Pass</a:t>
            </a:r>
            <a:endParaRPr lang="en-US" sz="1690" b="1" dirty="0" smtClean="0"/>
          </a:p>
          <a:p>
            <a:pPr marL="742950" lvl="1" indent="-285750">
              <a:buFont typeface="Arial" panose="020B0604020202020204" pitchFamily="34" charset="0"/>
              <a:buChar char="•"/>
            </a:pPr>
            <a:r>
              <a:rPr lang="en-US" sz="1690" b="1" dirty="0" smtClean="0"/>
              <a:t>R=50Ω</a:t>
            </a:r>
            <a:endParaRPr lang="en-US" sz="600" dirty="0" smtClean="0"/>
          </a:p>
          <a:p>
            <a:pPr marL="742950" lvl="1" indent="-285750">
              <a:buFont typeface="Arial" panose="020B0604020202020204" pitchFamily="34" charset="0"/>
              <a:buChar char="•"/>
            </a:pPr>
            <a:r>
              <a:rPr lang="en-US" sz="1690" b="1" dirty="0" smtClean="0"/>
              <a:t>C=1nF</a:t>
            </a:r>
            <a:endParaRPr lang="en-US" sz="1690" b="1" dirty="0" smtClean="0"/>
          </a:p>
        </p:txBody>
      </p:sp>
      <p:sp>
        <p:nvSpPr>
          <p:cNvPr id="4" name="TextBox 3"/>
          <p:cNvSpPr txBox="1"/>
          <p:nvPr/>
        </p:nvSpPr>
        <p:spPr>
          <a:xfrm>
            <a:off x="2603969" y="5086369"/>
            <a:ext cx="3760470" cy="869950"/>
          </a:xfrm>
          <a:prstGeom prst="rect">
            <a:avLst/>
          </a:prstGeom>
          <a:noFill/>
        </p:spPr>
        <p:txBody>
          <a:bodyPr wrap="none" rtlCol="0">
            <a:spAutoFit/>
          </a:bodyPr>
          <a:lstStyle/>
          <a:p>
            <a:pPr marL="742950" lvl="1" indent="-285750" algn="l"/>
            <a:r>
              <a:rPr lang="en-US" sz="1690" b="1" dirty="0" smtClean="0"/>
              <a:t>Detector Voltage</a:t>
            </a:r>
            <a:endParaRPr lang="en-US" sz="1690" b="1" dirty="0" smtClean="0"/>
          </a:p>
          <a:p>
            <a:pPr marL="742950" lvl="1" indent="-285750" algn="l">
              <a:buFont typeface="Arial" panose="020B0604020202020204" pitchFamily="34" charset="0"/>
              <a:buChar char="•"/>
            </a:pPr>
            <a:r>
              <a:rPr lang="en-US" sz="1690" b="1" dirty="0" smtClean="0"/>
              <a:t>Bias 		 -100V</a:t>
            </a:r>
            <a:endParaRPr lang="en-US" sz="1690" b="1" dirty="0" smtClean="0"/>
          </a:p>
          <a:p>
            <a:pPr marL="742950" lvl="1" indent="-285750" algn="l">
              <a:buFont typeface="Arial" panose="020B0604020202020204" pitchFamily="34" charset="0"/>
              <a:buChar char="•"/>
            </a:pPr>
            <a:r>
              <a:rPr lang="en-US" sz="1690" b="1" dirty="0" smtClean="0"/>
              <a:t>Guard Ring	 floating</a:t>
            </a:r>
            <a:endParaRPr lang="en-US" sz="1690" b="1" dirty="0" smtClean="0"/>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2"/>
          <p:cNvPicPr>
            <a:picLocks noChangeAspect="1"/>
          </p:cNvPicPr>
          <p:nvPr/>
        </p:nvPicPr>
        <p:blipFill>
          <a:blip r:embed="rId1"/>
          <a:stretch>
            <a:fillRect/>
          </a:stretch>
        </p:blipFill>
        <p:spPr>
          <a:xfrm>
            <a:off x="0" y="1090613"/>
            <a:ext cx="8605838" cy="4957762"/>
          </a:xfrm>
          <a:prstGeom prst="rect">
            <a:avLst/>
          </a:prstGeom>
          <a:noFill/>
          <a:ln w="9525">
            <a:noFill/>
          </a:ln>
        </p:spPr>
      </p:pic>
      <p:pic>
        <p:nvPicPr>
          <p:cNvPr id="7171" name="Picture 5"/>
          <p:cNvPicPr>
            <a:picLocks noChangeAspect="1"/>
          </p:cNvPicPr>
          <p:nvPr/>
        </p:nvPicPr>
        <p:blipFill>
          <a:blip r:embed="rId2"/>
          <a:stretch>
            <a:fillRect/>
          </a:stretch>
        </p:blipFill>
        <p:spPr>
          <a:xfrm>
            <a:off x="3182938" y="4106863"/>
            <a:ext cx="1277937" cy="1677987"/>
          </a:xfrm>
          <a:prstGeom prst="rect">
            <a:avLst/>
          </a:prstGeom>
          <a:noFill/>
          <a:ln w="9525">
            <a:noFill/>
          </a:ln>
        </p:spPr>
      </p:pic>
      <p:pic>
        <p:nvPicPr>
          <p:cNvPr id="7172" name="Picture 6"/>
          <p:cNvPicPr>
            <a:picLocks noChangeAspect="1"/>
          </p:cNvPicPr>
          <p:nvPr/>
        </p:nvPicPr>
        <p:blipFill>
          <a:blip r:embed="rId3"/>
          <a:stretch>
            <a:fillRect/>
          </a:stretch>
        </p:blipFill>
        <p:spPr>
          <a:xfrm>
            <a:off x="1836738" y="3371850"/>
            <a:ext cx="4614862" cy="3028950"/>
          </a:xfrm>
          <a:prstGeom prst="rect">
            <a:avLst/>
          </a:prstGeom>
          <a:noFill/>
          <a:ln w="9525">
            <a:noFill/>
          </a:ln>
        </p:spPr>
      </p:pic>
      <p:sp>
        <p:nvSpPr>
          <p:cNvPr id="12293" name="Rectangle 2"/>
          <p:cNvSpPr/>
          <p:nvPr/>
        </p:nvSpPr>
        <p:spPr>
          <a:xfrm>
            <a:off x="1995488" y="731838"/>
            <a:ext cx="5429250" cy="531812"/>
          </a:xfrm>
          <a:prstGeom prst="rect">
            <a:avLst/>
          </a:prstGeom>
          <a:noFill/>
          <a:ln w="9525">
            <a:noFill/>
          </a:ln>
        </p:spPr>
        <p:txBody>
          <a:bodyPr lIns="100794" tIns="50397" rIns="100794" bIns="50397"/>
          <a:p>
            <a:pPr algn="ctr" hangingPunct="0">
              <a:lnSpc>
                <a:spcPct val="80000"/>
              </a:lnSpc>
              <a:buSzPct val="45000"/>
              <a:buFont typeface="Wingdings" panose="05000000000000000000" pitchFamily="2" charset="2"/>
            </a:pPr>
            <a:r>
              <a:rPr lang="en-US" altLang="zh-CN" sz="2400" b="1" dirty="0">
                <a:latin typeface="Arial" panose="020B0604020202020204" pitchFamily="34" charset="0"/>
                <a:ea typeface="MS PGothic" panose="020B0600070205080204" pitchFamily="34" charset="-128"/>
              </a:rPr>
              <a:t>Operation Principles</a:t>
            </a:r>
            <a:endParaRPr lang="en-US" altLang="zh-CN" sz="2400" b="1" dirty="0">
              <a:latin typeface="Arial" panose="020B0604020202020204" pitchFamily="34" charset="0"/>
              <a:ea typeface="MS PGothic" panose="020B0600070205080204" pitchFamily="34" charset="-128"/>
            </a:endParaRPr>
          </a:p>
        </p:txBody>
      </p:sp>
      <p:grpSp>
        <p:nvGrpSpPr>
          <p:cNvPr id="2" name="Group 6"/>
          <p:cNvGrpSpPr/>
          <p:nvPr/>
        </p:nvGrpSpPr>
        <p:grpSpPr>
          <a:xfrm>
            <a:off x="0" y="4789488"/>
            <a:ext cx="2655888" cy="1608137"/>
            <a:chOff x="0" y="0"/>
            <a:chExt cx="1735" cy="1120"/>
          </a:xfrm>
        </p:grpSpPr>
        <p:cxnSp>
          <p:nvCxnSpPr>
            <p:cNvPr id="12300" name="Straight Arrow Connector 8"/>
            <p:cNvCxnSpPr/>
            <p:nvPr/>
          </p:nvCxnSpPr>
          <p:spPr>
            <a:xfrm flipV="1">
              <a:off x="1207" y="194"/>
              <a:ext cx="528" cy="336"/>
            </a:xfrm>
            <a:prstGeom prst="straightConnector1">
              <a:avLst/>
            </a:prstGeom>
            <a:ln w="38100" cap="flat" cmpd="sng">
              <a:solidFill>
                <a:schemeClr val="tx1"/>
              </a:solidFill>
              <a:prstDash val="solid"/>
              <a:headEnd type="none" w="med" len="med"/>
              <a:tailEnd type="arrow" w="med" len="med"/>
            </a:ln>
          </p:spPr>
        </p:cxnSp>
        <p:sp>
          <p:nvSpPr>
            <p:cNvPr id="12301" name="Rectangle 64"/>
            <p:cNvSpPr/>
            <p:nvPr/>
          </p:nvSpPr>
          <p:spPr>
            <a:xfrm>
              <a:off x="0" y="0"/>
              <a:ext cx="1207" cy="1120"/>
            </a:xfrm>
            <a:prstGeom prst="rect">
              <a:avLst/>
            </a:prstGeom>
            <a:noFill/>
            <a:ln w="28575" cap="flat" cmpd="sng">
              <a:solidFill>
                <a:srgbClr val="FF4949"/>
              </a:solidFill>
              <a:prstDash val="solid"/>
              <a:miter/>
              <a:headEnd type="none" w="med" len="med"/>
              <a:tailEnd type="none" w="med" len="med"/>
            </a:ln>
          </p:spPr>
          <p:txBody>
            <a:bodyPr lIns="100794" tIns="50397" rIns="100794" bIns="50397">
              <a:spAutoFit/>
            </a:bodyPr>
            <a:p>
              <a:pPr defTabSz="503555"/>
              <a:r>
                <a:rPr lang="en-US" altLang="zh-CN" sz="1600" b="1" i="1" dirty="0">
                  <a:solidFill>
                    <a:srgbClr val="0000FF"/>
                  </a:solidFill>
                  <a:latin typeface="Arial" panose="020B0604020202020204" pitchFamily="34" charset="0"/>
                </a:rPr>
                <a:t>Thin entrance window</a:t>
              </a:r>
              <a:endParaRPr lang="en-US" altLang="zh-CN" sz="1600" b="1" i="1" dirty="0">
                <a:solidFill>
                  <a:srgbClr val="0000FF"/>
                </a:solidFill>
                <a:latin typeface="Arial" panose="020B0604020202020204" pitchFamily="34" charset="0"/>
              </a:endParaRPr>
            </a:p>
            <a:p>
              <a:pPr defTabSz="503555"/>
              <a:r>
                <a:rPr lang="en-US" altLang="zh-CN" sz="1600" b="1" i="1" dirty="0">
                  <a:solidFill>
                    <a:srgbClr val="0000FF"/>
                  </a:solidFill>
                  <a:latin typeface="Arial" panose="020B0604020202020204" pitchFamily="34" charset="0"/>
                </a:rPr>
                <a:t>(thin dead layer) needed for soft X-rays, and ions</a:t>
              </a:r>
              <a:endParaRPr lang="en-US" altLang="zh-CN" sz="1600" b="1" dirty="0">
                <a:latin typeface="Arial" panose="020B0604020202020204" pitchFamily="34" charset="0"/>
              </a:endParaRPr>
            </a:p>
          </p:txBody>
        </p:sp>
      </p:grpSp>
      <p:sp>
        <p:nvSpPr>
          <p:cNvPr id="12295" name="AutoShape 9"/>
          <p:cNvSpPr>
            <a:spLocks noChangeAspect="1" noTextEdit="1"/>
          </p:cNvSpPr>
          <p:nvPr/>
        </p:nvSpPr>
        <p:spPr>
          <a:xfrm>
            <a:off x="4962525" y="1165225"/>
            <a:ext cx="4759325" cy="2992438"/>
          </a:xfrm>
          <a:prstGeom prst="rect">
            <a:avLst/>
          </a:prstGeom>
          <a:noFill/>
          <a:ln w="9525">
            <a:noFill/>
          </a:ln>
        </p:spPr>
        <p:txBody>
          <a:bodyPr/>
          <a:p>
            <a:endParaRPr lang="zh-CN" altLang="en-US"/>
          </a:p>
        </p:txBody>
      </p:sp>
      <p:sp>
        <p:nvSpPr>
          <p:cNvPr id="7178" name="Rectangle 11"/>
          <p:cNvSpPr/>
          <p:nvPr/>
        </p:nvSpPr>
        <p:spPr>
          <a:xfrm>
            <a:off x="4991100" y="1155700"/>
            <a:ext cx="4749800" cy="646113"/>
          </a:xfrm>
          <a:prstGeom prst="rect">
            <a:avLst/>
          </a:prstGeom>
          <a:noFill/>
          <a:ln w="9525">
            <a:noFill/>
          </a:ln>
        </p:spPr>
        <p:txBody>
          <a:bodyP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7179" name="Rectangle 21"/>
          <p:cNvSpPr/>
          <p:nvPr/>
        </p:nvSpPr>
        <p:spPr>
          <a:xfrm>
            <a:off x="5657850" y="1165225"/>
            <a:ext cx="3835400" cy="514350"/>
          </a:xfrm>
          <a:prstGeom prst="rect">
            <a:avLst/>
          </a:prstGeom>
          <a:noFill/>
          <a:ln w="9525">
            <a:noFill/>
          </a:ln>
        </p:spPr>
        <p:txBody>
          <a:bodyPr wrap="none" lIns="0" tIns="0" rIns="0" bIns="0">
            <a:spAutoFit/>
          </a:bodyPr>
          <a:p>
            <a:pPr hangingPunct="0">
              <a:lnSpc>
                <a:spcPct val="93000"/>
              </a:lnSpc>
              <a:buSzPct val="45000"/>
              <a:buFont typeface="Wingdings" panose="05000000000000000000" pitchFamily="2" charset="2"/>
            </a:pPr>
            <a:r>
              <a:rPr lang="en-US" altLang="zh-CN" sz="2000" b="1" dirty="0">
                <a:solidFill>
                  <a:srgbClr val="000000"/>
                </a:solidFill>
                <a:latin typeface="Arial" panose="020B0604020202020204" pitchFamily="34" charset="0"/>
              </a:rPr>
              <a:t>3) e’s and h’s move and separate</a:t>
            </a:r>
            <a:endParaRPr lang="en-US" altLang="zh-CN" sz="2000" b="1" dirty="0">
              <a:solidFill>
                <a:srgbClr val="000000"/>
              </a:solidFill>
              <a:latin typeface="Arial" panose="020B0604020202020204" pitchFamily="34" charset="0"/>
            </a:endParaRPr>
          </a:p>
          <a:p>
            <a:pPr hangingPunct="0">
              <a:lnSpc>
                <a:spcPct val="93000"/>
              </a:lnSpc>
              <a:buSzPct val="45000"/>
              <a:buFont typeface="Wingdings" panose="05000000000000000000" pitchFamily="2" charset="2"/>
            </a:pPr>
            <a:r>
              <a:rPr lang="en-US" altLang="zh-CN" sz="2000" b="1" dirty="0">
                <a:solidFill>
                  <a:srgbClr val="000000"/>
                </a:solidFill>
                <a:latin typeface="Arial" panose="020B0604020202020204" pitchFamily="34" charset="0"/>
              </a:rPr>
              <a:t>in the field to generate signal</a:t>
            </a:r>
            <a:endParaRPr lang="en-US" altLang="zh-CN" dirty="0">
              <a:latin typeface="Arial" panose="020B0604020202020204" pitchFamily="34" charset="0"/>
            </a:endParaRPr>
          </a:p>
        </p:txBody>
      </p:sp>
      <p:sp>
        <p:nvSpPr>
          <p:cNvPr id="7180" name="Rectangle 64"/>
          <p:cNvSpPr/>
          <p:nvPr/>
        </p:nvSpPr>
        <p:spPr>
          <a:xfrm>
            <a:off x="6550025" y="5233988"/>
            <a:ext cx="3171825" cy="1497012"/>
          </a:xfrm>
          <a:prstGeom prst="rect">
            <a:avLst/>
          </a:prstGeom>
          <a:noFill/>
          <a:ln w="28575" cap="flat" cmpd="sng">
            <a:solidFill>
              <a:srgbClr val="FF4949"/>
            </a:solidFill>
            <a:prstDash val="solid"/>
            <a:miter/>
            <a:headEnd type="none" w="med" len="med"/>
            <a:tailEnd type="none" w="med" len="med"/>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thickness is hundreds</a:t>
            </a:r>
            <a:endParaRPr lang="en-US" altLang="zh-CN" sz="2000" b="1" dirty="0">
              <a:latin typeface="Arial" panose="020B0604020202020204" pitchFamily="34" charset="0"/>
            </a:endParaRPr>
          </a:p>
          <a:p>
            <a:pPr defTabSz="503555"/>
            <a:r>
              <a:rPr lang="en-US" altLang="zh-CN" sz="2000" b="1" dirty="0">
                <a:latin typeface="Arial" panose="020B0604020202020204" pitchFamily="34" charset="0"/>
              </a:rPr>
              <a:t>      of </a:t>
            </a:r>
            <a:r>
              <a:rPr lang="en-US" altLang="zh-CN" sz="2000" b="1" dirty="0">
                <a:latin typeface="Arial" panose="020B0604020202020204" pitchFamily="34" charset="0"/>
                <a:sym typeface="Symbol" panose="05050102010706020507" pitchFamily="18" charset="2"/>
              </a:rPr>
              <a:t></a:t>
            </a:r>
            <a:r>
              <a:rPr lang="en-US" altLang="zh-CN" sz="2000" b="1" dirty="0">
                <a:latin typeface="Arial" panose="020B0604020202020204" pitchFamily="34" charset="0"/>
              </a:rPr>
              <a:t>m’s, up to 1mm</a:t>
            </a:r>
            <a:endParaRPr lang="en-US" altLang="zh-CN" sz="2000" b="1" dirty="0">
              <a:latin typeface="Arial" panose="020B0604020202020204" pitchFamily="34" charset="0"/>
            </a:endParaRPr>
          </a:p>
          <a:p>
            <a:pPr defTabSz="503555"/>
            <a:r>
              <a:rPr lang="en-US" altLang="zh-CN" sz="2000" b="1" dirty="0">
                <a:latin typeface="Arial" panose="020B0604020202020204" pitchFamily="34" charset="0"/>
              </a:rPr>
              <a:t>     </a:t>
            </a:r>
            <a:endParaRPr lang="en-US" altLang="zh-CN" sz="2000" b="1" dirty="0">
              <a:latin typeface="Arial" panose="020B0604020202020204" pitchFamily="34" charset="0"/>
            </a:endParaRPr>
          </a:p>
          <a:p>
            <a:pPr defTabSz="503555"/>
            <a:r>
              <a:rPr lang="en-US" altLang="zh-CN" sz="2000" b="1" dirty="0">
                <a:latin typeface="Arial" panose="020B0604020202020204" pitchFamily="34" charset="0"/>
              </a:rPr>
              <a:t>     Width and length are</a:t>
            </a:r>
            <a:endParaRPr lang="en-US" altLang="zh-CN" sz="2000" b="1" dirty="0">
              <a:latin typeface="Arial" panose="020B0604020202020204" pitchFamily="34" charset="0"/>
            </a:endParaRPr>
          </a:p>
          <a:p>
            <a:pPr defTabSz="503555"/>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100 mm</a:t>
            </a:r>
            <a:endParaRPr lang="en-US" altLang="zh-CN" sz="2000" b="1" dirty="0">
              <a:latin typeface="Arial" panose="020B0604020202020204" pitchFamily="34" charset="0"/>
            </a:endParaRPr>
          </a:p>
        </p:txBody>
      </p:sp>
      <p:sp>
        <p:nvSpPr>
          <p:cNvPr id="12299" name="Rectangle 6"/>
          <p:cNvSpPr/>
          <p:nvPr/>
        </p:nvSpPr>
        <p:spPr>
          <a:xfrm>
            <a:off x="1995488" y="0"/>
            <a:ext cx="6659562" cy="601663"/>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zh-CN" altLang="en-US" sz="3600" b="1" dirty="0">
                <a:solidFill>
                  <a:schemeClr val="bg1"/>
                </a:solidFill>
                <a:latin typeface="Arial" panose="020B0604020202020204" pitchFamily="34" charset="0"/>
              </a:rPr>
              <a:t>1. </a:t>
            </a:r>
            <a:r>
              <a:rPr lang="en-US" altLang="zh-CN" sz="3600" b="1" dirty="0">
                <a:solidFill>
                  <a:schemeClr val="bg1"/>
                </a:solidFill>
                <a:latin typeface="Arial" panose="020B0604020202020204" pitchFamily="34" charset="0"/>
              </a:rPr>
              <a:t>High Resistivity Si Detector</a:t>
            </a:r>
            <a:endParaRPr lang="en-US" altLang="zh-CN" sz="3600" b="1" dirty="0">
              <a:solidFill>
                <a:schemeClr val="bg1"/>
              </a:solidFill>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80"/>
                                        </p:tgtEl>
                                        <p:attrNameLst>
                                          <p:attrName>style.visibility</p:attrName>
                                        </p:attrNameLst>
                                      </p:cBhvr>
                                      <p:to>
                                        <p:strVal val="visible"/>
                                      </p:to>
                                    </p:set>
                                    <p:anim calcmode="lin" valueType="num">
                                      <p:cBhvr additive="base">
                                        <p:cTn id="19" dur="500" fill="hold"/>
                                        <p:tgtEl>
                                          <p:spTgt spid="7180"/>
                                        </p:tgtEl>
                                        <p:attrNameLst>
                                          <p:attrName>ppt_x</p:attrName>
                                        </p:attrNameLst>
                                      </p:cBhvr>
                                      <p:tavLst>
                                        <p:tav tm="0">
                                          <p:val>
                                            <p:strVal val="#ppt_x"/>
                                          </p:val>
                                        </p:tav>
                                        <p:tav tm="100000">
                                          <p:val>
                                            <p:strVal val="#ppt_x"/>
                                          </p:val>
                                        </p:tav>
                                      </p:tavLst>
                                    </p:anim>
                                    <p:anim calcmode="lin" valueType="num">
                                      <p:cBhvr additive="base">
                                        <p:cTn id="20"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gtEl>
                                        <p:attrNameLst>
                                          <p:attrName>style.visibility</p:attrName>
                                        </p:attrNameLst>
                                      </p:cBhvr>
                                      <p:to>
                                        <p:strVal val="visible"/>
                                      </p:to>
                                    </p:set>
                                    <p:anim calcmode="lin" valueType="num">
                                      <p:cBhvr additive="base">
                                        <p:cTn id="25" dur="500" fill="hold"/>
                                        <p:tgtEl>
                                          <p:spTgt spid="7171"/>
                                        </p:tgtEl>
                                        <p:attrNameLst>
                                          <p:attrName>ppt_x</p:attrName>
                                        </p:attrNameLst>
                                      </p:cBhvr>
                                      <p:tavLst>
                                        <p:tav tm="0">
                                          <p:val>
                                            <p:strVal val="#ppt_x"/>
                                          </p:val>
                                        </p:tav>
                                        <p:tav tm="100000">
                                          <p:val>
                                            <p:strVal val="#ppt_x"/>
                                          </p:val>
                                        </p:tav>
                                      </p:tavLst>
                                    </p:anim>
                                    <p:anim calcmode="lin" valueType="num">
                                      <p:cBhvr additive="base">
                                        <p:cTn id="26" dur="500" fill="hold"/>
                                        <p:tgtEl>
                                          <p:spTgt spid="71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17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2"/>
                                        </p:tgtEl>
                                        <p:attrNameLst>
                                          <p:attrName>style.visibility</p:attrName>
                                        </p:attrNameLst>
                                      </p:cBhvr>
                                      <p:to>
                                        <p:strVal val="visible"/>
                                      </p:to>
                                    </p:set>
                                    <p:anim calcmode="lin" valueType="num">
                                      <p:cBhvr additive="base">
                                        <p:cTn id="31" dur="500" fill="hold"/>
                                        <p:tgtEl>
                                          <p:spTgt spid="7172"/>
                                        </p:tgtEl>
                                        <p:attrNameLst>
                                          <p:attrName>ppt_x</p:attrName>
                                        </p:attrNameLst>
                                      </p:cBhvr>
                                      <p:tavLst>
                                        <p:tav tm="0">
                                          <p:val>
                                            <p:strVal val="#ppt_x"/>
                                          </p:val>
                                        </p:tav>
                                        <p:tav tm="100000">
                                          <p:val>
                                            <p:strVal val="#ppt_x"/>
                                          </p:val>
                                        </p:tav>
                                      </p:tavLst>
                                    </p:anim>
                                    <p:anim calcmode="lin" valueType="num">
                                      <p:cBhvr additive="base">
                                        <p:cTn id="3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endCondLst>
                                    <p:cond evt="begin" delay="0">
                                      <p:tn val="35"/>
                                    </p:cond>
                                  </p:endCondLst>
                                  <p:childTnLst>
                                    <p:set>
                                      <p:cBhvr>
                                        <p:cTn id="36" dur="1" fill="hold">
                                          <p:stCondLst>
                                            <p:cond delay="0"/>
                                          </p:stCondLst>
                                        </p:cTn>
                                        <p:tgtEl>
                                          <p:spTgt spid="7178"/>
                                        </p:tgtEl>
                                        <p:attrNameLst>
                                          <p:attrName>style.visibility</p:attrName>
                                        </p:attrNameLst>
                                      </p:cBhvr>
                                      <p:to>
                                        <p:strVal val="visible"/>
                                      </p:to>
                                    </p:set>
                                    <p:anim calcmode="lin" valueType="num">
                                      <p:cBhvr additive="base">
                                        <p:cTn id="37" dur="500" fill="hold"/>
                                        <p:tgtEl>
                                          <p:spTgt spid="7178"/>
                                        </p:tgtEl>
                                        <p:attrNameLst>
                                          <p:attrName>ppt_x</p:attrName>
                                        </p:attrNameLst>
                                      </p:cBhvr>
                                      <p:tavLst>
                                        <p:tav tm="0">
                                          <p:val>
                                            <p:strVal val="0-#ppt_w/2"/>
                                          </p:val>
                                        </p:tav>
                                        <p:tav tm="100000">
                                          <p:val>
                                            <p:strVal val="#ppt_x"/>
                                          </p:val>
                                        </p:tav>
                                      </p:tavLst>
                                    </p:anim>
                                    <p:anim calcmode="lin" valueType="num">
                                      <p:cBhvr additive="base">
                                        <p:cTn id="38" dur="500" fill="hold"/>
                                        <p:tgtEl>
                                          <p:spTgt spid="717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79"/>
                                        </p:tgtEl>
                                        <p:attrNameLst>
                                          <p:attrName>style.visibility</p:attrName>
                                        </p:attrNameLst>
                                      </p:cBhvr>
                                      <p:to>
                                        <p:strVal val="visible"/>
                                      </p:to>
                                    </p:set>
                                    <p:anim calcmode="lin" valueType="num">
                                      <p:cBhvr additive="base">
                                        <p:cTn id="43" dur="500" fill="hold"/>
                                        <p:tgtEl>
                                          <p:spTgt spid="7179"/>
                                        </p:tgtEl>
                                        <p:attrNameLst>
                                          <p:attrName>ppt_x</p:attrName>
                                        </p:attrNameLst>
                                      </p:cBhvr>
                                      <p:tavLst>
                                        <p:tav tm="0">
                                          <p:val>
                                            <p:strVal val="0-#ppt_w/2"/>
                                          </p:val>
                                        </p:tav>
                                        <p:tav tm="100000">
                                          <p:val>
                                            <p:strVal val="#ppt_x"/>
                                          </p:val>
                                        </p:tav>
                                      </p:tavLst>
                                    </p:anim>
                                    <p:anim calcmode="lin" valueType="num">
                                      <p:cBhvr additive="base">
                                        <p:cTn id="44" dur="500" fill="hold"/>
                                        <p:tgtEl>
                                          <p:spTgt spid="7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79" grpId="0"/>
      <p:bldP spid="718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076921" y="1649223"/>
          <a:ext cx="5404171" cy="4427119"/>
        </p:xfrm>
        <a:graphic>
          <a:graphicData uri="http://schemas.openxmlformats.org/drawingml/2006/chart">
            <c:chart xmlns:c="http://schemas.openxmlformats.org/drawingml/2006/chart" xmlns:r="http://schemas.openxmlformats.org/officeDocument/2006/relationships" r:id="rId1"/>
          </a:graphicData>
        </a:graphic>
      </p:graphicFrame>
      <p:sp>
        <p:nvSpPr>
          <p:cNvPr id="4" name="TextBox 3"/>
          <p:cNvSpPr txBox="1"/>
          <p:nvPr/>
        </p:nvSpPr>
        <p:spPr>
          <a:xfrm>
            <a:off x="4138546" y="1377812"/>
            <a:ext cx="1275080" cy="350520"/>
          </a:xfrm>
          <a:prstGeom prst="rect">
            <a:avLst/>
          </a:prstGeom>
          <a:noFill/>
        </p:spPr>
        <p:txBody>
          <a:bodyPr wrap="none" rtlCol="0">
            <a:spAutoFit/>
          </a:bodyPr>
          <a:lstStyle/>
          <a:p>
            <a:r>
              <a:rPr lang="en-US" sz="1690" b="1" dirty="0" smtClean="0">
                <a:solidFill>
                  <a:srgbClr val="0000FF"/>
                </a:solidFill>
                <a:latin typeface="Times New Roman" panose="02020603050405020304" pitchFamily="18" charset="0"/>
              </a:rPr>
              <a:t>Pixels 1 &amp; 2</a:t>
            </a:r>
            <a:endParaRPr lang="en-US" sz="1690" b="1" dirty="0" smtClean="0">
              <a:solidFill>
                <a:srgbClr val="0000FF"/>
              </a:solidFill>
              <a:latin typeface="Times New Roman" panose="02020603050405020304" pitchFamily="18" charset="0"/>
            </a:endParaRPr>
          </a:p>
        </p:txBody>
      </p:sp>
      <p:cxnSp>
        <p:nvCxnSpPr>
          <p:cNvPr id="3" name="直接箭头连接符 2"/>
          <p:cNvCxnSpPr/>
          <p:nvPr/>
        </p:nvCxnSpPr>
        <p:spPr>
          <a:xfrm>
            <a:off x="3963109" y="2317669"/>
            <a:ext cx="1235613" cy="22043"/>
          </a:xfrm>
          <a:prstGeom prst="straightConnector1">
            <a:avLst/>
          </a:prstGeom>
          <a:solidFill>
            <a:schemeClr val="accent1"/>
          </a:solidFill>
          <a:ln w="28575" cap="flat" cmpd="sng" algn="ctr">
            <a:solidFill>
              <a:srgbClr val="0000FF"/>
            </a:solidFill>
            <a:prstDash val="solid"/>
            <a:round/>
            <a:headEnd type="arrow" w="med" len="med"/>
            <a:tailEnd type="arrow" w="med" len="med"/>
          </a:ln>
        </p:spPr>
      </p:cxnSp>
      <p:sp>
        <p:nvSpPr>
          <p:cNvPr id="20" name="TextBox 18"/>
          <p:cNvSpPr txBox="1"/>
          <p:nvPr/>
        </p:nvSpPr>
        <p:spPr>
          <a:xfrm>
            <a:off x="4319267" y="2039310"/>
            <a:ext cx="614680" cy="350520"/>
          </a:xfrm>
          <a:prstGeom prst="rect">
            <a:avLst/>
          </a:prstGeom>
          <a:noFill/>
        </p:spPr>
        <p:txBody>
          <a:bodyPr wrap="none" rtlCol="0">
            <a:spAutoFit/>
          </a:bodyPr>
          <a:p>
            <a:r>
              <a:rPr lang="en-US" sz="940" b="1" dirty="0" smtClean="0">
                <a:solidFill>
                  <a:srgbClr val="0000FF"/>
                </a:solidFill>
                <a:latin typeface="Times New Roman" panose="02020603050405020304" pitchFamily="18" charset="0"/>
              </a:rPr>
              <a:t>160 </a:t>
            </a:r>
            <a:r>
              <a:rPr lang="en-US" sz="940" b="1" dirty="0" smtClean="0">
                <a:solidFill>
                  <a:srgbClr val="0000FF"/>
                </a:solidFill>
                <a:latin typeface="Times New Roman" panose="02020603050405020304" pitchFamily="18" charset="0"/>
                <a:sym typeface="Symbol" panose="05050102010706020507" charset="0"/>
              </a:rPr>
              <a:t>m</a:t>
            </a:r>
            <a:r>
              <a:rPr lang="en-US" sz="1690" b="1" dirty="0" smtClean="0">
                <a:solidFill>
                  <a:srgbClr val="0000FF"/>
                </a:solidFill>
                <a:latin typeface="Times New Roman" panose="02020603050405020304" pitchFamily="18" charset="0"/>
              </a:rPr>
              <a:t> </a:t>
            </a:r>
            <a:endParaRPr lang="en-US" sz="600" dirty="0"/>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005612" y="1400392"/>
          <a:ext cx="5849426" cy="4173913"/>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2"/>
          <p:cNvSpPr txBox="1"/>
          <p:nvPr/>
        </p:nvSpPr>
        <p:spPr>
          <a:xfrm>
            <a:off x="4242081" y="1071142"/>
            <a:ext cx="1203325" cy="350520"/>
          </a:xfrm>
          <a:prstGeom prst="rect">
            <a:avLst/>
          </a:prstGeom>
          <a:noFill/>
        </p:spPr>
        <p:txBody>
          <a:bodyPr wrap="none" rtlCol="0">
            <a:spAutoFit/>
          </a:bodyPr>
          <a:lstStyle/>
          <a:p>
            <a:r>
              <a:rPr lang="en-US" sz="1690" b="1" dirty="0" smtClean="0">
                <a:solidFill>
                  <a:srgbClr val="0000FF"/>
                </a:solidFill>
                <a:latin typeface="Times New Roman" panose="02020603050405020304" pitchFamily="18" charset="0"/>
              </a:rPr>
              <a:t>Pixels 3,4,5</a:t>
            </a:r>
            <a:endParaRPr lang="en-US" sz="1690" b="1" dirty="0" smtClean="0">
              <a:solidFill>
                <a:srgbClr val="0000FF"/>
              </a:solidFill>
              <a:latin typeface="Times New Roman" panose="02020603050405020304" pitchFamily="18" charset="0"/>
            </a:endParaRPr>
          </a:p>
        </p:txBody>
      </p:sp>
      <p:cxnSp>
        <p:nvCxnSpPr>
          <p:cNvPr id="4" name="直接箭头连接符 3"/>
          <p:cNvCxnSpPr/>
          <p:nvPr/>
        </p:nvCxnSpPr>
        <p:spPr>
          <a:xfrm>
            <a:off x="4196649" y="2040639"/>
            <a:ext cx="731597" cy="28596"/>
          </a:xfrm>
          <a:prstGeom prst="straightConnector1">
            <a:avLst/>
          </a:prstGeom>
          <a:solidFill>
            <a:schemeClr val="accent1"/>
          </a:solidFill>
          <a:ln w="28575" cap="flat" cmpd="sng" algn="ctr">
            <a:solidFill>
              <a:srgbClr val="0000FF"/>
            </a:solidFill>
            <a:prstDash val="solid"/>
            <a:round/>
            <a:headEnd type="arrow" w="med" len="med"/>
            <a:tailEnd type="arrow" w="med" len="med"/>
          </a:ln>
        </p:spPr>
      </p:cxnSp>
      <p:sp>
        <p:nvSpPr>
          <p:cNvPr id="20" name="TextBox 18"/>
          <p:cNvSpPr txBox="1"/>
          <p:nvPr/>
        </p:nvSpPr>
        <p:spPr>
          <a:xfrm>
            <a:off x="4347973" y="1739779"/>
            <a:ext cx="602317" cy="350520"/>
          </a:xfrm>
          <a:prstGeom prst="rect">
            <a:avLst/>
          </a:prstGeom>
          <a:noFill/>
        </p:spPr>
        <p:txBody>
          <a:bodyPr wrap="square" rtlCol="0">
            <a:spAutoFit/>
          </a:bodyPr>
          <a:p>
            <a:r>
              <a:rPr lang="en-US" sz="940" b="1" dirty="0" smtClean="0">
                <a:solidFill>
                  <a:srgbClr val="0000FF"/>
                </a:solidFill>
                <a:latin typeface="Times New Roman" panose="02020603050405020304" pitchFamily="18" charset="0"/>
              </a:rPr>
              <a:t>160 </a:t>
            </a:r>
            <a:r>
              <a:rPr lang="en-US" sz="940" b="1" dirty="0" smtClean="0">
                <a:solidFill>
                  <a:srgbClr val="0000FF"/>
                </a:solidFill>
                <a:latin typeface="Times New Roman" panose="02020603050405020304" pitchFamily="18" charset="0"/>
                <a:sym typeface="Symbol" panose="05050102010706020507" charset="0"/>
              </a:rPr>
              <a:t>m</a:t>
            </a:r>
            <a:r>
              <a:rPr lang="en-US" sz="1690" b="1" dirty="0" smtClean="0">
                <a:solidFill>
                  <a:srgbClr val="0000FF"/>
                </a:solidFill>
                <a:latin typeface="Times New Roman" panose="02020603050405020304" pitchFamily="18" charset="0"/>
              </a:rPr>
              <a:t> </a:t>
            </a:r>
            <a:endParaRPr lang="en-US" sz="600" dirty="0"/>
          </a:p>
        </p:txBody>
      </p:sp>
      <p:cxnSp>
        <p:nvCxnSpPr>
          <p:cNvPr id="5" name="直接箭头连接符 4"/>
          <p:cNvCxnSpPr/>
          <p:nvPr/>
        </p:nvCxnSpPr>
        <p:spPr>
          <a:xfrm>
            <a:off x="4882968" y="2056724"/>
            <a:ext cx="731597" cy="28596"/>
          </a:xfrm>
          <a:prstGeom prst="straightConnector1">
            <a:avLst/>
          </a:prstGeom>
          <a:solidFill>
            <a:schemeClr val="accent1"/>
          </a:solidFill>
          <a:ln w="28575" cap="flat" cmpd="sng" algn="ctr">
            <a:solidFill>
              <a:srgbClr val="0000FF"/>
            </a:solidFill>
            <a:prstDash val="solid"/>
            <a:round/>
            <a:headEnd type="arrow" w="med" len="med"/>
            <a:tailEnd type="arrow" w="med" len="med"/>
          </a:ln>
        </p:spPr>
      </p:cxnSp>
      <p:sp>
        <p:nvSpPr>
          <p:cNvPr id="6" name="TextBox 18"/>
          <p:cNvSpPr txBox="1"/>
          <p:nvPr/>
        </p:nvSpPr>
        <p:spPr>
          <a:xfrm>
            <a:off x="5034292" y="1754672"/>
            <a:ext cx="602317" cy="350520"/>
          </a:xfrm>
          <a:prstGeom prst="rect">
            <a:avLst/>
          </a:prstGeom>
          <a:noFill/>
        </p:spPr>
        <p:txBody>
          <a:bodyPr wrap="square" rtlCol="0">
            <a:spAutoFit/>
          </a:bodyPr>
          <a:p>
            <a:r>
              <a:rPr lang="en-US" sz="940" b="1" dirty="0" smtClean="0">
                <a:solidFill>
                  <a:srgbClr val="0000FF"/>
                </a:solidFill>
                <a:latin typeface="Times New Roman" panose="02020603050405020304" pitchFamily="18" charset="0"/>
              </a:rPr>
              <a:t>160 </a:t>
            </a:r>
            <a:r>
              <a:rPr lang="en-US" sz="940" b="1" dirty="0" smtClean="0">
                <a:solidFill>
                  <a:srgbClr val="0000FF"/>
                </a:solidFill>
                <a:latin typeface="Times New Roman" panose="02020603050405020304" pitchFamily="18" charset="0"/>
                <a:sym typeface="Symbol" panose="05050102010706020507" charset="0"/>
              </a:rPr>
              <a:t>m</a:t>
            </a:r>
            <a:r>
              <a:rPr lang="en-US" sz="1690" b="1" dirty="0" smtClean="0">
                <a:solidFill>
                  <a:srgbClr val="0000FF"/>
                </a:solidFill>
                <a:latin typeface="Times New Roman" panose="02020603050405020304" pitchFamily="18" charset="0"/>
              </a:rPr>
              <a:t> </a:t>
            </a:r>
            <a:endParaRPr lang="en-US" sz="600" dirty="0"/>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352612" y="1707735"/>
          <a:ext cx="5333884" cy="3826913"/>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2"/>
          <p:cNvSpPr txBox="1"/>
          <p:nvPr/>
        </p:nvSpPr>
        <p:spPr>
          <a:xfrm>
            <a:off x="4424696" y="1241764"/>
            <a:ext cx="1275080" cy="350520"/>
          </a:xfrm>
          <a:prstGeom prst="rect">
            <a:avLst/>
          </a:prstGeom>
          <a:noFill/>
        </p:spPr>
        <p:txBody>
          <a:bodyPr wrap="none" rtlCol="0">
            <a:spAutoFit/>
          </a:bodyPr>
          <a:lstStyle/>
          <a:p>
            <a:r>
              <a:rPr lang="en-US" sz="1690" b="1" dirty="0" smtClean="0">
                <a:solidFill>
                  <a:srgbClr val="0000FF"/>
                </a:solidFill>
                <a:latin typeface="Times New Roman" panose="02020603050405020304" pitchFamily="18" charset="0"/>
              </a:rPr>
              <a:t>Pixels 6 &amp; 7</a:t>
            </a:r>
            <a:endParaRPr lang="en-US" sz="1690" b="1" dirty="0" smtClean="0">
              <a:solidFill>
                <a:srgbClr val="0000FF"/>
              </a:solidFill>
              <a:latin typeface="Times New Roman" panose="02020603050405020304" pitchFamily="18" charset="0"/>
            </a:endParaRPr>
          </a:p>
        </p:txBody>
      </p:sp>
      <p:cxnSp>
        <p:nvCxnSpPr>
          <p:cNvPr id="4" name="直接箭头连接符 3"/>
          <p:cNvCxnSpPr/>
          <p:nvPr/>
        </p:nvCxnSpPr>
        <p:spPr>
          <a:xfrm>
            <a:off x="4222267" y="2048384"/>
            <a:ext cx="1235613" cy="22043"/>
          </a:xfrm>
          <a:prstGeom prst="straightConnector1">
            <a:avLst/>
          </a:prstGeom>
          <a:solidFill>
            <a:schemeClr val="accent1"/>
          </a:solidFill>
          <a:ln w="28575" cap="flat" cmpd="sng" algn="ctr">
            <a:solidFill>
              <a:srgbClr val="0000FF"/>
            </a:solidFill>
            <a:prstDash val="solid"/>
            <a:round/>
            <a:headEnd type="arrow" w="med" len="med"/>
            <a:tailEnd type="arrow" w="med" len="med"/>
          </a:ln>
        </p:spPr>
      </p:cxnSp>
      <p:sp>
        <p:nvSpPr>
          <p:cNvPr id="20" name="TextBox 18"/>
          <p:cNvSpPr txBox="1"/>
          <p:nvPr/>
        </p:nvSpPr>
        <p:spPr>
          <a:xfrm>
            <a:off x="4578423" y="1770025"/>
            <a:ext cx="614680" cy="350520"/>
          </a:xfrm>
          <a:prstGeom prst="rect">
            <a:avLst/>
          </a:prstGeom>
          <a:noFill/>
        </p:spPr>
        <p:txBody>
          <a:bodyPr wrap="none" rtlCol="0">
            <a:spAutoFit/>
          </a:bodyPr>
          <a:p>
            <a:r>
              <a:rPr lang="en-US" sz="940" b="1" dirty="0" smtClean="0">
                <a:solidFill>
                  <a:srgbClr val="0000FF"/>
                </a:solidFill>
                <a:latin typeface="Times New Roman" panose="02020603050405020304" pitchFamily="18" charset="0"/>
              </a:rPr>
              <a:t>160 </a:t>
            </a:r>
            <a:r>
              <a:rPr lang="en-US" sz="940" b="1" dirty="0" smtClean="0">
                <a:solidFill>
                  <a:srgbClr val="0000FF"/>
                </a:solidFill>
                <a:latin typeface="Times New Roman" panose="02020603050405020304" pitchFamily="18" charset="0"/>
                <a:sym typeface="Symbol" panose="05050102010706020507" charset="0"/>
              </a:rPr>
              <a:t>m</a:t>
            </a:r>
            <a:r>
              <a:rPr lang="en-US" sz="1690" b="1" dirty="0" smtClean="0">
                <a:solidFill>
                  <a:srgbClr val="0000FF"/>
                </a:solidFill>
                <a:latin typeface="Times New Roman" panose="02020603050405020304" pitchFamily="18" charset="0"/>
              </a:rPr>
              <a:t> </a:t>
            </a:r>
            <a:endParaRPr lang="en-US" sz="600" dirty="0"/>
          </a:p>
        </p:txBody>
      </p:sp>
      <p:sp>
        <p:nvSpPr>
          <p:cNvPr id="5" name="TextBox 3"/>
          <p:cNvSpPr txBox="1"/>
          <p:nvPr/>
        </p:nvSpPr>
        <p:spPr>
          <a:xfrm>
            <a:off x="2462977" y="5686116"/>
            <a:ext cx="6593911" cy="610235"/>
          </a:xfrm>
          <a:prstGeom prst="rect">
            <a:avLst/>
          </a:prstGeom>
          <a:noFill/>
        </p:spPr>
        <p:txBody>
          <a:bodyPr wrap="square" rtlCol="0">
            <a:spAutoFit/>
          </a:bodyPr>
          <a:p>
            <a:r>
              <a:rPr lang="en-US" sz="1690" b="1" dirty="0" smtClean="0">
                <a:solidFill>
                  <a:srgbClr val="0000FF"/>
                </a:solidFill>
                <a:latin typeface="Times New Roman" panose="02020603050405020304" pitchFamily="18" charset="0"/>
              </a:rPr>
              <a:t>Good pixels separation         good position resolution    </a:t>
            </a:r>
            <a:endParaRPr lang="en-US" sz="1690" b="1" dirty="0" smtClean="0">
              <a:solidFill>
                <a:srgbClr val="0000FF"/>
              </a:solidFill>
              <a:latin typeface="Times New Roman" panose="02020603050405020304" pitchFamily="18" charset="0"/>
            </a:endParaRPr>
          </a:p>
          <a:p>
            <a:r>
              <a:rPr lang="en-US" sz="1690" b="1" dirty="0" smtClean="0">
                <a:solidFill>
                  <a:srgbClr val="009900"/>
                </a:solidFill>
                <a:latin typeface="Times New Roman" panose="02020603050405020304" pitchFamily="18" charset="0"/>
              </a:rPr>
              <a:t>Good for particle and X-ray imaging detector</a:t>
            </a:r>
            <a:endParaRPr lang="en-US" sz="1690" b="1" dirty="0" smtClean="0">
              <a:solidFill>
                <a:srgbClr val="009900"/>
              </a:solidFill>
              <a:latin typeface="Times New Roman" panose="02020603050405020304" pitchFamily="18" charset="0"/>
            </a:endParaRPr>
          </a:p>
        </p:txBody>
      </p:sp>
      <p:sp>
        <p:nvSpPr>
          <p:cNvPr id="7" name="右箭头 6"/>
          <p:cNvSpPr/>
          <p:nvPr/>
        </p:nvSpPr>
        <p:spPr>
          <a:xfrm>
            <a:off x="4726282" y="5852334"/>
            <a:ext cx="337798" cy="7089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85788" tIns="42894" rIns="85788" bIns="42894"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7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1995" name="Text Box 3"/>
          <p:cNvSpPr txBox="1"/>
          <p:nvPr/>
        </p:nvSpPr>
        <p:spPr>
          <a:xfrm>
            <a:off x="1118338" y="211645"/>
            <a:ext cx="6304966" cy="669290"/>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Laser Study of 49x54 3D-Trench Electrode Detector Array</a:t>
            </a:r>
            <a:r>
              <a:rPr lang="zh-CN" altLang="en-US" sz="1875" b="1" dirty="0">
                <a:solidFill>
                  <a:schemeClr val="bg1"/>
                </a:solidFill>
                <a:latin typeface="Arial" panose="020B0604020202020204" pitchFamily="34" charset="0"/>
              </a:rPr>
              <a:t> </a:t>
            </a:r>
            <a:endParaRPr lang="zh-CN" altLang="en-US" sz="1875" b="1" dirty="0">
              <a:solidFill>
                <a:schemeClr val="bg1"/>
              </a:solidFill>
              <a:latin typeface="Arial" panose="020B0604020202020204" pitchFamily="34" charset="0"/>
            </a:endParaRPr>
          </a:p>
          <a:p>
            <a:r>
              <a:rPr lang="zh-CN" altLang="en-US" sz="1875" b="1" dirty="0">
                <a:solidFill>
                  <a:schemeClr val="bg1"/>
                </a:solidFill>
                <a:latin typeface="Arial" panose="020B0604020202020204" pitchFamily="34" charset="0"/>
              </a:rPr>
              <a:t>201</a:t>
            </a:r>
            <a:r>
              <a:rPr lang="en-US" altLang="zh-CN" sz="1875" b="1" dirty="0">
                <a:solidFill>
                  <a:schemeClr val="bg1"/>
                </a:solidFill>
                <a:latin typeface="Arial" panose="020B0604020202020204" pitchFamily="34" charset="0"/>
              </a:rPr>
              <a:t>7 </a:t>
            </a:r>
            <a:r>
              <a:rPr lang="zh-CN" altLang="en-US" sz="1875" b="1" dirty="0">
                <a:solidFill>
                  <a:schemeClr val="bg1"/>
                </a:solidFill>
                <a:sym typeface="+mn-ea"/>
              </a:rPr>
              <a:t>results</a:t>
            </a:r>
            <a:endParaRPr lang="zh-CN" altLang="en-US" sz="1875" b="1" baseline="-25000" dirty="0">
              <a:solidFill>
                <a:schemeClr val="bg1"/>
              </a:solidFill>
              <a:latin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085" y="1276585"/>
            <a:ext cx="8095796" cy="378460"/>
          </a:xfrm>
          <a:prstGeom prst="rect">
            <a:avLst/>
          </a:prstGeom>
          <a:noFill/>
        </p:spPr>
        <p:txBody>
          <a:bodyPr wrap="square" rtlCol="0">
            <a:spAutoFit/>
          </a:bodyPr>
          <a:lstStyle/>
          <a:p>
            <a:pPr algn="just">
              <a:buClr>
                <a:srgbClr val="FF0000"/>
              </a:buClr>
              <a:buFont typeface="Wingdings" panose="05000000000000000000" charset="0"/>
            </a:pPr>
            <a:r>
              <a:rPr lang="zh-CN" altLang="en-US" sz="1870" b="1" dirty="0">
                <a:solidFill>
                  <a:srgbClr val="0070C0"/>
                </a:solidFill>
                <a:latin typeface="黑体" panose="02010609060101010101" pitchFamily="49" charset="-122"/>
                <a:ea typeface="黑体" panose="02010609060101010101" pitchFamily="49" charset="-122"/>
                <a:cs typeface="+mn-ea"/>
              </a:rPr>
              <a:t>探测器模拟、设计、开发及制作的团队。</a:t>
            </a:r>
            <a:endParaRPr lang="zh-CN" altLang="en-US" sz="1870" b="1" dirty="0">
              <a:solidFill>
                <a:srgbClr val="0070C0"/>
              </a:solidFill>
              <a:latin typeface="黑体" panose="02010609060101010101" pitchFamily="49" charset="-122"/>
              <a:ea typeface="黑体" panose="02010609060101010101" pitchFamily="49" charset="-122"/>
              <a:cs typeface="+mn-ea"/>
            </a:endParaRPr>
          </a:p>
        </p:txBody>
      </p:sp>
      <p:sp>
        <p:nvSpPr>
          <p:cNvPr id="8" name="灯片编号占位符 7"/>
          <p:cNvSpPr>
            <a:spLocks noGrp="1"/>
          </p:cNvSpPr>
          <p:nvPr>
            <p:ph type="sldNum" sz="quarter" idx="4"/>
          </p:nvPr>
        </p:nvSpPr>
        <p:spPr>
          <a:xfrm>
            <a:off x="4319541" y="6270568"/>
            <a:ext cx="1996762" cy="341708"/>
          </a:xfrm>
        </p:spPr>
        <p:txBody>
          <a:bodyPr/>
          <a:lstStyle/>
          <a:p>
            <a:pPr eaLnBrk="1" hangingPunct="1"/>
            <a:fld id="{9A0DB2DC-4C9A-4742-B13C-FB6460FD3503}" type="slidenum">
              <a:rPr lang="en-US" altLang="en-US" sz="1870" b="1" dirty="0">
                <a:solidFill>
                  <a:schemeClr val="bg1"/>
                </a:solidFill>
                <a:latin typeface="Times New Roman" panose="02020603050405020304" pitchFamily="18" charset="0"/>
              </a:rPr>
            </a:fld>
            <a:endParaRPr lang="en-US" altLang="en-US" sz="1870" b="1" dirty="0">
              <a:solidFill>
                <a:schemeClr val="bg1"/>
              </a:solidFill>
              <a:latin typeface="Times New Roman" panose="02020603050405020304" pitchFamily="18" charset="0"/>
            </a:endParaRPr>
          </a:p>
        </p:txBody>
      </p:sp>
      <p:pic>
        <p:nvPicPr>
          <p:cNvPr id="6" name="图片 5" descr="9A6A0173"/>
          <p:cNvPicPr>
            <a:picLocks noChangeAspect="1"/>
          </p:cNvPicPr>
          <p:nvPr/>
        </p:nvPicPr>
        <p:blipFill>
          <a:blip r:embed="rId1" cstate="print"/>
          <a:stretch>
            <a:fillRect/>
          </a:stretch>
        </p:blipFill>
        <p:spPr>
          <a:xfrm>
            <a:off x="1046874" y="1820939"/>
            <a:ext cx="3611404" cy="2407404"/>
          </a:xfrm>
          <a:prstGeom prst="rect">
            <a:avLst/>
          </a:prstGeom>
        </p:spPr>
      </p:pic>
      <p:pic>
        <p:nvPicPr>
          <p:cNvPr id="9" name="图片 8" descr="9A6A0154"/>
          <p:cNvPicPr>
            <a:picLocks noChangeAspect="1"/>
          </p:cNvPicPr>
          <p:nvPr/>
        </p:nvPicPr>
        <p:blipFill>
          <a:blip r:embed="rId2" cstate="print"/>
          <a:stretch>
            <a:fillRect/>
          </a:stretch>
        </p:blipFill>
        <p:spPr>
          <a:xfrm>
            <a:off x="1133638" y="4293119"/>
            <a:ext cx="2266561" cy="1511833"/>
          </a:xfrm>
          <a:prstGeom prst="rect">
            <a:avLst/>
          </a:prstGeom>
        </p:spPr>
      </p:pic>
      <p:pic>
        <p:nvPicPr>
          <p:cNvPr id="10" name="图片 9" descr="9A6A0181"/>
          <p:cNvPicPr>
            <a:picLocks noChangeAspect="1"/>
          </p:cNvPicPr>
          <p:nvPr/>
        </p:nvPicPr>
        <p:blipFill>
          <a:blip r:embed="rId3" cstate="print"/>
          <a:stretch>
            <a:fillRect/>
          </a:stretch>
        </p:blipFill>
        <p:spPr>
          <a:xfrm>
            <a:off x="3573728" y="4293119"/>
            <a:ext cx="2267156" cy="1511833"/>
          </a:xfrm>
          <a:prstGeom prst="rect">
            <a:avLst/>
          </a:prstGeom>
        </p:spPr>
      </p:pic>
      <p:pic>
        <p:nvPicPr>
          <p:cNvPr id="4" name="图片 3" descr="9A6A0162"/>
          <p:cNvPicPr>
            <a:picLocks noChangeAspect="1"/>
          </p:cNvPicPr>
          <p:nvPr/>
        </p:nvPicPr>
        <p:blipFill>
          <a:blip r:embed="rId4" cstate="print"/>
          <a:stretch>
            <a:fillRect/>
          </a:stretch>
        </p:blipFill>
        <p:spPr>
          <a:xfrm>
            <a:off x="6031646" y="4293119"/>
            <a:ext cx="2243384" cy="1495788"/>
          </a:xfrm>
          <a:prstGeom prst="rect">
            <a:avLst/>
          </a:prstGeom>
        </p:spPr>
      </p:pic>
      <p:pic>
        <p:nvPicPr>
          <p:cNvPr id="7" name="图片 6" descr="9A6A0146"/>
          <p:cNvPicPr>
            <a:picLocks noChangeAspect="1"/>
          </p:cNvPicPr>
          <p:nvPr/>
        </p:nvPicPr>
        <p:blipFill>
          <a:blip r:embed="rId5" cstate="print"/>
          <a:stretch>
            <a:fillRect/>
          </a:stretch>
        </p:blipFill>
        <p:spPr>
          <a:xfrm>
            <a:off x="4770001" y="1820939"/>
            <a:ext cx="3607838" cy="2407404"/>
          </a:xfrm>
          <a:prstGeom prst="rect">
            <a:avLst/>
          </a:prstGeom>
        </p:spPr>
      </p:pic>
      <p:sp>
        <p:nvSpPr>
          <p:cNvPr id="41995" name="Text Box 3"/>
          <p:cNvSpPr txBox="1"/>
          <p:nvPr/>
        </p:nvSpPr>
        <p:spPr>
          <a:xfrm>
            <a:off x="1118338" y="211645"/>
            <a:ext cx="6304966" cy="380365"/>
          </a:xfrm>
          <a:prstGeom prst="rect">
            <a:avLst/>
          </a:prstGeom>
          <a:noFill/>
          <a:ln w="9525">
            <a:noFill/>
          </a:ln>
        </p:spPr>
        <p:txBody>
          <a:bodyPr wrap="square">
            <a:spAutoFit/>
          </a:bodyPr>
          <a:p>
            <a:r>
              <a:rPr lang="en-US" sz="1875" b="1" dirty="0" smtClean="0">
                <a:solidFill>
                  <a:schemeClr val="bg1"/>
                </a:solidFill>
                <a:latin typeface="Times New Roman" panose="02020603050405020304" pitchFamily="18" charset="0"/>
                <a:sym typeface="+mn-ea"/>
              </a:rPr>
              <a:t>The Detector Team at Xiangtan University</a:t>
            </a:r>
            <a:endParaRPr lang="en-US" sz="1875" b="1" dirty="0" smtClean="0">
              <a:solidFill>
                <a:schemeClr val="bg1"/>
              </a:solidFill>
              <a:latin typeface="Times New Roman" panose="02020603050405020304" pitchFamily="18" charset="0"/>
              <a:sym typeface="+mn-e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1" name="Text Box 3"/>
          <p:cNvSpPr txBox="1"/>
          <p:nvPr/>
        </p:nvSpPr>
        <p:spPr>
          <a:xfrm>
            <a:off x="1577975" y="139700"/>
            <a:ext cx="5572125" cy="588963"/>
          </a:xfrm>
          <a:prstGeom prst="rect">
            <a:avLst/>
          </a:prstGeom>
          <a:noFill/>
          <a:ln w="9525">
            <a:noFill/>
          </a:ln>
        </p:spPr>
        <p:txBody>
          <a:bodyPr>
            <a:spAutoFit/>
          </a:bodyPr>
          <a:p>
            <a:r>
              <a:rPr lang="zh-CN" altLang="en-US" sz="2800" b="1" dirty="0">
                <a:solidFill>
                  <a:schemeClr val="bg1"/>
                </a:solidFill>
                <a:latin typeface="Arial" panose="020B0604020202020204" pitchFamily="34" charset="0"/>
              </a:rPr>
              <a:t>Summary</a:t>
            </a:r>
            <a:endParaRPr lang="zh-CN" altLang="en-US" sz="2800" b="1" baseline="-25000" dirty="0">
              <a:solidFill>
                <a:schemeClr val="bg1"/>
              </a:solidFill>
              <a:latin typeface="Arial" panose="020B0604020202020204" pitchFamily="34" charset="0"/>
            </a:endParaRPr>
          </a:p>
        </p:txBody>
      </p:sp>
      <p:grpSp>
        <p:nvGrpSpPr>
          <p:cNvPr id="43012" name="Group 4"/>
          <p:cNvGrpSpPr/>
          <p:nvPr/>
        </p:nvGrpSpPr>
        <p:grpSpPr>
          <a:xfrm>
            <a:off x="1431925" y="1235075"/>
            <a:ext cx="6911975" cy="695325"/>
            <a:chOff x="0" y="0"/>
            <a:chExt cx="4444" cy="447"/>
          </a:xfrm>
        </p:grpSpPr>
        <p:grpSp>
          <p:nvGrpSpPr>
            <p:cNvPr id="43061" name="Group 5"/>
            <p:cNvGrpSpPr/>
            <p:nvPr/>
          </p:nvGrpSpPr>
          <p:grpSpPr>
            <a:xfrm>
              <a:off x="0" y="5"/>
              <a:ext cx="4444" cy="427"/>
              <a:chOff x="0" y="0"/>
              <a:chExt cx="3493" cy="323"/>
            </a:xfrm>
          </p:grpSpPr>
          <p:sp>
            <p:nvSpPr>
              <p:cNvPr id="43014" name="AutoShape 4"/>
              <p:cNvSpPr>
                <a:spLocks noChangeArrowheads="1"/>
              </p:cNvSpPr>
              <p:nvPr/>
            </p:nvSpPr>
            <p:spPr bwMode="auto">
              <a:xfrm>
                <a:off x="0" y="0"/>
                <a:ext cx="3493" cy="323"/>
              </a:xfrm>
              <a:prstGeom prst="roundRect">
                <a:avLst>
                  <a:gd name="adj" fmla="val 16667"/>
                </a:avLst>
              </a:prstGeom>
              <a:gradFill rotWithShape="1">
                <a:gsLst>
                  <a:gs pos="0">
                    <a:srgbClr val="48BE67"/>
                  </a:gs>
                  <a:gs pos="100000">
                    <a:srgbClr val="BCE7C8"/>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071" name="AutoShape 5"/>
              <p:cNvSpPr/>
              <p:nvPr/>
            </p:nvSpPr>
            <p:spPr>
              <a:xfrm>
                <a:off x="30" y="237"/>
                <a:ext cx="3443" cy="83"/>
              </a:xfrm>
              <a:prstGeom prst="roundRect">
                <a:avLst>
                  <a:gd name="adj" fmla="val 50000"/>
                </a:avLst>
              </a:prstGeom>
              <a:gradFill rotWithShape="1">
                <a:gsLst>
                  <a:gs pos="0">
                    <a:srgbClr val="82F094">
                      <a:alpha val="0"/>
                    </a:srgbClr>
                  </a:gs>
                  <a:gs pos="100000">
                    <a:srgbClr val="91F2A1"/>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43072" name="AutoShape 6"/>
              <p:cNvSpPr/>
              <p:nvPr/>
            </p:nvSpPr>
            <p:spPr>
              <a:xfrm>
                <a:off x="30" y="7"/>
                <a:ext cx="3443" cy="8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sp>
          <p:nvSpPr>
            <p:cNvPr id="43062" name="Text Box 7"/>
            <p:cNvSpPr txBox="1"/>
            <p:nvPr/>
          </p:nvSpPr>
          <p:spPr>
            <a:xfrm>
              <a:off x="762" y="55"/>
              <a:ext cx="3000" cy="334"/>
            </a:xfrm>
            <a:prstGeom prst="rect">
              <a:avLst/>
            </a:prstGeom>
            <a:noFill/>
            <a:ln w="9525">
              <a:noFill/>
            </a:ln>
          </p:spPr>
          <p:txBody>
            <a:bodyPr>
              <a:spAutoFit/>
            </a:bodyPr>
            <a:p>
              <a:pPr eaLnBrk="0" hangingPunct="0"/>
              <a:r>
                <a:rPr lang="zh-CN" altLang="en-US" sz="2800" b="1" dirty="0">
                  <a:latin typeface="Arial" panose="020B0604020202020204" pitchFamily="34" charset="0"/>
                </a:rPr>
                <a:t>研究背景</a:t>
              </a:r>
              <a:endParaRPr lang="zh-CN" altLang="en-US" sz="2800" dirty="0">
                <a:latin typeface="Arial" panose="020B0604020202020204" pitchFamily="34" charset="0"/>
              </a:endParaRPr>
            </a:p>
          </p:txBody>
        </p:sp>
        <p:grpSp>
          <p:nvGrpSpPr>
            <p:cNvPr id="43063" name="Group 10"/>
            <p:cNvGrpSpPr/>
            <p:nvPr/>
          </p:nvGrpSpPr>
          <p:grpSpPr>
            <a:xfrm>
              <a:off x="315" y="0"/>
              <a:ext cx="447" cy="447"/>
              <a:chOff x="0" y="0"/>
              <a:chExt cx="672" cy="678"/>
            </a:xfrm>
          </p:grpSpPr>
          <p:sp>
            <p:nvSpPr>
              <p:cNvPr id="43065" name="Oval 9"/>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43066" name="Oval 10"/>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67" name="Oval 11"/>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68" name="Oval 12"/>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69" name="Oval 13"/>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43064" name="Text Box 14"/>
            <p:cNvSpPr txBox="1"/>
            <p:nvPr/>
          </p:nvSpPr>
          <p:spPr>
            <a:xfrm>
              <a:off x="381" y="80"/>
              <a:ext cx="317" cy="333"/>
            </a:xfrm>
            <a:prstGeom prst="rect">
              <a:avLst/>
            </a:prstGeom>
            <a:noFill/>
            <a:ln w="9525">
              <a:noFill/>
            </a:ln>
          </p:spPr>
          <p:txBody>
            <a:bodyPr>
              <a:spAutoFit/>
            </a:bodyPr>
            <a:p>
              <a:pPr algn="ctr" eaLnBrk="0" hangingPunct="0"/>
              <a:r>
                <a:rPr lang="zh-CN" altLang="en-US" sz="2800" b="1" dirty="0">
                  <a:latin typeface="Arial" panose="020B0604020202020204" pitchFamily="34" charset="0"/>
                </a:rPr>
                <a:t>一</a:t>
              </a:r>
              <a:endParaRPr lang="zh-CN" altLang="en-US" sz="2800" b="1" dirty="0">
                <a:latin typeface="Arial" panose="020B0604020202020204" pitchFamily="34" charset="0"/>
              </a:endParaRPr>
            </a:p>
          </p:txBody>
        </p:sp>
      </p:grpSp>
      <p:sp>
        <p:nvSpPr>
          <p:cNvPr id="43025" name="AutoShape 17"/>
          <p:cNvSpPr>
            <a:spLocks noChangeArrowheads="1"/>
          </p:cNvSpPr>
          <p:nvPr/>
        </p:nvSpPr>
        <p:spPr bwMode="auto">
          <a:xfrm>
            <a:off x="1427163" y="2581275"/>
            <a:ext cx="7473950" cy="1374775"/>
          </a:xfrm>
          <a:prstGeom prst="roundRect">
            <a:avLst>
              <a:gd name="adj" fmla="val 16667"/>
            </a:avLst>
          </a:prstGeom>
          <a:gradFill rotWithShape="1">
            <a:gsLst>
              <a:gs pos="0">
                <a:srgbClr val="80D4F2"/>
              </a:gs>
              <a:gs pos="100000">
                <a:srgbClr val="3CA1E6"/>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 name="Text Box 20"/>
          <p:cNvSpPr txBox="1"/>
          <p:nvPr/>
        </p:nvSpPr>
        <p:spPr>
          <a:xfrm>
            <a:off x="2616200" y="2671763"/>
            <a:ext cx="6518275" cy="953135"/>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rPr>
              <a:t>They can form SDD array up to 1 m</a:t>
            </a:r>
            <a:r>
              <a:rPr lang="zh-CN" altLang="en-US" sz="2800" b="1" baseline="30000" dirty="0">
                <a:latin typeface="Arial" panose="020B0604020202020204" pitchFamily="34" charset="0"/>
                <a:ea typeface="黑体" panose="02010609060101010101" pitchFamily="49" charset="-122"/>
              </a:rPr>
              <a:t>2</a:t>
            </a:r>
            <a:endParaRPr lang="zh-CN" altLang="en-US" sz="2800" b="1" dirty="0">
              <a:latin typeface="Arial" panose="020B0604020202020204" pitchFamily="34" charset="0"/>
              <a:ea typeface="黑体" panose="02010609060101010101" pitchFamily="49" charset="-122"/>
            </a:endParaRPr>
          </a:p>
          <a:p>
            <a:pPr eaLnBrk="0" hangingPunct="0"/>
            <a:r>
              <a:rPr lang="zh-CN" altLang="en-US" sz="2800" b="1" dirty="0">
                <a:latin typeface="Arial" panose="020B0604020202020204" pitchFamily="34" charset="0"/>
                <a:ea typeface="黑体" panose="02010609060101010101" pitchFamily="49" charset="-122"/>
              </a:rPr>
              <a:t>Good for </a:t>
            </a:r>
            <a:r>
              <a:rPr lang="zh-CN" altLang="en-US" sz="2800" b="1" dirty="0">
                <a:latin typeface="Arial" panose="020B0604020202020204" pitchFamily="34" charset="0"/>
              </a:rPr>
              <a:t>X-ray </a:t>
            </a:r>
            <a:r>
              <a:rPr lang="en-US" altLang="zh-CN" sz="2800" b="1" dirty="0">
                <a:latin typeface="Arial" panose="020B0604020202020204" pitchFamily="34" charset="0"/>
              </a:rPr>
              <a:t>Applications</a:t>
            </a:r>
            <a:endParaRPr lang="en-US" altLang="zh-CN" sz="2800" b="1" dirty="0">
              <a:latin typeface="Arial" panose="020B0604020202020204" pitchFamily="34" charset="0"/>
            </a:endParaRPr>
          </a:p>
        </p:txBody>
      </p:sp>
      <p:grpSp>
        <p:nvGrpSpPr>
          <p:cNvPr id="43015" name="Group 19"/>
          <p:cNvGrpSpPr/>
          <p:nvPr/>
        </p:nvGrpSpPr>
        <p:grpSpPr>
          <a:xfrm>
            <a:off x="1885950" y="2886075"/>
            <a:ext cx="695325" cy="695325"/>
            <a:chOff x="0" y="0"/>
            <a:chExt cx="672" cy="678"/>
          </a:xfrm>
        </p:grpSpPr>
        <p:sp>
          <p:nvSpPr>
            <p:cNvPr id="43056" name="Oval 22"/>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43057" name="Oval 23"/>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58" name="Oval 24"/>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59" name="Oval 25"/>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60" name="Oval 26"/>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43016" name="Text Box 27"/>
          <p:cNvSpPr txBox="1"/>
          <p:nvPr/>
        </p:nvSpPr>
        <p:spPr>
          <a:xfrm>
            <a:off x="2024063" y="2919413"/>
            <a:ext cx="493712" cy="519112"/>
          </a:xfrm>
          <a:prstGeom prst="rect">
            <a:avLst/>
          </a:prstGeom>
          <a:noFill/>
          <a:ln w="9525">
            <a:noFill/>
          </a:ln>
        </p:spPr>
        <p:txBody>
          <a:bodyPr>
            <a:spAutoFit/>
          </a:bodyPr>
          <a:p>
            <a:pPr algn="ctr" eaLnBrk="0" hangingPunct="0"/>
            <a:r>
              <a:rPr lang="zh-CN" altLang="en-US" sz="2800" b="1" dirty="0">
                <a:latin typeface="Arial" panose="020B0604020202020204" pitchFamily="34" charset="0"/>
                <a:ea typeface="黑体" panose="02010609060101010101" pitchFamily="49" charset="-122"/>
              </a:rPr>
              <a:t>2</a:t>
            </a:r>
            <a:endParaRPr lang="zh-CN" altLang="en-US" dirty="0">
              <a:latin typeface="Arial" panose="020B0604020202020204" pitchFamily="34" charset="0"/>
            </a:endParaRPr>
          </a:p>
        </p:txBody>
      </p:sp>
      <p:grpSp>
        <p:nvGrpSpPr>
          <p:cNvPr id="43017" name="Group 26"/>
          <p:cNvGrpSpPr/>
          <p:nvPr/>
        </p:nvGrpSpPr>
        <p:grpSpPr>
          <a:xfrm>
            <a:off x="1433513" y="5302250"/>
            <a:ext cx="6911975" cy="1476375"/>
            <a:chOff x="0" y="0"/>
            <a:chExt cx="4354" cy="438"/>
          </a:xfrm>
        </p:grpSpPr>
        <p:sp>
          <p:nvSpPr>
            <p:cNvPr id="43035" name="AutoShape 30"/>
            <p:cNvSpPr>
              <a:spLocks noChangeArrowheads="1"/>
            </p:cNvSpPr>
            <p:nvPr/>
          </p:nvSpPr>
          <p:spPr bwMode="auto">
            <a:xfrm>
              <a:off x="0" y="14"/>
              <a:ext cx="4354" cy="418"/>
            </a:xfrm>
            <a:prstGeom prst="roundRect">
              <a:avLst>
                <a:gd name="adj" fmla="val 16667"/>
              </a:avLst>
            </a:prstGeom>
            <a:gradFill rotWithShape="1">
              <a:gsLst>
                <a:gs pos="0">
                  <a:srgbClr val="FF66CC"/>
                </a:gs>
                <a:gs pos="100000">
                  <a:srgbClr val="FFCCFF"/>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43045" name="Group 28"/>
            <p:cNvGrpSpPr/>
            <p:nvPr/>
          </p:nvGrpSpPr>
          <p:grpSpPr>
            <a:xfrm>
              <a:off x="17" y="0"/>
              <a:ext cx="4292" cy="438"/>
              <a:chOff x="0" y="0"/>
              <a:chExt cx="4292" cy="438"/>
            </a:xfrm>
          </p:grpSpPr>
          <p:sp>
            <p:nvSpPr>
              <p:cNvPr id="43046" name="AutoShape 31"/>
              <p:cNvSpPr/>
              <p:nvPr/>
            </p:nvSpPr>
            <p:spPr>
              <a:xfrm>
                <a:off x="0" y="331"/>
                <a:ext cx="4292" cy="107"/>
              </a:xfrm>
              <a:prstGeom prst="roundRect">
                <a:avLst>
                  <a:gd name="adj" fmla="val 50000"/>
                </a:avLst>
              </a:prstGeom>
              <a:gradFill rotWithShape="1">
                <a:gsLst>
                  <a:gs pos="0">
                    <a:schemeClr val="bg1">
                      <a:alpha val="0"/>
                    </a:schemeClr>
                  </a:gs>
                  <a:gs pos="100000">
                    <a:srgbClr val="FFCCFF"/>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43047" name="AutoShape 32"/>
              <p:cNvSpPr/>
              <p:nvPr/>
            </p:nvSpPr>
            <p:spPr>
              <a:xfrm>
                <a:off x="0" y="14"/>
                <a:ext cx="4292" cy="107"/>
              </a:xfrm>
              <a:prstGeom prst="roundRect">
                <a:avLst>
                  <a:gd name="adj" fmla="val 50000"/>
                </a:avLst>
              </a:prstGeom>
              <a:gradFill rotWithShape="1">
                <a:gsLst>
                  <a:gs pos="0">
                    <a:srgbClr val="EEEFFE"/>
                  </a:gs>
                  <a:gs pos="100000">
                    <a:srgbClr val="CBD0FD">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43048" name="Text Box 33"/>
              <p:cNvSpPr txBox="1"/>
              <p:nvPr/>
            </p:nvSpPr>
            <p:spPr>
              <a:xfrm>
                <a:off x="729" y="54"/>
                <a:ext cx="2612" cy="327"/>
              </a:xfrm>
              <a:prstGeom prst="rect">
                <a:avLst/>
              </a:prstGeom>
              <a:noFill/>
              <a:ln w="9525">
                <a:noFill/>
              </a:ln>
            </p:spPr>
            <p:txBody>
              <a:bodyPr>
                <a:spAutoFit/>
              </a:bodyPr>
              <a:p>
                <a:pPr eaLnBrk="0" hangingPunct="0"/>
                <a:endParaRPr lang="zh-CN" altLang="en-US" dirty="0">
                  <a:latin typeface="Arial" panose="020B0604020202020204" pitchFamily="34" charset="0"/>
                </a:endParaRPr>
              </a:p>
            </p:txBody>
          </p:sp>
          <p:grpSp>
            <p:nvGrpSpPr>
              <p:cNvPr id="43049" name="Group 32"/>
              <p:cNvGrpSpPr/>
              <p:nvPr/>
            </p:nvGrpSpPr>
            <p:grpSpPr>
              <a:xfrm>
                <a:off x="291" y="0"/>
                <a:ext cx="438" cy="438"/>
                <a:chOff x="0" y="0"/>
                <a:chExt cx="672" cy="678"/>
              </a:xfrm>
            </p:grpSpPr>
            <p:sp>
              <p:nvSpPr>
                <p:cNvPr id="43051" name="Oval 35"/>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43052" name="Oval 36"/>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53" name="Oval 37"/>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54" name="Oval 38"/>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55" name="Oval 39"/>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43050" name="Text Box 40"/>
              <p:cNvSpPr txBox="1"/>
              <p:nvPr/>
            </p:nvSpPr>
            <p:spPr>
              <a:xfrm>
                <a:off x="355" y="68"/>
                <a:ext cx="311" cy="327"/>
              </a:xfrm>
              <a:prstGeom prst="rect">
                <a:avLst/>
              </a:prstGeom>
              <a:noFill/>
              <a:ln w="9525">
                <a:noFill/>
              </a:ln>
            </p:spPr>
            <p:txBody>
              <a:bodyPr>
                <a:spAutoFit/>
              </a:bodyPr>
              <a:p>
                <a:pPr algn="ctr" eaLnBrk="0" hangingPunct="0"/>
                <a:r>
                  <a:rPr lang="zh-CN" altLang="en-US" sz="2800" b="1" dirty="0">
                    <a:solidFill>
                      <a:srgbClr val="000000"/>
                    </a:solidFill>
                    <a:latin typeface="Arial" panose="020B0604020202020204" pitchFamily="34" charset="0"/>
                    <a:ea typeface="黑体" panose="02010609060101010101" pitchFamily="49" charset="-122"/>
                  </a:rPr>
                  <a:t>4</a:t>
                </a:r>
                <a:endParaRPr lang="zh-CN" altLang="en-US" dirty="0">
                  <a:latin typeface="Arial" panose="020B0604020202020204" pitchFamily="34" charset="0"/>
                </a:endParaRPr>
              </a:p>
            </p:txBody>
          </p:sp>
        </p:grpSp>
      </p:grpSp>
      <p:grpSp>
        <p:nvGrpSpPr>
          <p:cNvPr id="43018" name="Group 39"/>
          <p:cNvGrpSpPr/>
          <p:nvPr/>
        </p:nvGrpSpPr>
        <p:grpSpPr>
          <a:xfrm>
            <a:off x="1431925" y="1227138"/>
            <a:ext cx="7626350" cy="1049337"/>
            <a:chOff x="0" y="0"/>
            <a:chExt cx="4444" cy="447"/>
          </a:xfrm>
        </p:grpSpPr>
        <p:grpSp>
          <p:nvGrpSpPr>
            <p:cNvPr id="43032" name="Group 40"/>
            <p:cNvGrpSpPr/>
            <p:nvPr/>
          </p:nvGrpSpPr>
          <p:grpSpPr>
            <a:xfrm>
              <a:off x="0" y="5"/>
              <a:ext cx="4444" cy="427"/>
              <a:chOff x="0" y="0"/>
              <a:chExt cx="3493" cy="323"/>
            </a:xfrm>
          </p:grpSpPr>
          <p:sp>
            <p:nvSpPr>
              <p:cNvPr id="3" name="AutoShape 4"/>
              <p:cNvSpPr>
                <a:spLocks noChangeArrowheads="1"/>
              </p:cNvSpPr>
              <p:nvPr/>
            </p:nvSpPr>
            <p:spPr bwMode="auto">
              <a:xfrm>
                <a:off x="0" y="0"/>
                <a:ext cx="3493" cy="323"/>
              </a:xfrm>
              <a:prstGeom prst="roundRect">
                <a:avLst>
                  <a:gd name="adj" fmla="val 16667"/>
                </a:avLst>
              </a:prstGeom>
              <a:gradFill rotWithShape="1">
                <a:gsLst>
                  <a:gs pos="0">
                    <a:srgbClr val="48BE67"/>
                  </a:gs>
                  <a:gs pos="100000">
                    <a:srgbClr val="BCE7C8"/>
                  </a:gs>
                </a:gsLst>
                <a:lin ang="5400000" scaled="1"/>
              </a:gradFill>
              <a:ln w="9525">
                <a:noFill/>
                <a:round/>
              </a:ln>
              <a:effectLst>
                <a:outerShdw dist="35921" dir="2700000" algn="ctr" rotWithShape="0">
                  <a:srgbClr val="B2B2B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042" name="AutoShape 5"/>
              <p:cNvSpPr/>
              <p:nvPr/>
            </p:nvSpPr>
            <p:spPr>
              <a:xfrm>
                <a:off x="30" y="237"/>
                <a:ext cx="3443" cy="83"/>
              </a:xfrm>
              <a:prstGeom prst="roundRect">
                <a:avLst>
                  <a:gd name="adj" fmla="val 50000"/>
                </a:avLst>
              </a:prstGeom>
              <a:gradFill rotWithShape="1">
                <a:gsLst>
                  <a:gs pos="0">
                    <a:srgbClr val="82F094">
                      <a:alpha val="0"/>
                    </a:srgbClr>
                  </a:gs>
                  <a:gs pos="100000">
                    <a:srgbClr val="91F2A1"/>
                  </a:gs>
                </a:gsLst>
                <a:lin ang="5400000" scaled="1"/>
                <a:tileRect/>
              </a:gradFill>
              <a:ln w="9525">
                <a:noFill/>
              </a:ln>
            </p:spPr>
            <p:txBody>
              <a:bodyPr wrap="none" anchor="ctr"/>
              <a:p>
                <a:endParaRPr lang="zh-CN" altLang="en-US" sz="2800" dirty="0">
                  <a:latin typeface="Arial" panose="020B0604020202020204" pitchFamily="34" charset="0"/>
                </a:endParaRPr>
              </a:p>
            </p:txBody>
          </p:sp>
          <p:sp>
            <p:nvSpPr>
              <p:cNvPr id="43043" name="AutoShape 6"/>
              <p:cNvSpPr/>
              <p:nvPr/>
            </p:nvSpPr>
            <p:spPr>
              <a:xfrm>
                <a:off x="30" y="7"/>
                <a:ext cx="3443" cy="8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sp>
          <p:nvSpPr>
            <p:cNvPr id="43033" name="Text Box 7"/>
            <p:cNvSpPr txBox="1"/>
            <p:nvPr/>
          </p:nvSpPr>
          <p:spPr>
            <a:xfrm>
              <a:off x="762" y="55"/>
              <a:ext cx="3000" cy="334"/>
            </a:xfrm>
            <a:prstGeom prst="rect">
              <a:avLst/>
            </a:prstGeom>
            <a:noFill/>
            <a:ln w="9525">
              <a:noFill/>
            </a:ln>
          </p:spPr>
          <p:txBody>
            <a:bodyPr>
              <a:spAutoFit/>
            </a:bodyPr>
            <a:p>
              <a:pPr eaLnBrk="0" hangingPunct="0"/>
              <a:endParaRPr lang="zh-CN" altLang="en-US" dirty="0">
                <a:latin typeface="Arial" panose="020B0604020202020204" pitchFamily="34" charset="0"/>
              </a:endParaRPr>
            </a:p>
          </p:txBody>
        </p:sp>
        <p:grpSp>
          <p:nvGrpSpPr>
            <p:cNvPr id="43034" name="Group 45"/>
            <p:cNvGrpSpPr/>
            <p:nvPr/>
          </p:nvGrpSpPr>
          <p:grpSpPr>
            <a:xfrm>
              <a:off x="315" y="0"/>
              <a:ext cx="447" cy="447"/>
              <a:chOff x="0" y="0"/>
              <a:chExt cx="672" cy="678"/>
            </a:xfrm>
          </p:grpSpPr>
          <p:sp>
            <p:nvSpPr>
              <p:cNvPr id="43036" name="Oval 9"/>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43037" name="Oval 10"/>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38" name="Oval 11"/>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39" name="Oval 12"/>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40" name="Oval 13"/>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4" name="Text Box 14"/>
            <p:cNvSpPr txBox="1"/>
            <p:nvPr/>
          </p:nvSpPr>
          <p:spPr>
            <a:xfrm>
              <a:off x="381" y="80"/>
              <a:ext cx="317" cy="333"/>
            </a:xfrm>
            <a:prstGeom prst="rect">
              <a:avLst/>
            </a:prstGeom>
            <a:noFill/>
            <a:ln w="9525">
              <a:noFill/>
            </a:ln>
          </p:spPr>
          <p:txBody>
            <a:bodyPr>
              <a:spAutoFit/>
            </a:bodyPr>
            <a:p>
              <a:pPr algn="ctr" eaLnBrk="0" hangingPunct="0"/>
              <a:r>
                <a:rPr lang="zh-CN" altLang="en-US" sz="2800" b="1" dirty="0">
                  <a:latin typeface="Arial" panose="020B0604020202020204" pitchFamily="34" charset="0"/>
                  <a:ea typeface="黑体" panose="02010609060101010101" pitchFamily="49" charset="-122"/>
                </a:rPr>
                <a:t>1</a:t>
              </a:r>
              <a:endParaRPr lang="zh-CN" altLang="en-US" dirty="0">
                <a:latin typeface="Arial" panose="020B0604020202020204" pitchFamily="34" charset="0"/>
              </a:endParaRPr>
            </a:p>
          </p:txBody>
        </p:sp>
      </p:grpSp>
      <p:sp>
        <p:nvSpPr>
          <p:cNvPr id="5" name="AutoShape 30"/>
          <p:cNvSpPr>
            <a:spLocks noChangeArrowheads="1"/>
          </p:cNvSpPr>
          <p:nvPr/>
        </p:nvSpPr>
        <p:spPr bwMode="auto">
          <a:xfrm>
            <a:off x="1406525" y="4289425"/>
            <a:ext cx="7423150" cy="963613"/>
          </a:xfrm>
          <a:prstGeom prst="roundRect">
            <a:avLst>
              <a:gd name="adj" fmla="val 16667"/>
            </a:avLst>
          </a:prstGeom>
          <a:solidFill>
            <a:srgbClr val="C0C0C0"/>
          </a:solidFill>
          <a:ln w="9525">
            <a:noFill/>
            <a:round/>
          </a:ln>
          <a:effectLst>
            <a:outerShdw dist="35921" dir="2700000" algn="ctr" rotWithShape="0">
              <a:srgbClr val="B2B2B2"/>
            </a:outerShdw>
          </a:effectLst>
        </p:spPr>
        <p:txBody>
          <a:bodyPr wrap="none" lIns="90170" tIns="46990" rIns="90170" bIns="4699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020" name="AutoShape 31"/>
          <p:cNvSpPr/>
          <p:nvPr/>
        </p:nvSpPr>
        <p:spPr>
          <a:xfrm>
            <a:off x="1433513" y="4791075"/>
            <a:ext cx="6813550" cy="169863"/>
          </a:xfrm>
          <a:prstGeom prst="roundRect">
            <a:avLst>
              <a:gd name="adj" fmla="val 50000"/>
            </a:avLst>
          </a:prstGeom>
          <a:solidFill>
            <a:srgbClr val="C0C0C0">
              <a:alpha val="0"/>
            </a:srgbClr>
          </a:solidFill>
          <a:ln w="9525">
            <a:noFill/>
          </a:ln>
        </p:spPr>
        <p:txBody>
          <a:bodyPr wrap="none" lIns="90170" tIns="46990" rIns="90170" bIns="46990" anchor="ctr"/>
          <a:p>
            <a:endParaRPr lang="zh-CN" altLang="en-US" sz="2800" dirty="0">
              <a:latin typeface="Arial" panose="020B0604020202020204" pitchFamily="34" charset="0"/>
            </a:endParaRPr>
          </a:p>
        </p:txBody>
      </p:sp>
      <p:sp>
        <p:nvSpPr>
          <p:cNvPr id="43021" name="Text Box 33"/>
          <p:cNvSpPr txBox="1"/>
          <p:nvPr/>
        </p:nvSpPr>
        <p:spPr>
          <a:xfrm>
            <a:off x="2590800" y="4351338"/>
            <a:ext cx="5857875" cy="944562"/>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sym typeface="Arial" panose="020B0604020202020204" pitchFamily="34" charset="0"/>
              </a:rPr>
              <a:t>3D-Terench-Electrode Detectors has been developed</a:t>
            </a:r>
            <a:endParaRPr lang="zh-CN" altLang="en-US" dirty="0">
              <a:latin typeface="Arial" panose="020B0604020202020204" pitchFamily="34" charset="0"/>
            </a:endParaRPr>
          </a:p>
        </p:txBody>
      </p:sp>
      <p:sp>
        <p:nvSpPr>
          <p:cNvPr id="43022" name="AutoShape 19"/>
          <p:cNvSpPr/>
          <p:nvPr/>
        </p:nvSpPr>
        <p:spPr>
          <a:xfrm>
            <a:off x="1465263" y="4286250"/>
            <a:ext cx="6813550" cy="169863"/>
          </a:xfrm>
          <a:prstGeom prst="roundRect">
            <a:avLst>
              <a:gd name="adj" fmla="val 50000"/>
            </a:avLst>
          </a:prstGeom>
          <a:gradFill rotWithShape="1">
            <a:gsLst>
              <a:gs pos="0">
                <a:srgbClr val="D5F1FB"/>
              </a:gs>
              <a:gs pos="100000">
                <a:srgbClr val="80D4F2">
                  <a:alpha val="0"/>
                </a:srgbClr>
              </a:gs>
            </a:gsLst>
            <a:lin ang="5400000" scaled="1"/>
            <a:tileRect/>
          </a:gradFill>
          <a:ln w="9525">
            <a:noFill/>
          </a:ln>
        </p:spPr>
        <p:txBody>
          <a:bodyPr wrap="none" anchor="ctr"/>
          <a:p>
            <a:endParaRPr lang="zh-CN" altLang="en-US" sz="2800" dirty="0">
              <a:latin typeface="Arial" panose="020B0604020202020204" pitchFamily="34" charset="0"/>
            </a:endParaRPr>
          </a:p>
        </p:txBody>
      </p:sp>
      <p:grpSp>
        <p:nvGrpSpPr>
          <p:cNvPr id="43023" name="Group 56"/>
          <p:cNvGrpSpPr/>
          <p:nvPr/>
        </p:nvGrpSpPr>
        <p:grpSpPr>
          <a:xfrm>
            <a:off x="1895475" y="4265613"/>
            <a:ext cx="695325" cy="695325"/>
            <a:chOff x="0" y="0"/>
            <a:chExt cx="672" cy="678"/>
          </a:xfrm>
        </p:grpSpPr>
        <p:sp>
          <p:nvSpPr>
            <p:cNvPr id="43027" name="Oval 35"/>
            <p:cNvSpPr/>
            <p:nvPr/>
          </p:nvSpPr>
          <p:spPr>
            <a:xfrm>
              <a:off x="0" y="0"/>
              <a:ext cx="672" cy="678"/>
            </a:xfrm>
            <a:prstGeom prst="ellipse">
              <a:avLst/>
            </a:prstGeom>
            <a:solidFill>
              <a:srgbClr val="333333"/>
            </a:solidFill>
            <a:ln w="9525">
              <a:noFill/>
            </a:ln>
          </p:spPr>
          <p:txBody>
            <a:bodyPr anchor="ctr">
              <a:spAutoFit/>
            </a:bodyPr>
            <a:p>
              <a:endParaRPr lang="zh-CN" altLang="en-US" sz="2800" dirty="0">
                <a:latin typeface="Arial" panose="020B0604020202020204" pitchFamily="34" charset="0"/>
              </a:endParaRPr>
            </a:p>
          </p:txBody>
        </p:sp>
        <p:sp>
          <p:nvSpPr>
            <p:cNvPr id="43028" name="Oval 36"/>
            <p:cNvSpPr/>
            <p:nvPr/>
          </p:nvSpPr>
          <p:spPr>
            <a:xfrm>
              <a:off x="11" y="12"/>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29" name="Oval 37"/>
            <p:cNvSpPr/>
            <p:nvPr/>
          </p:nvSpPr>
          <p:spPr>
            <a:xfrm>
              <a:off x="19" y="16"/>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30" name="Oval 38"/>
            <p:cNvSpPr/>
            <p:nvPr/>
          </p:nvSpPr>
          <p:spPr>
            <a:xfrm>
              <a:off x="26" y="22"/>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lang="zh-CN" altLang="en-US" sz="2800" dirty="0">
                <a:latin typeface="Arial" panose="020B0604020202020204" pitchFamily="34" charset="0"/>
              </a:endParaRPr>
            </a:p>
          </p:txBody>
        </p:sp>
        <p:sp>
          <p:nvSpPr>
            <p:cNvPr id="43031" name="Oval 39"/>
            <p:cNvSpPr/>
            <p:nvPr/>
          </p:nvSpPr>
          <p:spPr>
            <a:xfrm>
              <a:off x="61" y="38"/>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p>
              <a:pPr algn="ctr" eaLnBrk="0" hangingPunct="0"/>
              <a:endParaRPr lang="zh-CN" altLang="en-US" sz="2800" dirty="0">
                <a:latin typeface="Arial" panose="020B0604020202020204" pitchFamily="34" charset="0"/>
              </a:endParaRPr>
            </a:p>
          </p:txBody>
        </p:sp>
      </p:grpSp>
      <p:sp>
        <p:nvSpPr>
          <p:cNvPr id="43024" name="Text Box 40"/>
          <p:cNvSpPr txBox="1"/>
          <p:nvPr/>
        </p:nvSpPr>
        <p:spPr>
          <a:xfrm>
            <a:off x="1997075" y="4373563"/>
            <a:ext cx="493713" cy="519112"/>
          </a:xfrm>
          <a:prstGeom prst="rect">
            <a:avLst/>
          </a:prstGeom>
          <a:noFill/>
          <a:ln w="9525">
            <a:noFill/>
          </a:ln>
        </p:spPr>
        <p:txBody>
          <a:bodyPr>
            <a:spAutoFit/>
          </a:bodyPr>
          <a:p>
            <a:pPr algn="ctr" eaLnBrk="0" hangingPunct="0"/>
            <a:r>
              <a:rPr lang="zh-CN" altLang="en-US" sz="2800" b="1" dirty="0">
                <a:solidFill>
                  <a:srgbClr val="000000"/>
                </a:solidFill>
                <a:latin typeface="Arial" panose="020B0604020202020204" pitchFamily="34" charset="0"/>
                <a:ea typeface="黑体" panose="02010609060101010101" pitchFamily="49" charset="-122"/>
              </a:rPr>
              <a:t>3</a:t>
            </a:r>
            <a:endParaRPr lang="zh-CN" altLang="en-US" dirty="0">
              <a:latin typeface="Arial" panose="020B0604020202020204" pitchFamily="34" charset="0"/>
            </a:endParaRPr>
          </a:p>
        </p:txBody>
      </p:sp>
      <p:sp>
        <p:nvSpPr>
          <p:cNvPr id="6" name="Text Box 20"/>
          <p:cNvSpPr txBox="1"/>
          <p:nvPr/>
        </p:nvSpPr>
        <p:spPr>
          <a:xfrm>
            <a:off x="2743200" y="1274763"/>
            <a:ext cx="6518275" cy="1076325"/>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rPr>
              <a:t>Large area SDD is now designed </a:t>
            </a:r>
            <a:endParaRPr lang="zh-CN" altLang="en-US" sz="2800" b="1" dirty="0">
              <a:latin typeface="Arial" panose="020B0604020202020204" pitchFamily="34" charset="0"/>
              <a:ea typeface="黑体" panose="02010609060101010101" pitchFamily="49" charset="-122"/>
            </a:endParaRPr>
          </a:p>
          <a:p>
            <a:pPr eaLnBrk="0" hangingPunct="0"/>
            <a:r>
              <a:rPr lang="zh-CN" altLang="en-US" sz="2800" b="1" dirty="0">
                <a:latin typeface="Arial" panose="020B0604020202020204" pitchFamily="34" charset="0"/>
                <a:ea typeface="黑体" panose="02010609060101010101" pitchFamily="49" charset="-122"/>
              </a:rPr>
              <a:t>with </a:t>
            </a:r>
            <a:r>
              <a:rPr lang="zh-CN" altLang="en-US" sz="2800" b="1" dirty="0">
                <a:latin typeface="Arial" panose="020B0604020202020204" pitchFamily="34" charset="0"/>
                <a:ea typeface="黑体" panose="02010609060101010101" pitchFamily="49" charset="-122"/>
                <a:sym typeface="宋体" panose="02010600030101010101" pitchFamily="2" charset="-122"/>
              </a:rPr>
              <a:t>Φ up to 5 cm</a:t>
            </a:r>
            <a:r>
              <a:rPr lang="zh-CN" altLang="en-US" sz="2800" b="1" dirty="0">
                <a:latin typeface="Arial" panose="020B0604020202020204" pitchFamily="34" charset="0"/>
                <a:ea typeface="黑体" panose="02010609060101010101" pitchFamily="49" charset="-122"/>
              </a:rPr>
              <a:t> </a:t>
            </a:r>
            <a:endParaRPr lang="zh-CN" altLang="en-US" sz="2800" b="1" dirty="0">
              <a:latin typeface="Arial" panose="020B0604020202020204" pitchFamily="34" charset="0"/>
              <a:ea typeface="黑体" panose="02010609060101010101" pitchFamily="49" charset="-122"/>
            </a:endParaRPr>
          </a:p>
          <a:p>
            <a:pPr eaLnBrk="0" hangingPunct="0"/>
            <a:endParaRPr lang="zh-CN" altLang="en-US" dirty="0">
              <a:latin typeface="Arial" panose="020B0604020202020204" pitchFamily="34" charset="0"/>
            </a:endParaRPr>
          </a:p>
        </p:txBody>
      </p:sp>
      <p:sp>
        <p:nvSpPr>
          <p:cNvPr id="43026" name="Text Box 33"/>
          <p:cNvSpPr txBox="1"/>
          <p:nvPr/>
        </p:nvSpPr>
        <p:spPr>
          <a:xfrm>
            <a:off x="2641600" y="5392738"/>
            <a:ext cx="5857875" cy="1371600"/>
          </a:xfrm>
          <a:prstGeom prst="rect">
            <a:avLst/>
          </a:prstGeom>
          <a:noFill/>
          <a:ln w="9525">
            <a:noFill/>
          </a:ln>
        </p:spPr>
        <p:txBody>
          <a:bodyPr>
            <a:spAutoFit/>
          </a:bodyPr>
          <a:p>
            <a:pPr eaLnBrk="0" hangingPunct="0"/>
            <a:r>
              <a:rPr lang="zh-CN" altLang="en-US" sz="2800" b="1" dirty="0">
                <a:latin typeface="Arial" panose="020B0604020202020204" pitchFamily="34" charset="0"/>
                <a:ea typeface="黑体" panose="02010609060101010101" pitchFamily="49" charset="-122"/>
                <a:sym typeface="Arial" panose="020B0604020202020204" pitchFamily="34" charset="0"/>
              </a:rPr>
              <a:t>3D-Terench-Electrode Detectors are good for X-ray and high energy physics applications</a:t>
            </a:r>
            <a:endParaRPr lang="zh-CN" altLang="en-US" dirty="0">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Text Box 97"/>
          <p:cNvSpPr txBox="1"/>
          <p:nvPr/>
        </p:nvSpPr>
        <p:spPr>
          <a:xfrm>
            <a:off x="9442450" y="6540500"/>
            <a:ext cx="385763" cy="334963"/>
          </a:xfrm>
          <a:prstGeom prst="rect">
            <a:avLst/>
          </a:prstGeom>
          <a:noFill/>
          <a:ln w="9525">
            <a:noFill/>
          </a:ln>
        </p:spPr>
        <p:txBody>
          <a:bodyPr wrap="none">
            <a:spAutoFit/>
          </a:bodyPr>
          <a:p>
            <a:r>
              <a:rPr lang="zh-CN" altLang="en-US" sz="1600" b="1" dirty="0">
                <a:solidFill>
                  <a:srgbClr val="FFFF66"/>
                </a:solidFill>
                <a:latin typeface="Times New Roman" panose="02020603050405020304" pitchFamily="18" charset="0"/>
                <a:sym typeface="Arial" panose="020B0604020202020204" pitchFamily="34" charset="0"/>
              </a:rPr>
              <a:t>14</a:t>
            </a:r>
            <a:endParaRPr lang="zh-CN" altLang="en-US" sz="1600" b="1" dirty="0">
              <a:solidFill>
                <a:srgbClr val="FFFF66"/>
              </a:solidFill>
              <a:latin typeface="Times New Roman" panose="02020603050405020304" pitchFamily="18" charset="0"/>
              <a:sym typeface="Arial" panose="020B0604020202020204" pitchFamily="34" charset="0"/>
            </a:endParaRPr>
          </a:p>
        </p:txBody>
      </p:sp>
      <p:sp>
        <p:nvSpPr>
          <p:cNvPr id="44035" name="Text Box 3"/>
          <p:cNvSpPr txBox="1"/>
          <p:nvPr/>
        </p:nvSpPr>
        <p:spPr>
          <a:xfrm>
            <a:off x="587375" y="1728788"/>
            <a:ext cx="8775700" cy="1554162"/>
          </a:xfrm>
          <a:prstGeom prst="rect">
            <a:avLst/>
          </a:prstGeom>
          <a:noFill/>
          <a:ln w="9525">
            <a:noFill/>
          </a:ln>
        </p:spPr>
        <p:txBody>
          <a:bodyPr>
            <a:spAutoFit/>
          </a:bodyPr>
          <a:p>
            <a:pPr algn="ctr">
              <a:lnSpc>
                <a:spcPct val="200000"/>
              </a:lnSpc>
              <a:buFont typeface="Wingdings" panose="05000000000000000000" pitchFamily="2" charset="2"/>
            </a:pPr>
            <a:r>
              <a:rPr lang="zh-CN" altLang="en-US" sz="4800" dirty="0">
                <a:solidFill>
                  <a:schemeClr val="accent2"/>
                </a:solidFill>
                <a:latin typeface="黑体" panose="02010609060101010101" pitchFamily="49" charset="-122"/>
                <a:ea typeface="黑体" panose="02010609060101010101" pitchFamily="49" charset="-122"/>
                <a:sym typeface="Times New Roman" panose="02020603050405020304" pitchFamily="18" charset="0"/>
              </a:rPr>
              <a:t>Thank You！</a:t>
            </a:r>
            <a:endParaRPr lang="zh-CN" altLang="en-US" sz="4800" dirty="0">
              <a:solidFill>
                <a:schemeClr val="accent2"/>
              </a:solidFill>
              <a:latin typeface="黑体" panose="02010609060101010101" pitchFamily="49" charset="-122"/>
              <a:ea typeface="黑体" panose="02010609060101010101" pitchFamily="49" charset="-122"/>
              <a:sym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矩形 3"/>
          <p:cNvSpPr/>
          <p:nvPr/>
        </p:nvSpPr>
        <p:spPr>
          <a:xfrm>
            <a:off x="1050925" y="82550"/>
            <a:ext cx="8001000" cy="942975"/>
          </a:xfrm>
          <a:prstGeom prst="rect">
            <a:avLst/>
          </a:prstGeom>
          <a:noFill/>
          <a:ln w="9525">
            <a:noFill/>
          </a:ln>
        </p:spPr>
        <p:txBody>
          <a:bodyPr lIns="91377" tIns="45690" rIns="91377" bIns="45690">
            <a:spAutoFit/>
          </a:bodyPr>
          <a:p>
            <a:pPr defTabSz="1262380"/>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高性能硅探测器</a:t>
            </a:r>
            <a:endPar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endParaRPr>
          </a:p>
          <a:p>
            <a:pPr defTabSz="1262380"/>
            <a:endParaRPr lang="zh-CN" altLang="en-US" sz="2800" b="1" dirty="0">
              <a:latin typeface="黑体" panose="02010609060101010101" pitchFamily="49" charset="-122"/>
              <a:ea typeface="黑体" panose="02010609060101010101" pitchFamily="49" charset="-122"/>
              <a:sym typeface="Arial" panose="020B0604020202020204" pitchFamily="34" charset="0"/>
            </a:endParaRPr>
          </a:p>
        </p:txBody>
      </p:sp>
      <p:sp>
        <p:nvSpPr>
          <p:cNvPr id="45059" name="Text Box 97"/>
          <p:cNvSpPr txBox="1"/>
          <p:nvPr/>
        </p:nvSpPr>
        <p:spPr>
          <a:xfrm>
            <a:off x="9442450" y="6540500"/>
            <a:ext cx="284163" cy="334963"/>
          </a:xfrm>
          <a:prstGeom prst="rect">
            <a:avLst/>
          </a:prstGeom>
          <a:noFill/>
          <a:ln w="9525">
            <a:noFill/>
          </a:ln>
        </p:spPr>
        <p:txBody>
          <a:bodyPr wrap="none">
            <a:spAutoFit/>
          </a:bodyPr>
          <a:p>
            <a:r>
              <a:rPr lang="zh-CN" altLang="en-US" sz="1600" b="1" dirty="0">
                <a:solidFill>
                  <a:srgbClr val="FFFF66"/>
                </a:solidFill>
                <a:latin typeface="Times New Roman" panose="02020603050405020304" pitchFamily="18" charset="0"/>
                <a:sym typeface="Arial" panose="020B0604020202020204" pitchFamily="34" charset="0"/>
              </a:rPr>
              <a:t>6</a:t>
            </a:r>
            <a:endParaRPr lang="zh-CN" altLang="en-US" sz="1600" b="1" dirty="0">
              <a:solidFill>
                <a:srgbClr val="FFFF66"/>
              </a:solidFill>
              <a:latin typeface="Times New Roman" panose="02020603050405020304" pitchFamily="18" charset="0"/>
              <a:sym typeface="Arial" panose="020B0604020202020204" pitchFamily="34" charset="0"/>
            </a:endParaRPr>
          </a:p>
        </p:txBody>
      </p:sp>
      <p:pic>
        <p:nvPicPr>
          <p:cNvPr id="45060" name="Picture 2"/>
          <p:cNvPicPr>
            <a:picLocks noChangeAspect="1"/>
          </p:cNvPicPr>
          <p:nvPr/>
        </p:nvPicPr>
        <p:blipFill>
          <a:blip r:embed="rId1"/>
          <a:srcRect b="7013"/>
          <a:stretch>
            <a:fillRect/>
          </a:stretch>
        </p:blipFill>
        <p:spPr>
          <a:xfrm>
            <a:off x="187325" y="1747838"/>
            <a:ext cx="2792413" cy="2159000"/>
          </a:xfrm>
          <a:prstGeom prst="rect">
            <a:avLst/>
          </a:prstGeom>
          <a:noFill/>
          <a:ln w="9525">
            <a:noFill/>
          </a:ln>
        </p:spPr>
      </p:pic>
      <p:sp>
        <p:nvSpPr>
          <p:cNvPr id="45061" name="Text Box 5"/>
          <p:cNvSpPr txBox="1"/>
          <p:nvPr/>
        </p:nvSpPr>
        <p:spPr>
          <a:xfrm>
            <a:off x="325438" y="4076700"/>
            <a:ext cx="2468562" cy="749300"/>
          </a:xfrm>
          <a:prstGeom prst="rect">
            <a:avLst/>
          </a:prstGeom>
          <a:noFill/>
          <a:ln w="9525">
            <a:noFill/>
          </a:ln>
        </p:spPr>
        <p:txBody>
          <a:bodyPr wrap="none">
            <a:spAutoFit/>
          </a:bodyPr>
          <a:p>
            <a:pPr algn="ctr"/>
            <a:r>
              <a:rPr lang="zh-CN" altLang="en-US" sz="1800" b="1" dirty="0">
                <a:latin typeface="Times New Roman" panose="02020603050405020304" pitchFamily="18" charset="0"/>
              </a:rPr>
              <a:t>三维沟槽电极硅探测器</a:t>
            </a:r>
            <a:endParaRPr lang="zh-CN" altLang="en-US" sz="1800" b="1" dirty="0">
              <a:latin typeface="Times New Roman" panose="02020603050405020304" pitchFamily="18" charset="0"/>
            </a:endParaRPr>
          </a:p>
          <a:p>
            <a:pPr algn="ctr">
              <a:lnSpc>
                <a:spcPct val="40000"/>
              </a:lnSpc>
            </a:pPr>
            <a:endParaRPr lang="zh-CN" altLang="en-US" sz="1800" b="1" dirty="0">
              <a:solidFill>
                <a:srgbClr val="0000FF"/>
              </a:solidFill>
              <a:latin typeface="Times New Roman" panose="02020603050405020304" pitchFamily="18" charset="0"/>
              <a:ea typeface="黑体" panose="02010609060101010101" pitchFamily="49" charset="-122"/>
            </a:endParaRPr>
          </a:p>
          <a:p>
            <a:pPr algn="ctr"/>
            <a:r>
              <a:rPr lang="zh-CN" altLang="en-US" sz="1800" b="1" dirty="0">
                <a:solidFill>
                  <a:srgbClr val="0000FF"/>
                </a:solidFill>
                <a:latin typeface="Times New Roman" panose="02020603050405020304" pitchFamily="18" charset="0"/>
                <a:ea typeface="黑体" panose="02010609060101010101" pitchFamily="49" charset="-122"/>
              </a:rPr>
              <a:t>国际首次提出</a:t>
            </a:r>
            <a:endParaRPr lang="zh-CN" altLang="en-US" sz="1800" b="1" dirty="0">
              <a:solidFill>
                <a:srgbClr val="0000FF"/>
              </a:solidFill>
              <a:latin typeface="Times New Roman" panose="02020603050405020304" pitchFamily="18" charset="0"/>
              <a:ea typeface="黑体" panose="02010609060101010101" pitchFamily="49" charset="-122"/>
            </a:endParaRPr>
          </a:p>
        </p:txBody>
      </p:sp>
      <p:pic>
        <p:nvPicPr>
          <p:cNvPr id="45062" name="图片 25"/>
          <p:cNvPicPr>
            <a:picLocks noChangeAspect="1"/>
          </p:cNvPicPr>
          <p:nvPr/>
        </p:nvPicPr>
        <p:blipFill>
          <a:blip r:embed="rId2"/>
          <a:stretch>
            <a:fillRect/>
          </a:stretch>
        </p:blipFill>
        <p:spPr>
          <a:xfrm>
            <a:off x="3159125" y="1674813"/>
            <a:ext cx="3455988" cy="2305050"/>
          </a:xfrm>
          <a:prstGeom prst="rect">
            <a:avLst/>
          </a:prstGeom>
          <a:noFill/>
          <a:ln w="9525">
            <a:noFill/>
          </a:ln>
        </p:spPr>
      </p:pic>
      <p:sp>
        <p:nvSpPr>
          <p:cNvPr id="45063" name="Text Box 7"/>
          <p:cNvSpPr txBox="1"/>
          <p:nvPr/>
        </p:nvSpPr>
        <p:spPr>
          <a:xfrm>
            <a:off x="2876550" y="4078288"/>
            <a:ext cx="3986213" cy="749300"/>
          </a:xfrm>
          <a:prstGeom prst="rect">
            <a:avLst/>
          </a:prstGeom>
          <a:noFill/>
          <a:ln w="9525">
            <a:noFill/>
          </a:ln>
        </p:spPr>
        <p:txBody>
          <a:bodyPr wrap="none">
            <a:spAutoFit/>
          </a:bodyPr>
          <a:p>
            <a:pPr algn="ctr"/>
            <a:r>
              <a:rPr lang="zh-CN" altLang="en-US" sz="1800" b="1" dirty="0">
                <a:latin typeface="Times New Roman" panose="02020603050405020304" pitchFamily="18" charset="0"/>
                <a:cs typeface="Times New Roman" panose="02020603050405020304" pitchFamily="18" charset="0"/>
              </a:rPr>
              <a:t>基于SOI的高阻硅CMOS MAPs探测器</a:t>
            </a:r>
            <a:endParaRPr lang="zh-CN" altLang="en-US" sz="1800" b="1" dirty="0">
              <a:latin typeface="Times New Roman" panose="02020603050405020304" pitchFamily="18" charset="0"/>
              <a:cs typeface="Times New Roman" panose="02020603050405020304" pitchFamily="18" charset="0"/>
            </a:endParaRPr>
          </a:p>
          <a:p>
            <a:pPr algn="ctr">
              <a:lnSpc>
                <a:spcPct val="40000"/>
              </a:lnSpc>
            </a:pPr>
            <a:endParaRPr lang="zh-CN" altLang="en-US" sz="1800" b="1" dirty="0">
              <a:solidFill>
                <a:srgbClr val="0000FF"/>
              </a:solidFill>
              <a:latin typeface="Times New Roman" panose="02020603050405020304" pitchFamily="18" charset="0"/>
              <a:ea typeface="黑体" panose="02010609060101010101" pitchFamily="49" charset="-122"/>
              <a:sym typeface="Arial" panose="020B0604020202020204" pitchFamily="34" charset="0"/>
            </a:endParaRPr>
          </a:p>
          <a:p>
            <a:pPr algn="ctr"/>
            <a:r>
              <a:rPr lang="zh-CN" altLang="en-US" sz="1800" b="1" dirty="0">
                <a:solidFill>
                  <a:srgbClr val="0000FF"/>
                </a:solidFill>
                <a:latin typeface="Times New Roman" panose="02020603050405020304" pitchFamily="18" charset="0"/>
                <a:ea typeface="黑体" panose="02010609060101010101" pitchFamily="49" charset="-122"/>
                <a:sym typeface="Arial" panose="020B0604020202020204" pitchFamily="34" charset="0"/>
              </a:rPr>
              <a:t>填补国内空白</a:t>
            </a:r>
            <a:endParaRPr lang="zh-CN" altLang="en-US" sz="1800" b="1" dirty="0">
              <a:solidFill>
                <a:srgbClr val="0000FF"/>
              </a:solidFill>
              <a:latin typeface="Times New Roman" panose="02020603050405020304" pitchFamily="18" charset="0"/>
              <a:ea typeface="黑体" panose="02010609060101010101" pitchFamily="49" charset="-122"/>
              <a:sym typeface="Arial" panose="020B0604020202020204" pitchFamily="34" charset="0"/>
            </a:endParaRPr>
          </a:p>
        </p:txBody>
      </p:sp>
      <p:sp>
        <p:nvSpPr>
          <p:cNvPr id="45064" name="Text Box 8"/>
          <p:cNvSpPr txBox="1"/>
          <p:nvPr/>
        </p:nvSpPr>
        <p:spPr>
          <a:xfrm>
            <a:off x="6891338" y="4067175"/>
            <a:ext cx="2724150" cy="1052513"/>
          </a:xfrm>
          <a:prstGeom prst="rect">
            <a:avLst/>
          </a:prstGeom>
          <a:noFill/>
          <a:ln w="9525">
            <a:noFill/>
          </a:ln>
        </p:spPr>
        <p:txBody>
          <a:bodyPr>
            <a:spAutoFit/>
          </a:bodyPr>
          <a:p>
            <a:r>
              <a:rPr lang="zh-CN" altLang="en-US" sz="1800" b="1" dirty="0">
                <a:latin typeface="Times New Roman" panose="02020603050405020304" pitchFamily="18" charset="0"/>
              </a:rPr>
              <a:t>超大面积硅漂移室探测器</a:t>
            </a:r>
            <a:endParaRPr lang="zh-CN" altLang="en-US" sz="1800" b="1" dirty="0">
              <a:latin typeface="Times New Roman" panose="02020603050405020304" pitchFamily="18" charset="0"/>
            </a:endParaRPr>
          </a:p>
          <a:p>
            <a:pPr algn="ctr">
              <a:lnSpc>
                <a:spcPct val="50000"/>
              </a:lnSpc>
            </a:pPr>
            <a:endParaRPr lang="zh-CN" altLang="en-US" sz="1800" b="1" dirty="0">
              <a:solidFill>
                <a:srgbClr val="0000FF"/>
              </a:solidFill>
              <a:latin typeface="Times New Roman" panose="02020603050405020304" pitchFamily="18" charset="0"/>
              <a:ea typeface="黑体" panose="02010609060101010101" pitchFamily="49" charset="-122"/>
            </a:endParaRPr>
          </a:p>
          <a:p>
            <a:pPr algn="ctr"/>
            <a:r>
              <a:rPr lang="zh-CN" altLang="en-US" sz="1800" b="1" dirty="0">
                <a:solidFill>
                  <a:srgbClr val="0000FF"/>
                </a:solidFill>
                <a:latin typeface="Times New Roman" panose="02020603050405020304" pitchFamily="18" charset="0"/>
                <a:ea typeface="黑体" panose="02010609060101010101" pitchFamily="49" charset="-122"/>
              </a:rPr>
              <a:t>国际首次提出</a:t>
            </a:r>
            <a:endParaRPr lang="zh-CN" altLang="en-US" sz="1800" b="1" dirty="0">
              <a:solidFill>
                <a:srgbClr val="0000FF"/>
              </a:solidFill>
              <a:latin typeface="Times New Roman" panose="02020603050405020304" pitchFamily="18" charset="0"/>
              <a:ea typeface="黑体" panose="02010609060101010101" pitchFamily="49" charset="-122"/>
            </a:endParaRPr>
          </a:p>
          <a:p>
            <a:endParaRPr lang="zh-CN" altLang="en-US" sz="1800" b="1" dirty="0">
              <a:latin typeface="Times New Roman" panose="02020603050405020304" pitchFamily="18" charset="0"/>
            </a:endParaRPr>
          </a:p>
        </p:txBody>
      </p:sp>
      <p:pic>
        <p:nvPicPr>
          <p:cNvPr id="45065" name="Picture 9"/>
          <p:cNvPicPr>
            <a:picLocks noChangeAspect="1"/>
          </p:cNvPicPr>
          <p:nvPr/>
        </p:nvPicPr>
        <p:blipFill>
          <a:blip r:embed="rId3"/>
          <a:stretch>
            <a:fillRect/>
          </a:stretch>
        </p:blipFill>
        <p:spPr>
          <a:xfrm>
            <a:off x="7340600" y="1603375"/>
            <a:ext cx="1871663" cy="2460625"/>
          </a:xfrm>
          <a:prstGeom prst="rect">
            <a:avLst/>
          </a:prstGeom>
          <a:noFill/>
          <a:ln w="9525">
            <a:noFill/>
          </a:ln>
        </p:spPr>
      </p:pic>
      <p:sp>
        <p:nvSpPr>
          <p:cNvPr id="45066" name="Rectangle 10"/>
          <p:cNvSpPr>
            <a:spLocks noChangeArrowheads="1"/>
          </p:cNvSpPr>
          <p:nvPr/>
        </p:nvSpPr>
        <p:spPr bwMode="auto">
          <a:xfrm>
            <a:off x="74613" y="1590675"/>
            <a:ext cx="9539288" cy="3355975"/>
          </a:xfrm>
          <a:prstGeom prst="rect">
            <a:avLst/>
          </a:prstGeom>
          <a:noFill/>
          <a:ln w="9525" cap="flat" cmpd="sng">
            <a:solidFill>
              <a:srgbClr val="FF6600"/>
            </a:solidFill>
            <a:miter lim="800000"/>
          </a:ln>
          <a:effectLst>
            <a:outerShdw dist="17961" dir="2700000" algn="ctr" rotWithShape="0">
              <a:srgbClr val="FF6600">
                <a:gamma/>
                <a:shade val="60000"/>
                <a:invGamma/>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067" name="Text Box 11"/>
          <p:cNvSpPr txBox="1"/>
          <p:nvPr/>
        </p:nvSpPr>
        <p:spPr>
          <a:xfrm>
            <a:off x="1143000" y="1633538"/>
            <a:ext cx="7445375" cy="765175"/>
          </a:xfrm>
          <a:prstGeom prst="rect">
            <a:avLst/>
          </a:prstGeom>
          <a:solidFill>
            <a:schemeClr val="accent1"/>
          </a:solidFill>
          <a:ln w="9525">
            <a:noFill/>
          </a:ln>
        </p:spPr>
        <p:txBody>
          <a:bodyPr wrap="none" lIns="90170" tIns="46990" rIns="90170" bIns="46990">
            <a:spAutoFit/>
          </a:bodyPr>
          <a:p>
            <a:pPr eaLnBrk="0" hangingPunct="0"/>
            <a:r>
              <a:rPr lang="zh-CN" altLang="en-US" sz="4400" b="1" dirty="0">
                <a:solidFill>
                  <a:schemeClr val="accent2"/>
                </a:solidFill>
                <a:latin typeface="Times New Roman" panose="02020603050405020304" pitchFamily="18" charset="0"/>
              </a:rPr>
              <a:t>噪声低、功耗低、探测效率高</a:t>
            </a:r>
            <a:endParaRPr lang="zh-CN" altLang="en-US" sz="4400" b="1" dirty="0">
              <a:solidFill>
                <a:schemeClr val="accent2"/>
              </a:solidFill>
              <a:latin typeface="Times New Roman" panose="02020603050405020304" pitchFamily="18" charset="0"/>
            </a:endParaRPr>
          </a:p>
        </p:txBody>
      </p:sp>
      <p:graphicFrame>
        <p:nvGraphicFramePr>
          <p:cNvPr id="45068" name="Group 12"/>
          <p:cNvGraphicFramePr>
            <a:graphicFrameLocks noGrp="1"/>
          </p:cNvGraphicFramePr>
          <p:nvPr/>
        </p:nvGraphicFramePr>
        <p:xfrm>
          <a:off x="900113" y="2395538"/>
          <a:ext cx="7772400" cy="4114801"/>
        </p:xfrm>
        <a:graphic>
          <a:graphicData uri="http://schemas.openxmlformats.org/drawingml/2006/table">
            <a:tbl>
              <a:tblPr/>
              <a:tblGrid>
                <a:gridCol w="2727325"/>
                <a:gridCol w="2401887"/>
                <a:gridCol w="2643188"/>
              </a:tblGrid>
              <a:tr h="5302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对比技术指标</a:t>
                      </a:r>
                      <a:endParaRPr kumimoji="0" lang="zh-CN" sz="2400" b="1"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38100" cap="flat" cmpd="sng" algn="ctr">
                      <a:solidFill>
                        <a:srgbClr val="FFFFFF"/>
                      </a:solidFill>
                      <a:prstDash val="solid"/>
                      <a:miter lim="800000"/>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传统探测器</a:t>
                      </a:r>
                      <a:endParaRPr kumimoji="0" lang="zh-CN" sz="2400" b="1"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38100" cap="flat" cmpd="sng" algn="ctr">
                      <a:solidFill>
                        <a:srgbClr val="FFFFFF"/>
                      </a:solidFill>
                      <a:prstDash val="solid"/>
                      <a:miter lim="800000"/>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高性能探测器</a:t>
                      </a:r>
                      <a:endParaRPr kumimoji="0" lang="zh-CN" sz="24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38100" cap="flat" cmpd="sng" algn="ctr">
                      <a:solidFill>
                        <a:srgbClr val="FFFFFF"/>
                      </a:solidFill>
                      <a:prstDash val="solid"/>
                      <a:miter lim="800000"/>
                      <a:headEnd type="none" w="med" len="med"/>
                      <a:tailEnd type="none" w="med" len="med"/>
                    </a:lnB>
                    <a:lnTlToBr>
                      <a:noFill/>
                    </a:lnTlToBr>
                    <a:lnBlToTr>
                      <a:noFill/>
                    </a:lnBlToTr>
                    <a:solidFill>
                      <a:srgbClr val="4F81BD"/>
                    </a:solidFill>
                  </a:tcPr>
                </a:tc>
              </a:tr>
              <a:tr h="5302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能量分辨率</a:t>
                      </a:r>
                      <a:endPar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381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sym typeface="Arial" panose="020B0604020202020204" pitchFamily="34" charset="0"/>
                        </a:rPr>
                        <a:t>≥200 eV</a:t>
                      </a:r>
                      <a:endPar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sym typeface="Arial" panose="020B0604020202020204" pitchFamily="34" charset="0"/>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381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~130 eV</a:t>
                      </a:r>
                      <a:endPar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381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r>
              <a:tr h="103981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工作电压</a:t>
                      </a:r>
                      <a:endParaRPr kumimoji="0" 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(漏电流相同)</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100 V</a:t>
                      </a:r>
                      <a:endPar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~4 V</a:t>
                      </a:r>
                      <a:endPar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r>
              <a:tr h="9540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抗辐射效率</a:t>
                      </a:r>
                      <a:endPar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5% (10</a:t>
                      </a:r>
                      <a:r>
                        <a:rPr kumimoji="0" lang="zh-CN" altLang="zh-CN" sz="2400" b="0" i="0" u="none" strike="noStrike" cap="none" normalizeH="0" baseline="30000" smtClean="0">
                          <a:ln>
                            <a:noFill/>
                          </a:ln>
                          <a:solidFill>
                            <a:schemeClr val="accent2"/>
                          </a:solidFill>
                          <a:effectLst/>
                          <a:latin typeface="Times New Roman" panose="02020603050405020304" pitchFamily="18" charset="0"/>
                          <a:ea typeface="宋体" panose="02010600030101010101" pitchFamily="2" charset="-122"/>
                        </a:rPr>
                        <a:t>16</a:t>
                      </a: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 n/cm</a:t>
                      </a:r>
                      <a:r>
                        <a:rPr kumimoji="0" lang="zh-CN" altLang="zh-CN" sz="2400" b="0" i="0" u="none" strike="noStrike" cap="none" normalizeH="0" baseline="30000" smtClean="0">
                          <a:ln>
                            <a:noFill/>
                          </a:ln>
                          <a:solidFill>
                            <a:schemeClr val="accent2"/>
                          </a:solidFill>
                          <a:effectLst/>
                          <a:latin typeface="Times New Roman" panose="02020603050405020304" pitchFamily="18" charset="0"/>
                          <a:ea typeface="宋体" panose="02010600030101010101" pitchFamily="2" charset="-122"/>
                        </a:rPr>
                        <a:t>2</a:t>
                      </a: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a:t>
                      </a:r>
                      <a:endPar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rPr>
                        <a:t>≥25% </a:t>
                      </a: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 (10</a:t>
                      </a:r>
                      <a:r>
                        <a:rPr kumimoji="0" lang="zh-CN" altLang="zh-CN" sz="2400" b="0" i="0" u="none" strike="noStrike" cap="none" normalizeH="0" baseline="30000" smtClean="0">
                          <a:ln>
                            <a:noFill/>
                          </a:ln>
                          <a:solidFill>
                            <a:srgbClr val="FF0000"/>
                          </a:solidFill>
                          <a:effectLst/>
                          <a:latin typeface="Times New Roman" panose="02020603050405020304" pitchFamily="18" charset="0"/>
                          <a:ea typeface="宋体" panose="02010600030101010101" pitchFamily="2" charset="-122"/>
                        </a:rPr>
                        <a:t>16</a:t>
                      </a: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 n/cm</a:t>
                      </a:r>
                      <a:r>
                        <a:rPr kumimoji="0" lang="zh-CN" altLang="zh-CN" sz="2400" b="0" i="0" u="none" strike="noStrike" cap="none" normalizeH="0" baseline="30000" smtClean="0">
                          <a:ln>
                            <a:noFill/>
                          </a:ln>
                          <a:solidFill>
                            <a:srgbClr val="FF0000"/>
                          </a:solidFill>
                          <a:effectLst/>
                          <a:latin typeface="Times New Roman" panose="02020603050405020304" pitchFamily="18" charset="0"/>
                          <a:ea typeface="宋体" panose="02010600030101010101" pitchFamily="2" charset="-122"/>
                        </a:rPr>
                        <a:t>2</a:t>
                      </a: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rPr>
                        <a:t>)</a:t>
                      </a:r>
                      <a:endPar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r>
              <a:tr h="5302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收集时间</a:t>
                      </a:r>
                      <a:endPar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~5 ns</a:t>
                      </a:r>
                      <a:endPar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rPr>
                        <a:t>~50 ps</a:t>
                      </a:r>
                      <a:endPar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E9EDF4"/>
                    </a:solidFill>
                  </a:tcPr>
                </a:tc>
              </a:tr>
              <a:tr h="5302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面积</a:t>
                      </a:r>
                      <a:endParaRPr kumimoji="0" 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accent2"/>
                          </a:solidFill>
                          <a:effectLst/>
                          <a:latin typeface="Times New Roman" panose="02020603050405020304" pitchFamily="18" charset="0"/>
                          <a:ea typeface="宋体" panose="02010600030101010101" pitchFamily="2" charset="-122"/>
                        </a:rPr>
                        <a:t>25 mm</a:t>
                      </a:r>
                      <a:r>
                        <a:rPr kumimoji="0" lang="zh-CN" altLang="zh-CN" sz="2400" b="0" i="0" u="none" strike="noStrike" cap="none" normalizeH="0" baseline="30000" smtClean="0">
                          <a:ln>
                            <a:noFill/>
                          </a:ln>
                          <a:solidFill>
                            <a:schemeClr val="accent2"/>
                          </a:solidFill>
                          <a:effectLst/>
                          <a:latin typeface="Times New Roman" panose="02020603050405020304" pitchFamily="18" charset="0"/>
                          <a:ea typeface="宋体" panose="02010600030101010101" pitchFamily="2" charset="-122"/>
                        </a:rPr>
                        <a:t>2</a:t>
                      </a:r>
                      <a:endParaRPr kumimoji="0" lang="zh-CN" altLang="zh-CN" sz="2400" b="0" i="0" u="none" strike="noStrike" cap="none" normalizeH="0" baseline="30000" smtClean="0">
                        <a:ln>
                          <a:noFill/>
                        </a:ln>
                        <a:solidFill>
                          <a:schemeClr val="accent2"/>
                        </a:solidFill>
                        <a:effectLst/>
                        <a:latin typeface="Times New Roman" panose="02020603050405020304" pitchFamily="18" charset="0"/>
                        <a:ea typeface="宋体" panose="02010600030101010101" pitchFamily="2" charset="-122"/>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rPr>
                        <a:t>30 cm</a:t>
                      </a:r>
                      <a:r>
                        <a:rPr kumimoji="0" lang="zh-CN" altLang="zh-CN" sz="2400" b="0" i="0" u="none" strike="noStrike" cap="none" normalizeH="0" baseline="3000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rPr>
                        <a:t>2</a:t>
                      </a:r>
                      <a:endParaRPr kumimoji="0" lang="zh-CN" altLang="zh-CN" sz="2400" b="0" i="0" u="none" strike="noStrike" cap="none" normalizeH="0" baseline="30000" smtClean="0">
                        <a:ln>
                          <a:noFill/>
                        </a:ln>
                        <a:solidFill>
                          <a:srgbClr val="FF0000"/>
                        </a:solidFill>
                        <a:effectLst/>
                        <a:latin typeface="Times New Roman" panose="02020603050405020304" pitchFamily="18" charset="0"/>
                        <a:ea typeface="宋体" panose="02010600030101010101" pitchFamily="2" charset="-122"/>
                        <a:sym typeface="Arial" panose="020B0604020202020204" pitchFamily="34" charset="0"/>
                      </a:endParaRPr>
                    </a:p>
                  </a:txBody>
                  <a:tcPr marT="45715" marB="45715"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8"/>
                                        </p:tgtEl>
                                        <p:attrNameLst>
                                          <p:attrName>style.visibility</p:attrName>
                                        </p:attrNameLst>
                                      </p:cBhvr>
                                      <p:to>
                                        <p:strVal val="visible"/>
                                      </p:to>
                                    </p:set>
                                    <p:anim calcmode="lin" valueType="num">
                                      <p:cBhvr additive="base">
                                        <p:cTn id="7" dur="500" fill="hold"/>
                                        <p:tgtEl>
                                          <p:spTgt spid="45068"/>
                                        </p:tgtEl>
                                        <p:attrNameLst>
                                          <p:attrName>ppt_x</p:attrName>
                                        </p:attrNameLst>
                                      </p:cBhvr>
                                      <p:tavLst>
                                        <p:tav tm="0">
                                          <p:val>
                                            <p:strVal val="#ppt_x"/>
                                          </p:val>
                                        </p:tav>
                                        <p:tav tm="100000">
                                          <p:val>
                                            <p:strVal val="#ppt_x"/>
                                          </p:val>
                                        </p:tav>
                                      </p:tavLst>
                                    </p:anim>
                                    <p:anim calcmode="lin" valueType="num">
                                      <p:cBhvr additive="base">
                                        <p:cTn id="8" dur="500" fill="hold"/>
                                        <p:tgtEl>
                                          <p:spTgt spid="450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tgtEl>
                                        <p:attrNameLst>
                                          <p:attrName>style.visibility</p:attrName>
                                        </p:attrNameLst>
                                      </p:cBhvr>
                                      <p:to>
                                        <p:strVal val="visible"/>
                                      </p:to>
                                    </p:set>
                                    <p:anim calcmode="lin" valueType="num">
                                      <p:cBhvr additive="base">
                                        <p:cTn id="13" dur="500" fill="hold"/>
                                        <p:tgtEl>
                                          <p:spTgt spid="45067"/>
                                        </p:tgtEl>
                                        <p:attrNameLst>
                                          <p:attrName>ppt_x</p:attrName>
                                        </p:attrNameLst>
                                      </p:cBhvr>
                                      <p:tavLst>
                                        <p:tav tm="0">
                                          <p:val>
                                            <p:strVal val="0-#ppt_w/2"/>
                                          </p:val>
                                        </p:tav>
                                        <p:tav tm="100000">
                                          <p:val>
                                            <p:strVal val="#ppt_x"/>
                                          </p:val>
                                        </p:tav>
                                      </p:tavLst>
                                    </p:anim>
                                    <p:anim calcmode="lin" valueType="num">
                                      <p:cBhvr additive="base">
                                        <p:cTn id="14" dur="500" fill="hold"/>
                                        <p:tgtEl>
                                          <p:spTgt spid="45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矩形 3"/>
          <p:cNvSpPr/>
          <p:nvPr/>
        </p:nvSpPr>
        <p:spPr>
          <a:xfrm>
            <a:off x="1050925" y="82550"/>
            <a:ext cx="8001000" cy="517525"/>
          </a:xfrm>
          <a:prstGeom prst="rect">
            <a:avLst/>
          </a:prstGeom>
          <a:noFill/>
          <a:ln w="9525">
            <a:noFill/>
          </a:ln>
        </p:spPr>
        <p:txBody>
          <a:bodyPr lIns="91377" tIns="45690" rIns="91377" bIns="45690">
            <a:spAutoFit/>
          </a:bodyPr>
          <a:p>
            <a:pPr defTabSz="1262380"/>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高性能硅探测器</a:t>
            </a:r>
            <a:r>
              <a:rPr lang="zh-CN" altLang="en-US" sz="2800" b="1" dirty="0">
                <a:solidFill>
                  <a:schemeClr val="bg1"/>
                </a:solidFill>
                <a:latin typeface="黑体" panose="02010609060101010101" pitchFamily="49" charset="-122"/>
                <a:ea typeface="黑体" panose="02010609060101010101" pitchFamily="49" charset="-122"/>
              </a:rPr>
              <a:t>的重大需求</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46083" name="Text Box 97"/>
          <p:cNvSpPr txBox="1"/>
          <p:nvPr/>
        </p:nvSpPr>
        <p:spPr>
          <a:xfrm>
            <a:off x="9442450" y="6540500"/>
            <a:ext cx="284163" cy="334963"/>
          </a:xfrm>
          <a:prstGeom prst="rect">
            <a:avLst/>
          </a:prstGeom>
          <a:noFill/>
          <a:ln w="9525">
            <a:noFill/>
          </a:ln>
        </p:spPr>
        <p:txBody>
          <a:bodyPr wrap="none">
            <a:spAutoFit/>
          </a:bodyPr>
          <a:p>
            <a:r>
              <a:rPr lang="zh-CN" altLang="en-US" sz="1600" b="1" dirty="0">
                <a:solidFill>
                  <a:srgbClr val="FFFF66"/>
                </a:solidFill>
                <a:latin typeface="Times New Roman" panose="02020603050405020304" pitchFamily="18" charset="0"/>
                <a:sym typeface="Arial" panose="020B0604020202020204" pitchFamily="34" charset="0"/>
              </a:rPr>
              <a:t>7</a:t>
            </a:r>
            <a:endParaRPr lang="zh-CN" altLang="en-US" sz="1600" b="1" dirty="0">
              <a:solidFill>
                <a:srgbClr val="FFFF66"/>
              </a:solidFill>
              <a:latin typeface="Times New Roman" panose="02020603050405020304" pitchFamily="18" charset="0"/>
              <a:sym typeface="Arial" panose="020B0604020202020204" pitchFamily="34" charset="0"/>
            </a:endParaRPr>
          </a:p>
        </p:txBody>
      </p:sp>
      <p:sp>
        <p:nvSpPr>
          <p:cNvPr id="46084" name="矩形 8"/>
          <p:cNvSpPr/>
          <p:nvPr/>
        </p:nvSpPr>
        <p:spPr>
          <a:xfrm>
            <a:off x="1146175" y="1492250"/>
            <a:ext cx="7273925" cy="644525"/>
          </a:xfrm>
          <a:prstGeom prst="rect">
            <a:avLst/>
          </a:prstGeom>
          <a:gradFill rotWithShape="1">
            <a:gsLst>
              <a:gs pos="0">
                <a:srgbClr val="F0FFFB">
                  <a:alpha val="100000"/>
                </a:srgbClr>
              </a:gs>
              <a:gs pos="74001">
                <a:srgbClr val="75FFDD">
                  <a:alpha val="100000"/>
                </a:srgbClr>
              </a:gs>
              <a:gs pos="83000">
                <a:srgbClr val="75FFDD">
                  <a:alpha val="100000"/>
                </a:srgbClr>
              </a:gs>
              <a:gs pos="100000">
                <a:srgbClr val="A3FFE8">
                  <a:alpha val="100000"/>
                </a:srgbClr>
              </a:gs>
            </a:gsLst>
            <a:lin ang="5400000" scaled="1"/>
            <a:tileRect/>
          </a:gradFill>
          <a:ln w="9525">
            <a:noFill/>
          </a:ln>
        </p:spPr>
        <p:txBody>
          <a:bodyPr>
            <a:spAutoFit/>
          </a:bodyPr>
          <a:p>
            <a:pPr marL="457200" indent="-457200">
              <a:lnSpc>
                <a:spcPct val="130000"/>
              </a:lnSpc>
              <a:buClr>
                <a:srgbClr val="FF0000"/>
              </a:buClr>
              <a:buFont typeface="Wingdings" panose="05000000000000000000" pitchFamily="2" charset="2"/>
              <a:buChar char="Ø"/>
            </a:pPr>
            <a:r>
              <a:rPr lang="zh-CN" altLang="en-US" sz="2800" dirty="0">
                <a:latin typeface="Arial" panose="020B0604020202020204" pitchFamily="34" charset="0"/>
              </a:rPr>
              <a:t>医疗设备和医学检测（约10亿元/年）</a:t>
            </a:r>
            <a:endParaRPr lang="zh-CN" altLang="en-US" sz="2800" dirty="0">
              <a:latin typeface="Arial" panose="020B0604020202020204" pitchFamily="34" charset="0"/>
            </a:endParaRPr>
          </a:p>
        </p:txBody>
      </p:sp>
      <p:sp>
        <p:nvSpPr>
          <p:cNvPr id="46085" name="矩形 9"/>
          <p:cNvSpPr/>
          <p:nvPr/>
        </p:nvSpPr>
        <p:spPr>
          <a:xfrm>
            <a:off x="1146175" y="2565400"/>
            <a:ext cx="7273925" cy="647700"/>
          </a:xfrm>
          <a:prstGeom prst="rect">
            <a:avLst/>
          </a:prstGeom>
          <a:gradFill rotWithShape="1">
            <a:gsLst>
              <a:gs pos="0">
                <a:srgbClr val="F0FFFB">
                  <a:alpha val="100000"/>
                </a:srgbClr>
              </a:gs>
              <a:gs pos="74001">
                <a:srgbClr val="75FFDD">
                  <a:alpha val="100000"/>
                </a:srgbClr>
              </a:gs>
              <a:gs pos="83000">
                <a:srgbClr val="75FFDD">
                  <a:alpha val="100000"/>
                </a:srgbClr>
              </a:gs>
              <a:gs pos="100000">
                <a:srgbClr val="A3FFE8">
                  <a:alpha val="100000"/>
                </a:srgbClr>
              </a:gs>
            </a:gsLst>
            <a:lin ang="5400000" scaled="1"/>
            <a:tileRect/>
          </a:gradFill>
          <a:ln w="9525">
            <a:noFill/>
          </a:ln>
        </p:spPr>
        <p:txBody>
          <a:bodyPr>
            <a:spAutoFit/>
          </a:bodyPr>
          <a:p>
            <a:pPr marL="457200" indent="-457200">
              <a:lnSpc>
                <a:spcPct val="130000"/>
              </a:lnSpc>
              <a:buClr>
                <a:srgbClr val="FF0000"/>
              </a:buClr>
              <a:buFont typeface="Wingdings" panose="05000000000000000000" pitchFamily="2" charset="2"/>
              <a:buChar char="Ø"/>
            </a:pPr>
            <a:r>
              <a:rPr lang="zh-CN" altLang="en-US" sz="2800" dirty="0">
                <a:latin typeface="Arial" panose="020B0604020202020204" pitchFamily="34" charset="0"/>
              </a:rPr>
              <a:t>核工业核探测（约5亿元/年）</a:t>
            </a:r>
            <a:endParaRPr lang="zh-CN" altLang="en-US" sz="2800" dirty="0">
              <a:latin typeface="Arial" panose="020B0604020202020204" pitchFamily="34" charset="0"/>
            </a:endParaRPr>
          </a:p>
        </p:txBody>
      </p:sp>
      <p:sp>
        <p:nvSpPr>
          <p:cNvPr id="46086" name="矩形 11"/>
          <p:cNvSpPr/>
          <p:nvPr/>
        </p:nvSpPr>
        <p:spPr>
          <a:xfrm>
            <a:off x="1146175" y="3581400"/>
            <a:ext cx="7273925" cy="647700"/>
          </a:xfrm>
          <a:prstGeom prst="rect">
            <a:avLst/>
          </a:prstGeom>
          <a:gradFill rotWithShape="1">
            <a:gsLst>
              <a:gs pos="0">
                <a:srgbClr val="F0FFFB">
                  <a:alpha val="100000"/>
                </a:srgbClr>
              </a:gs>
              <a:gs pos="74001">
                <a:srgbClr val="75FFDD">
                  <a:alpha val="100000"/>
                </a:srgbClr>
              </a:gs>
              <a:gs pos="83000">
                <a:srgbClr val="75FFDD">
                  <a:alpha val="100000"/>
                </a:srgbClr>
              </a:gs>
              <a:gs pos="100000">
                <a:srgbClr val="A3FFE8">
                  <a:alpha val="100000"/>
                </a:srgbClr>
              </a:gs>
            </a:gsLst>
            <a:lin ang="5400000" scaled="1"/>
            <a:tileRect/>
          </a:gradFill>
          <a:ln w="9525">
            <a:noFill/>
          </a:ln>
        </p:spPr>
        <p:txBody>
          <a:bodyPr>
            <a:spAutoFit/>
          </a:bodyPr>
          <a:p>
            <a:pPr marL="457200" indent="-457200">
              <a:lnSpc>
                <a:spcPct val="130000"/>
              </a:lnSpc>
              <a:buClr>
                <a:srgbClr val="FF0000"/>
              </a:buClr>
              <a:buFont typeface="Wingdings" panose="05000000000000000000" pitchFamily="2" charset="2"/>
              <a:buChar char="Ø"/>
            </a:pPr>
            <a:r>
              <a:rPr lang="zh-CN" altLang="en-US" sz="2800" dirty="0">
                <a:latin typeface="Arial" panose="020B0604020202020204" pitchFamily="34" charset="0"/>
              </a:rPr>
              <a:t>新一代同步光源（约5亿元/年）</a:t>
            </a:r>
            <a:endParaRPr lang="zh-CN" altLang="en-US" sz="2800" dirty="0">
              <a:latin typeface="Arial" panose="020B0604020202020204" pitchFamily="34" charset="0"/>
            </a:endParaRPr>
          </a:p>
        </p:txBody>
      </p:sp>
      <p:sp>
        <p:nvSpPr>
          <p:cNvPr id="46087" name="矩形 12"/>
          <p:cNvSpPr/>
          <p:nvPr/>
        </p:nvSpPr>
        <p:spPr>
          <a:xfrm>
            <a:off x="1143000" y="4597400"/>
            <a:ext cx="7277100" cy="644525"/>
          </a:xfrm>
          <a:prstGeom prst="rect">
            <a:avLst/>
          </a:prstGeom>
          <a:gradFill rotWithShape="1">
            <a:gsLst>
              <a:gs pos="0">
                <a:srgbClr val="F0FFFB">
                  <a:alpha val="100000"/>
                </a:srgbClr>
              </a:gs>
              <a:gs pos="74001">
                <a:srgbClr val="75FFDD">
                  <a:alpha val="100000"/>
                </a:srgbClr>
              </a:gs>
              <a:gs pos="83000">
                <a:srgbClr val="75FFDD">
                  <a:alpha val="100000"/>
                </a:srgbClr>
              </a:gs>
              <a:gs pos="100000">
                <a:srgbClr val="A3FFE8">
                  <a:alpha val="100000"/>
                </a:srgbClr>
              </a:gs>
            </a:gsLst>
            <a:lin ang="5400000" scaled="1"/>
            <a:tileRect/>
          </a:gradFill>
          <a:ln w="9525">
            <a:noFill/>
          </a:ln>
        </p:spPr>
        <p:txBody>
          <a:bodyPr>
            <a:spAutoFit/>
          </a:bodyPr>
          <a:p>
            <a:pPr marL="457200" indent="-457200">
              <a:lnSpc>
                <a:spcPct val="130000"/>
              </a:lnSpc>
              <a:buClr>
                <a:srgbClr val="FF0000"/>
              </a:buClr>
              <a:buFont typeface="Wingdings" panose="05000000000000000000" pitchFamily="2" charset="2"/>
              <a:buChar char="Ø"/>
            </a:pPr>
            <a:r>
              <a:rPr lang="zh-CN" altLang="en-US" sz="2800" dirty="0">
                <a:latin typeface="Arial" panose="020B0604020202020204" pitchFamily="34" charset="0"/>
              </a:rPr>
              <a:t>航天器导航系统（约40亿元/年）</a:t>
            </a:r>
            <a:endParaRPr lang="zh-CN" altLang="en-US" sz="2800" dirty="0">
              <a:latin typeface="Arial" panose="020B0604020202020204" pitchFamily="34" charset="0"/>
            </a:endParaRPr>
          </a:p>
        </p:txBody>
      </p:sp>
      <p:sp>
        <p:nvSpPr>
          <p:cNvPr id="46088" name="Text Box 8"/>
          <p:cNvSpPr txBox="1"/>
          <p:nvPr/>
        </p:nvSpPr>
        <p:spPr>
          <a:xfrm>
            <a:off x="6157913" y="2520950"/>
            <a:ext cx="2189162" cy="698500"/>
          </a:xfrm>
          <a:prstGeom prst="rect">
            <a:avLst/>
          </a:prstGeom>
          <a:noFill/>
          <a:ln w="9525">
            <a:noFill/>
          </a:ln>
        </p:spPr>
        <p:txBody>
          <a:bodyPr>
            <a:spAutoFit/>
          </a:bodyPr>
          <a:p>
            <a:pPr algn="ctr" eaLnBrk="0" hangingPunct="0"/>
            <a:r>
              <a:rPr lang="zh-CN" altLang="en-US" sz="2000" b="1" dirty="0">
                <a:solidFill>
                  <a:schemeClr val="accent2"/>
                </a:solidFill>
                <a:latin typeface="Arial" panose="020B0604020202020204" pitchFamily="34" charset="0"/>
              </a:rPr>
              <a:t>湖南益阳正在筹建的核电站</a:t>
            </a:r>
            <a:endParaRPr lang="zh-CN" altLang="en-US" sz="2000" b="1" dirty="0">
              <a:solidFill>
                <a:schemeClr val="accent2"/>
              </a:solidFill>
              <a:latin typeface="Arial" panose="020B0604020202020204" pitchFamily="34" charset="0"/>
            </a:endParaRPr>
          </a:p>
        </p:txBody>
      </p:sp>
      <p:sp>
        <p:nvSpPr>
          <p:cNvPr id="46089" name="Text Box 9"/>
          <p:cNvSpPr txBox="1"/>
          <p:nvPr/>
        </p:nvSpPr>
        <p:spPr>
          <a:xfrm>
            <a:off x="641350" y="5416550"/>
            <a:ext cx="8424863" cy="1371600"/>
          </a:xfrm>
          <a:prstGeom prst="rect">
            <a:avLst/>
          </a:prstGeom>
          <a:noFill/>
          <a:ln w="9525">
            <a:noFill/>
          </a:ln>
        </p:spPr>
        <p:txBody>
          <a:bodyPr>
            <a:spAutoFit/>
          </a:bodyPr>
          <a:p>
            <a:pPr eaLnBrk="0" hangingPunct="0"/>
            <a:r>
              <a:rPr lang="zh-CN" altLang="en-US" sz="2200" b="1" dirty="0">
                <a:solidFill>
                  <a:schemeClr val="accent2"/>
                </a:solidFill>
                <a:latin typeface="Arial" panose="020B0604020202020204" pitchFamily="34" charset="0"/>
              </a:rPr>
              <a:t>目前国内高性能探测器全部依赖进口，涉及到国防及空天领域的高性能探测器国外对我国实施严格控制或禁运。高性能探测器的技术空白已经严重制约了我国国民经济的发展，威胁到我国国防安全！</a:t>
            </a:r>
            <a:endParaRPr lang="zh-CN" altLang="en-US" sz="2200" b="1" dirty="0">
              <a:solidFill>
                <a:schemeClr val="accent2"/>
              </a:solidFill>
              <a:latin typeface="Arial" panose="020B0604020202020204" pitchFamily="34" charset="0"/>
            </a:endParaRPr>
          </a:p>
          <a:p>
            <a:pPr eaLnBrk="0" hangingPunct="0"/>
            <a:endParaRPr lang="zh-CN"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1+#ppt_w/2"/>
                                          </p:val>
                                        </p:tav>
                                        <p:tav tm="100000">
                                          <p:val>
                                            <p:strVal val="#ppt_x"/>
                                          </p:val>
                                        </p:tav>
                                      </p:tavLst>
                                    </p:anim>
                                    <p:anim calcmode="lin" valueType="num">
                                      <p:cBhvr additive="base">
                                        <p:cTn id="8" dur="500" fill="hold"/>
                                        <p:tgtEl>
                                          <p:spTgt spid="460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bldLvl="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2" descr="平面图2014.4.3"/>
          <p:cNvPicPr>
            <a:picLocks noChangeAspect="1"/>
          </p:cNvPicPr>
          <p:nvPr/>
        </p:nvPicPr>
        <p:blipFill>
          <a:blip r:embed="rId1"/>
          <a:stretch>
            <a:fillRect/>
          </a:stretch>
        </p:blipFill>
        <p:spPr>
          <a:xfrm>
            <a:off x="301625" y="1295400"/>
            <a:ext cx="8775700" cy="4948238"/>
          </a:xfrm>
          <a:prstGeom prst="rect">
            <a:avLst/>
          </a:prstGeom>
          <a:noFill/>
          <a:ln w="9525">
            <a:noFill/>
          </a:ln>
        </p:spPr>
      </p:pic>
      <p:sp>
        <p:nvSpPr>
          <p:cNvPr id="47107" name="矩形 3"/>
          <p:cNvSpPr/>
          <p:nvPr/>
        </p:nvSpPr>
        <p:spPr>
          <a:xfrm>
            <a:off x="822325" y="82550"/>
            <a:ext cx="9382125" cy="517525"/>
          </a:xfrm>
          <a:prstGeom prst="rect">
            <a:avLst/>
          </a:prstGeom>
          <a:noFill/>
          <a:ln w="9525">
            <a:noFill/>
          </a:ln>
        </p:spPr>
        <p:txBody>
          <a:bodyPr lIns="91377" tIns="45690" rIns="91377" bIns="45690">
            <a:spAutoFit/>
          </a:bodyPr>
          <a:p>
            <a:pPr defTabSz="1262380"/>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湘潭大学半导体粒子光子探测器中心</a:t>
            </a:r>
            <a:r>
              <a:rPr lang="zh-CN" altLang="en-US" sz="2800" b="1" dirty="0">
                <a:solidFill>
                  <a:schemeClr val="bg1"/>
                </a:solidFill>
                <a:latin typeface="黑体" panose="02010609060101010101" pitchFamily="49" charset="-122"/>
                <a:ea typeface="黑体" panose="02010609060101010101" pitchFamily="49" charset="-122"/>
              </a:rPr>
              <a:t> （2015年底建成）</a:t>
            </a:r>
            <a:endParaRPr lang="zh-CN" altLang="en-US" dirty="0">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147" name="Group 2"/>
          <p:cNvGrpSpPr/>
          <p:nvPr/>
        </p:nvGrpSpPr>
        <p:grpSpPr>
          <a:xfrm>
            <a:off x="1152525" y="1839913"/>
            <a:ext cx="6662738" cy="3278187"/>
            <a:chOff x="0" y="0"/>
            <a:chExt cx="9868" cy="5218"/>
          </a:xfrm>
        </p:grpSpPr>
        <p:grpSp>
          <p:nvGrpSpPr>
            <p:cNvPr id="6395" name="Group 3"/>
            <p:cNvGrpSpPr/>
            <p:nvPr/>
          </p:nvGrpSpPr>
          <p:grpSpPr>
            <a:xfrm>
              <a:off x="0" y="0"/>
              <a:ext cx="9868" cy="5218"/>
              <a:chOff x="0" y="0"/>
              <a:chExt cx="9868" cy="5218"/>
            </a:xfrm>
          </p:grpSpPr>
          <p:grpSp>
            <p:nvGrpSpPr>
              <p:cNvPr id="6397" name="Group 4"/>
              <p:cNvGrpSpPr/>
              <p:nvPr/>
            </p:nvGrpSpPr>
            <p:grpSpPr>
              <a:xfrm>
                <a:off x="0" y="0"/>
                <a:ext cx="9869" cy="5219"/>
                <a:chOff x="0" y="0"/>
                <a:chExt cx="9658" cy="5306"/>
              </a:xfrm>
            </p:grpSpPr>
            <p:sp>
              <p:nvSpPr>
                <p:cNvPr id="6399" name="TextBox 89"/>
                <p:cNvSpPr txBox="1"/>
                <p:nvPr/>
              </p:nvSpPr>
              <p:spPr>
                <a:xfrm>
                  <a:off x="5434" y="3869"/>
                  <a:ext cx="580" cy="302"/>
                </a:xfrm>
                <a:prstGeom prst="rect">
                  <a:avLst/>
                </a:prstGeom>
                <a:noFill/>
                <a:ln w="9525">
                  <a:noFill/>
                </a:ln>
              </p:spPr>
              <p:txBody>
                <a:bodyPr vert="eaVert">
                  <a:spAutoFit/>
                </a:bodyPr>
                <a:p>
                  <a:r>
                    <a:rPr lang="en-US" altLang="zh-CN" sz="1200" dirty="0">
                      <a:solidFill>
                        <a:srgbClr val="00B0F0"/>
                      </a:solidFill>
                      <a:latin typeface="Arial" panose="020B0604020202020204" pitchFamily="34" charset="0"/>
                    </a:rPr>
                    <a:t>1</a:t>
                  </a:r>
                  <a:endParaRPr lang="zh-CN" altLang="en-US" sz="1200" dirty="0">
                    <a:solidFill>
                      <a:srgbClr val="00B0F0"/>
                    </a:solidFill>
                    <a:latin typeface="Arial" panose="020B0604020202020204" pitchFamily="34" charset="0"/>
                  </a:endParaRPr>
                </a:p>
              </p:txBody>
            </p:sp>
            <p:grpSp>
              <p:nvGrpSpPr>
                <p:cNvPr id="6400" name="Group 6"/>
                <p:cNvGrpSpPr/>
                <p:nvPr/>
              </p:nvGrpSpPr>
              <p:grpSpPr>
                <a:xfrm>
                  <a:off x="0" y="0"/>
                  <a:ext cx="9659" cy="5306"/>
                  <a:chOff x="0" y="0"/>
                  <a:chExt cx="9659" cy="5306"/>
                </a:xfrm>
              </p:grpSpPr>
              <p:sp>
                <p:nvSpPr>
                  <p:cNvPr id="6401" name="TextBox 11"/>
                  <p:cNvSpPr txBox="1"/>
                  <p:nvPr/>
                </p:nvSpPr>
                <p:spPr>
                  <a:xfrm>
                    <a:off x="454" y="3689"/>
                    <a:ext cx="512"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sym typeface="Arial" panose="020B0604020202020204" pitchFamily="34" charset="0"/>
                      </a:rPr>
                      <a:t>2</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02" name="TextBox 12"/>
                  <p:cNvSpPr txBox="1"/>
                  <p:nvPr/>
                </p:nvSpPr>
                <p:spPr>
                  <a:xfrm>
                    <a:off x="982" y="4269"/>
                    <a:ext cx="504" cy="545"/>
                  </a:xfrm>
                  <a:prstGeom prst="rect">
                    <a:avLst/>
                  </a:prstGeom>
                  <a:noFill/>
                  <a:ln w="9525">
                    <a:noFill/>
                  </a:ln>
                </p:spPr>
                <p:txBody>
                  <a:bodyPr vert="eaVert">
                    <a:spAutoFit/>
                  </a:bodyPr>
                  <a:p>
                    <a:r>
                      <a:rPr lang="en-US" altLang="zh-CN" sz="900" dirty="0">
                        <a:solidFill>
                          <a:srgbClr val="FF0000"/>
                        </a:solidFill>
                        <a:latin typeface="Times New Roman" panose="02020603050405020304" pitchFamily="18" charset="0"/>
                        <a:sym typeface="Arial" panose="020B0604020202020204" pitchFamily="34" charset="0"/>
                      </a:rPr>
                      <a:t>2</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03" name="TextBox 16"/>
                  <p:cNvSpPr txBox="1"/>
                  <p:nvPr/>
                </p:nvSpPr>
                <p:spPr>
                  <a:xfrm>
                    <a:off x="2552" y="4815"/>
                    <a:ext cx="861" cy="480"/>
                  </a:xfrm>
                  <a:prstGeom prst="rect">
                    <a:avLst/>
                  </a:prstGeom>
                  <a:noFill/>
                  <a:ln w="9525">
                    <a:noFill/>
                  </a:ln>
                </p:spPr>
                <p:txBody>
                  <a:bodyPr>
                    <a:spAutoFit/>
                  </a:bodyPr>
                  <a:p>
                    <a:r>
                      <a:rPr lang="en-US" altLang="zh-CN" sz="1400" dirty="0">
                        <a:solidFill>
                          <a:srgbClr val="FF0000"/>
                        </a:solidFill>
                        <a:latin typeface="Arial" panose="020B0604020202020204" pitchFamily="34" charset="0"/>
                      </a:rPr>
                      <a:t>8.7</a:t>
                    </a:r>
                    <a:endParaRPr lang="zh-CN" altLang="en-US" sz="1400" dirty="0">
                      <a:solidFill>
                        <a:srgbClr val="FF0000"/>
                      </a:solidFill>
                      <a:latin typeface="Arial" panose="020B0604020202020204" pitchFamily="34" charset="0"/>
                    </a:endParaRPr>
                  </a:p>
                </p:txBody>
              </p:sp>
              <p:sp>
                <p:nvSpPr>
                  <p:cNvPr id="6404" name="TextBox 19"/>
                  <p:cNvSpPr txBox="1"/>
                  <p:nvPr/>
                </p:nvSpPr>
                <p:spPr>
                  <a:xfrm>
                    <a:off x="1101" y="4807"/>
                    <a:ext cx="564" cy="480"/>
                  </a:xfrm>
                  <a:prstGeom prst="rect">
                    <a:avLst/>
                  </a:prstGeom>
                  <a:noFill/>
                  <a:ln w="9525">
                    <a:noFill/>
                  </a:ln>
                </p:spPr>
                <p:txBody>
                  <a:bodyPr>
                    <a:spAutoFit/>
                  </a:bodyPr>
                  <a:p>
                    <a:r>
                      <a:rPr lang="en-US" altLang="zh-CN" sz="1400" dirty="0">
                        <a:solidFill>
                          <a:srgbClr val="FF0000"/>
                        </a:solidFill>
                        <a:latin typeface="Arial" panose="020B0604020202020204" pitchFamily="34" charset="0"/>
                      </a:rPr>
                      <a:t>7</a:t>
                    </a:r>
                    <a:endParaRPr lang="zh-CN" altLang="en-US" sz="1400" dirty="0">
                      <a:solidFill>
                        <a:srgbClr val="FF0000"/>
                      </a:solidFill>
                      <a:latin typeface="Arial" panose="020B0604020202020204" pitchFamily="34" charset="0"/>
                    </a:endParaRPr>
                  </a:p>
                </p:txBody>
              </p:sp>
              <p:sp>
                <p:nvSpPr>
                  <p:cNvPr id="6405" name="TextBox 22"/>
                  <p:cNvSpPr txBox="1"/>
                  <p:nvPr/>
                </p:nvSpPr>
                <p:spPr>
                  <a:xfrm>
                    <a:off x="3493" y="4194"/>
                    <a:ext cx="528" cy="660"/>
                  </a:xfrm>
                  <a:prstGeom prst="rect">
                    <a:avLst/>
                  </a:prstGeom>
                  <a:noFill/>
                  <a:ln w="9525">
                    <a:noFill/>
                  </a:ln>
                </p:spPr>
                <p:txBody>
                  <a:bodyPr vert="eaVert">
                    <a:spAutoFit/>
                  </a:bodyPr>
                  <a:p>
                    <a:r>
                      <a:rPr lang="en-US" altLang="zh-CN" sz="1000" dirty="0">
                        <a:solidFill>
                          <a:srgbClr val="FF0000"/>
                        </a:solidFill>
                        <a:latin typeface="Times New Roman" panose="02020603050405020304" pitchFamily="18" charset="0"/>
                      </a:rPr>
                      <a:t>4</a:t>
                    </a:r>
                    <a:endParaRPr lang="en-US" altLang="zh-CN" sz="1000" dirty="0">
                      <a:solidFill>
                        <a:srgbClr val="FF0000"/>
                      </a:solidFill>
                      <a:latin typeface="Times New Roman" panose="02020603050405020304" pitchFamily="18" charset="0"/>
                    </a:endParaRPr>
                  </a:p>
                </p:txBody>
              </p:sp>
              <p:sp>
                <p:nvSpPr>
                  <p:cNvPr id="6406" name="TextBox 28"/>
                  <p:cNvSpPr txBox="1"/>
                  <p:nvPr/>
                </p:nvSpPr>
                <p:spPr>
                  <a:xfrm>
                    <a:off x="3555" y="3234"/>
                    <a:ext cx="504" cy="510"/>
                  </a:xfrm>
                  <a:prstGeom prst="rect">
                    <a:avLst/>
                  </a:prstGeom>
                  <a:noFill/>
                  <a:ln w="9525">
                    <a:noFill/>
                  </a:ln>
                </p:spPr>
                <p:txBody>
                  <a:bodyPr vert="eaVert">
                    <a:spAutoFit/>
                  </a:bodyPr>
                  <a:p>
                    <a:r>
                      <a:rPr lang="en-US" altLang="zh-CN" sz="900" dirty="0">
                        <a:solidFill>
                          <a:srgbClr val="FF0000"/>
                        </a:solidFill>
                        <a:latin typeface="Times New Roman" panose="02020603050405020304" pitchFamily="18" charset="0"/>
                        <a:sym typeface="Arial" panose="020B0604020202020204" pitchFamily="34" charset="0"/>
                      </a:rPr>
                      <a:t>3</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07" name="TextBox 34"/>
                  <p:cNvSpPr txBox="1"/>
                  <p:nvPr/>
                </p:nvSpPr>
                <p:spPr>
                  <a:xfrm>
                    <a:off x="1665" y="2494"/>
                    <a:ext cx="667"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sym typeface="Arial" panose="020B0604020202020204" pitchFamily="34" charset="0"/>
                      </a:rPr>
                      <a:t>7</a:t>
                    </a:r>
                    <a:r>
                      <a:rPr lang="zh-CN" altLang="en-US" sz="900" dirty="0">
                        <a:solidFill>
                          <a:srgbClr val="FF0000"/>
                        </a:solidFill>
                        <a:latin typeface="Times New Roman" panose="02020603050405020304" pitchFamily="18" charset="0"/>
                        <a:sym typeface="Arial" panose="020B0604020202020204" pitchFamily="34" charset="0"/>
                      </a:rPr>
                      <a:t>.0</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08" name="TextBox 37"/>
                  <p:cNvSpPr txBox="1"/>
                  <p:nvPr/>
                </p:nvSpPr>
                <p:spPr>
                  <a:xfrm>
                    <a:off x="3136" y="2481"/>
                    <a:ext cx="730"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sym typeface="Arial" panose="020B0604020202020204" pitchFamily="34" charset="0"/>
                      </a:rPr>
                      <a:t>5.7</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09" name="TextBox 40"/>
                  <p:cNvSpPr txBox="1"/>
                  <p:nvPr/>
                </p:nvSpPr>
                <p:spPr>
                  <a:xfrm>
                    <a:off x="89" y="4748"/>
                    <a:ext cx="507" cy="384"/>
                  </a:xfrm>
                  <a:prstGeom prst="rect">
                    <a:avLst/>
                  </a:prstGeom>
                  <a:noFill/>
                  <a:ln w="9525">
                    <a:noFill/>
                  </a:ln>
                </p:spPr>
                <p:txBody>
                  <a:bodyPr>
                    <a:spAutoFit/>
                  </a:bodyPr>
                  <a:p>
                    <a:r>
                      <a:rPr lang="en-US" altLang="zh-CN" sz="1000" dirty="0">
                        <a:solidFill>
                          <a:srgbClr val="FF0000"/>
                        </a:solidFill>
                        <a:latin typeface="Times New Roman" panose="02020603050405020304" pitchFamily="18" charset="0"/>
                      </a:rPr>
                      <a:t>1</a:t>
                    </a:r>
                    <a:r>
                      <a:rPr lang="zh-CN" altLang="en-US" sz="1000" dirty="0">
                        <a:solidFill>
                          <a:srgbClr val="FF0000"/>
                        </a:solidFill>
                        <a:latin typeface="Times New Roman" panose="02020603050405020304" pitchFamily="18" charset="0"/>
                      </a:rPr>
                      <a:t>.5</a:t>
                    </a:r>
                    <a:endParaRPr lang="en-US" altLang="zh-CN" sz="1000" dirty="0">
                      <a:solidFill>
                        <a:srgbClr val="FF0000"/>
                      </a:solidFill>
                      <a:latin typeface="Times New Roman" panose="02020603050405020304" pitchFamily="18" charset="0"/>
                    </a:endParaRPr>
                  </a:p>
                </p:txBody>
              </p:sp>
              <p:sp>
                <p:nvSpPr>
                  <p:cNvPr id="6410" name="TextBox 44"/>
                  <p:cNvSpPr txBox="1"/>
                  <p:nvPr/>
                </p:nvSpPr>
                <p:spPr>
                  <a:xfrm>
                    <a:off x="883" y="1997"/>
                    <a:ext cx="1680"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sym typeface="Arial" panose="020B0604020202020204" pitchFamily="34" charset="0"/>
                      </a:rPr>
                      <a:t>7.85</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11" name="TextBox 134"/>
                  <p:cNvSpPr txBox="1"/>
                  <p:nvPr/>
                </p:nvSpPr>
                <p:spPr>
                  <a:xfrm>
                    <a:off x="2689" y="1987"/>
                    <a:ext cx="1680"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sym typeface="Arial" panose="020B0604020202020204" pitchFamily="34" charset="0"/>
                      </a:rPr>
                      <a:t>7.85</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12" name="TextBox 48"/>
                  <p:cNvSpPr txBox="1"/>
                  <p:nvPr/>
                </p:nvSpPr>
                <p:spPr>
                  <a:xfrm>
                    <a:off x="2273" y="2450"/>
                    <a:ext cx="504" cy="220"/>
                  </a:xfrm>
                  <a:prstGeom prst="rect">
                    <a:avLst/>
                  </a:prstGeom>
                  <a:noFill/>
                  <a:ln w="9525">
                    <a:noFill/>
                  </a:ln>
                </p:spPr>
                <p:txBody>
                  <a:bodyPr vert="eaVert">
                    <a:spAutoFit/>
                  </a:bodyPr>
                  <a:p>
                    <a:r>
                      <a:rPr lang="en-US" altLang="zh-CN" sz="900" dirty="0">
                        <a:solidFill>
                          <a:srgbClr val="FF0000"/>
                        </a:solidFill>
                        <a:latin typeface="Times New Roman" panose="02020603050405020304" pitchFamily="18" charset="0"/>
                      </a:rPr>
                      <a:t>2</a:t>
                    </a:r>
                    <a:endParaRPr lang="en-US" altLang="zh-CN" sz="900" dirty="0">
                      <a:solidFill>
                        <a:srgbClr val="FF0000"/>
                      </a:solidFill>
                      <a:latin typeface="Times New Roman" panose="02020603050405020304" pitchFamily="18" charset="0"/>
                    </a:endParaRPr>
                  </a:p>
                </p:txBody>
              </p:sp>
              <p:sp>
                <p:nvSpPr>
                  <p:cNvPr id="6413" name="TextBox 51"/>
                  <p:cNvSpPr txBox="1"/>
                  <p:nvPr/>
                </p:nvSpPr>
                <p:spPr>
                  <a:xfrm>
                    <a:off x="42" y="1775"/>
                    <a:ext cx="504" cy="690"/>
                  </a:xfrm>
                  <a:prstGeom prst="rect">
                    <a:avLst/>
                  </a:prstGeom>
                  <a:noFill/>
                  <a:ln w="9525">
                    <a:noFill/>
                  </a:ln>
                </p:spPr>
                <p:txBody>
                  <a:bodyPr vert="eaVert">
                    <a:spAutoFit/>
                  </a:bodyPr>
                  <a:p>
                    <a:r>
                      <a:rPr lang="en-US" altLang="zh-CN" sz="900" dirty="0">
                        <a:solidFill>
                          <a:srgbClr val="FF0000"/>
                        </a:solidFill>
                        <a:latin typeface="Times New Roman" panose="02020603050405020304" pitchFamily="18" charset="0"/>
                        <a:sym typeface="Arial" panose="020B0604020202020204" pitchFamily="34" charset="0"/>
                      </a:rPr>
                      <a:t>3.5</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14" name="TextBox 142"/>
                  <p:cNvSpPr txBox="1"/>
                  <p:nvPr/>
                </p:nvSpPr>
                <p:spPr>
                  <a:xfrm>
                    <a:off x="0" y="716"/>
                    <a:ext cx="624" cy="690"/>
                  </a:xfrm>
                  <a:prstGeom prst="rect">
                    <a:avLst/>
                  </a:prstGeom>
                  <a:noFill/>
                  <a:ln w="9525">
                    <a:noFill/>
                  </a:ln>
                </p:spPr>
                <p:txBody>
                  <a:bodyPr vert="eaVert">
                    <a:spAutoFit/>
                  </a:bodyPr>
                  <a:p>
                    <a:r>
                      <a:rPr lang="en-US" altLang="zh-CN" sz="900" dirty="0">
                        <a:solidFill>
                          <a:srgbClr val="FF0000"/>
                        </a:solidFill>
                        <a:latin typeface="Times New Roman" panose="02020603050405020304" pitchFamily="18" charset="0"/>
                        <a:sym typeface="Arial" panose="020B0604020202020204" pitchFamily="34" charset="0"/>
                      </a:rPr>
                      <a:t>3</a:t>
                    </a:r>
                    <a:r>
                      <a:rPr lang="en-US" altLang="zh-CN" sz="1400" dirty="0">
                        <a:solidFill>
                          <a:srgbClr val="FF0000"/>
                        </a:solidFill>
                        <a:latin typeface="Arial" panose="020B0604020202020204" pitchFamily="34" charset="0"/>
                      </a:rPr>
                      <a:t>.</a:t>
                    </a:r>
                    <a:r>
                      <a:rPr lang="en-US" altLang="zh-CN" sz="900" dirty="0">
                        <a:solidFill>
                          <a:srgbClr val="FF0000"/>
                        </a:solidFill>
                        <a:latin typeface="Times New Roman" panose="02020603050405020304" pitchFamily="18" charset="0"/>
                        <a:sym typeface="Arial" panose="020B0604020202020204" pitchFamily="34" charset="0"/>
                      </a:rPr>
                      <a:t>5</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15" name="TextBox 152"/>
                  <p:cNvSpPr txBox="1"/>
                  <p:nvPr/>
                </p:nvSpPr>
                <p:spPr>
                  <a:xfrm>
                    <a:off x="396" y="0"/>
                    <a:ext cx="922"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rPr>
                      <a:t>3.925</a:t>
                    </a:r>
                    <a:endParaRPr lang="en-US" altLang="zh-CN" sz="900" dirty="0">
                      <a:solidFill>
                        <a:srgbClr val="FF0000"/>
                      </a:solidFill>
                      <a:latin typeface="Times New Roman" panose="02020603050405020304" pitchFamily="18" charset="0"/>
                    </a:endParaRPr>
                  </a:p>
                </p:txBody>
              </p:sp>
              <p:sp>
                <p:nvSpPr>
                  <p:cNvPr id="6416" name="TextBox 60"/>
                  <p:cNvSpPr txBox="1"/>
                  <p:nvPr/>
                </p:nvSpPr>
                <p:spPr>
                  <a:xfrm>
                    <a:off x="4207" y="4802"/>
                    <a:ext cx="877" cy="485"/>
                  </a:xfrm>
                  <a:prstGeom prst="rect">
                    <a:avLst/>
                  </a:prstGeom>
                  <a:noFill/>
                  <a:ln w="9525">
                    <a:noFill/>
                  </a:ln>
                </p:spPr>
                <p:txBody>
                  <a:bodyPr>
                    <a:spAutoFit/>
                  </a:bodyPr>
                  <a:p>
                    <a:r>
                      <a:rPr lang="en-US" altLang="zh-CN" sz="1400" dirty="0">
                        <a:solidFill>
                          <a:srgbClr val="FF0000"/>
                        </a:solidFill>
                        <a:latin typeface="Arial" panose="020B0604020202020204" pitchFamily="34" charset="0"/>
                      </a:rPr>
                      <a:t>6.5</a:t>
                    </a:r>
                    <a:endParaRPr lang="zh-CN" altLang="en-US" sz="1400" dirty="0">
                      <a:solidFill>
                        <a:srgbClr val="FF0000"/>
                      </a:solidFill>
                      <a:latin typeface="Arial" panose="020B0604020202020204" pitchFamily="34" charset="0"/>
                    </a:endParaRPr>
                  </a:p>
                </p:txBody>
              </p:sp>
              <p:sp>
                <p:nvSpPr>
                  <p:cNvPr id="6417" name="TextBox 3166"/>
                  <p:cNvSpPr txBox="1"/>
                  <p:nvPr/>
                </p:nvSpPr>
                <p:spPr>
                  <a:xfrm>
                    <a:off x="3938" y="561"/>
                    <a:ext cx="528" cy="24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18" name="TextBox 3170"/>
                  <p:cNvSpPr txBox="1"/>
                  <p:nvPr/>
                </p:nvSpPr>
                <p:spPr>
                  <a:xfrm>
                    <a:off x="3979" y="1556"/>
                    <a:ext cx="502"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19" name="TextBox 176"/>
                  <p:cNvSpPr txBox="1"/>
                  <p:nvPr/>
                </p:nvSpPr>
                <p:spPr>
                  <a:xfrm>
                    <a:off x="3896" y="1211"/>
                    <a:ext cx="528" cy="24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20" name="TextBox 3173"/>
                  <p:cNvSpPr txBox="1"/>
                  <p:nvPr/>
                </p:nvSpPr>
                <p:spPr>
                  <a:xfrm>
                    <a:off x="4706" y="33"/>
                    <a:ext cx="528"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3</a:t>
                    </a:r>
                    <a:endParaRPr lang="en-US" altLang="zh-CN" sz="1000" dirty="0">
                      <a:solidFill>
                        <a:srgbClr val="00B0F0"/>
                      </a:solidFill>
                      <a:latin typeface="Times New Roman" panose="02020603050405020304" pitchFamily="18" charset="0"/>
                    </a:endParaRPr>
                  </a:p>
                </p:txBody>
              </p:sp>
              <p:sp>
                <p:nvSpPr>
                  <p:cNvPr id="6421" name="TextBox 3176"/>
                  <p:cNvSpPr txBox="1"/>
                  <p:nvPr/>
                </p:nvSpPr>
                <p:spPr>
                  <a:xfrm>
                    <a:off x="4856" y="436"/>
                    <a:ext cx="528" cy="553"/>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1.5</a:t>
                    </a:r>
                    <a:endParaRPr lang="en-US" altLang="zh-CN" sz="1000" dirty="0">
                      <a:solidFill>
                        <a:srgbClr val="00B0F0"/>
                      </a:solidFill>
                      <a:latin typeface="Times New Roman" panose="02020603050405020304" pitchFamily="18" charset="0"/>
                    </a:endParaRPr>
                  </a:p>
                </p:txBody>
              </p:sp>
              <p:sp>
                <p:nvSpPr>
                  <p:cNvPr id="6422" name="TextBox 3179"/>
                  <p:cNvSpPr txBox="1"/>
                  <p:nvPr/>
                </p:nvSpPr>
                <p:spPr>
                  <a:xfrm>
                    <a:off x="4832" y="989"/>
                    <a:ext cx="528" cy="338"/>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4</a:t>
                    </a:r>
                    <a:endParaRPr lang="en-US" altLang="zh-CN" sz="1000" dirty="0">
                      <a:solidFill>
                        <a:srgbClr val="00B0F0"/>
                      </a:solidFill>
                      <a:latin typeface="Times New Roman" panose="02020603050405020304" pitchFamily="18" charset="0"/>
                    </a:endParaRPr>
                  </a:p>
                </p:txBody>
              </p:sp>
              <p:sp>
                <p:nvSpPr>
                  <p:cNvPr id="6423" name="TextBox 3185"/>
                  <p:cNvSpPr txBox="1"/>
                  <p:nvPr/>
                </p:nvSpPr>
                <p:spPr>
                  <a:xfrm>
                    <a:off x="3934" y="2609"/>
                    <a:ext cx="387"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24" name="TextBox 3186"/>
                  <p:cNvSpPr txBox="1"/>
                  <p:nvPr/>
                </p:nvSpPr>
                <p:spPr>
                  <a:xfrm>
                    <a:off x="4428" y="3294"/>
                    <a:ext cx="528" cy="29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25" name="TextBox 3191"/>
                  <p:cNvSpPr txBox="1"/>
                  <p:nvPr/>
                </p:nvSpPr>
                <p:spPr>
                  <a:xfrm>
                    <a:off x="3999" y="3726"/>
                    <a:ext cx="322"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sp>
                <p:nvSpPr>
                  <p:cNvPr id="6426" name="TextBox 3197"/>
                  <p:cNvSpPr txBox="1"/>
                  <p:nvPr/>
                </p:nvSpPr>
                <p:spPr>
                  <a:xfrm>
                    <a:off x="4967" y="3779"/>
                    <a:ext cx="360"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sp>
                <p:nvSpPr>
                  <p:cNvPr id="6427" name="TextBox 83"/>
                  <p:cNvSpPr txBox="1"/>
                  <p:nvPr/>
                </p:nvSpPr>
                <p:spPr>
                  <a:xfrm>
                    <a:off x="6085" y="4633"/>
                    <a:ext cx="640"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2.5</a:t>
                    </a:r>
                    <a:endParaRPr lang="en-US" altLang="zh-CN" sz="1000" dirty="0">
                      <a:solidFill>
                        <a:srgbClr val="00B0F0"/>
                      </a:solidFill>
                      <a:latin typeface="Times New Roman" panose="02020603050405020304" pitchFamily="18" charset="0"/>
                    </a:endParaRPr>
                  </a:p>
                </p:txBody>
              </p:sp>
              <p:sp>
                <p:nvSpPr>
                  <p:cNvPr id="6428" name="TextBox 101"/>
                  <p:cNvSpPr txBox="1"/>
                  <p:nvPr/>
                </p:nvSpPr>
                <p:spPr>
                  <a:xfrm>
                    <a:off x="5664" y="1521"/>
                    <a:ext cx="532" cy="384"/>
                  </a:xfrm>
                  <a:prstGeom prst="rect">
                    <a:avLst/>
                  </a:prstGeom>
                  <a:noFill/>
                  <a:ln w="9525">
                    <a:noFill/>
                  </a:ln>
                </p:spPr>
                <p:txBody>
                  <a:bodyPr>
                    <a:spAutoFit/>
                  </a:bodyPr>
                  <a:p>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429" name="TextBox 111"/>
                  <p:cNvSpPr txBox="1"/>
                  <p:nvPr/>
                </p:nvSpPr>
                <p:spPr>
                  <a:xfrm>
                    <a:off x="6731" y="38"/>
                    <a:ext cx="705"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2.5</a:t>
                    </a:r>
                    <a:endParaRPr lang="en-US" altLang="zh-CN" sz="1000" dirty="0">
                      <a:solidFill>
                        <a:srgbClr val="00B0F0"/>
                      </a:solidFill>
                      <a:latin typeface="Times New Roman" panose="02020603050405020304" pitchFamily="18" charset="0"/>
                    </a:endParaRPr>
                  </a:p>
                </p:txBody>
              </p:sp>
              <p:sp>
                <p:nvSpPr>
                  <p:cNvPr id="6430" name="TextBox 112"/>
                  <p:cNvSpPr txBox="1"/>
                  <p:nvPr/>
                </p:nvSpPr>
                <p:spPr>
                  <a:xfrm>
                    <a:off x="6318" y="814"/>
                    <a:ext cx="528" cy="32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3</a:t>
                    </a:r>
                    <a:endParaRPr lang="en-US" altLang="zh-CN" sz="1000" dirty="0">
                      <a:solidFill>
                        <a:srgbClr val="00B0F0"/>
                      </a:solidFill>
                      <a:latin typeface="Times New Roman" panose="02020603050405020304" pitchFamily="18" charset="0"/>
                    </a:endParaRPr>
                  </a:p>
                </p:txBody>
              </p:sp>
              <p:sp>
                <p:nvSpPr>
                  <p:cNvPr id="6431" name="TextBox 131"/>
                  <p:cNvSpPr txBox="1"/>
                  <p:nvPr/>
                </p:nvSpPr>
                <p:spPr>
                  <a:xfrm>
                    <a:off x="7270" y="674"/>
                    <a:ext cx="672" cy="653"/>
                  </a:xfrm>
                  <a:prstGeom prst="rect">
                    <a:avLst/>
                  </a:prstGeom>
                  <a:noFill/>
                  <a:ln w="9525">
                    <a:noFill/>
                  </a:ln>
                </p:spPr>
                <p:txBody>
                  <a:bodyPr vert="eaVert">
                    <a:spAutoFit/>
                  </a:bodyPr>
                  <a:p>
                    <a:r>
                      <a:rPr lang="en-US" altLang="zh-CN" sz="1600" dirty="0">
                        <a:solidFill>
                          <a:srgbClr val="FF0000"/>
                        </a:solidFill>
                        <a:latin typeface="Arial" panose="020B0604020202020204" pitchFamily="34" charset="0"/>
                      </a:rPr>
                      <a:t>6.5</a:t>
                    </a:r>
                    <a:endParaRPr lang="zh-CN" altLang="en-US" sz="1600" dirty="0">
                      <a:solidFill>
                        <a:srgbClr val="FF0000"/>
                      </a:solidFill>
                      <a:latin typeface="Arial" panose="020B0604020202020204" pitchFamily="34" charset="0"/>
                    </a:endParaRPr>
                  </a:p>
                </p:txBody>
              </p:sp>
              <p:sp>
                <p:nvSpPr>
                  <p:cNvPr id="6432" name="TextBox 135"/>
                  <p:cNvSpPr txBox="1"/>
                  <p:nvPr/>
                </p:nvSpPr>
                <p:spPr>
                  <a:xfrm>
                    <a:off x="7316" y="3177"/>
                    <a:ext cx="728" cy="765"/>
                  </a:xfrm>
                  <a:prstGeom prst="rect">
                    <a:avLst/>
                  </a:prstGeom>
                  <a:noFill/>
                  <a:ln w="9525">
                    <a:noFill/>
                  </a:ln>
                </p:spPr>
                <p:txBody>
                  <a:bodyPr vert="eaVert">
                    <a:spAutoFit/>
                  </a:bodyPr>
                  <a:p>
                    <a:r>
                      <a:rPr lang="en-US" altLang="zh-CN" dirty="0">
                        <a:solidFill>
                          <a:srgbClr val="FF0000"/>
                        </a:solidFill>
                        <a:latin typeface="Arial" panose="020B0604020202020204" pitchFamily="34" charset="0"/>
                      </a:rPr>
                      <a:t>8.5</a:t>
                    </a:r>
                    <a:endParaRPr lang="zh-CN" altLang="en-US" dirty="0">
                      <a:solidFill>
                        <a:srgbClr val="FF0000"/>
                      </a:solidFill>
                      <a:latin typeface="Arial" panose="020B0604020202020204" pitchFamily="34" charset="0"/>
                    </a:endParaRPr>
                  </a:p>
                </p:txBody>
              </p:sp>
              <p:sp>
                <p:nvSpPr>
                  <p:cNvPr id="6433" name="TextBox 138"/>
                  <p:cNvSpPr txBox="1"/>
                  <p:nvPr/>
                </p:nvSpPr>
                <p:spPr>
                  <a:xfrm>
                    <a:off x="8059" y="4778"/>
                    <a:ext cx="920" cy="528"/>
                  </a:xfrm>
                  <a:prstGeom prst="rect">
                    <a:avLst/>
                  </a:prstGeom>
                  <a:noFill/>
                  <a:ln w="9525">
                    <a:noFill/>
                  </a:ln>
                </p:spPr>
                <p:txBody>
                  <a:bodyPr>
                    <a:spAutoFit/>
                  </a:bodyPr>
                  <a:p>
                    <a:r>
                      <a:rPr lang="en-US" altLang="zh-CN" sz="1600" dirty="0">
                        <a:solidFill>
                          <a:srgbClr val="FF0000"/>
                        </a:solidFill>
                        <a:latin typeface="Arial" panose="020B0604020202020204" pitchFamily="34" charset="0"/>
                      </a:rPr>
                      <a:t>8</a:t>
                    </a:r>
                    <a:endParaRPr lang="zh-CN" altLang="en-US" sz="1600" dirty="0">
                      <a:solidFill>
                        <a:srgbClr val="FF0000"/>
                      </a:solidFill>
                      <a:latin typeface="Arial" panose="020B0604020202020204" pitchFamily="34" charset="0"/>
                    </a:endParaRPr>
                  </a:p>
                </p:txBody>
              </p:sp>
              <p:sp>
                <p:nvSpPr>
                  <p:cNvPr id="6434" name="TextBox 141"/>
                  <p:cNvSpPr txBox="1"/>
                  <p:nvPr/>
                </p:nvSpPr>
                <p:spPr>
                  <a:xfrm>
                    <a:off x="8979" y="2091"/>
                    <a:ext cx="680" cy="710"/>
                  </a:xfrm>
                  <a:prstGeom prst="rect">
                    <a:avLst/>
                  </a:prstGeom>
                  <a:noFill/>
                  <a:ln w="9525">
                    <a:noFill/>
                  </a:ln>
                </p:spPr>
                <p:txBody>
                  <a:bodyPr vert="eaVert">
                    <a:spAutoFit/>
                  </a:bodyPr>
                  <a:p>
                    <a:r>
                      <a:rPr lang="en-US" altLang="zh-CN" sz="1600" dirty="0">
                        <a:solidFill>
                          <a:srgbClr val="FF0000"/>
                        </a:solidFill>
                        <a:latin typeface="Arial" panose="020B0604020202020204" pitchFamily="34" charset="0"/>
                      </a:rPr>
                      <a:t>15</a:t>
                    </a:r>
                    <a:endParaRPr lang="zh-CN" altLang="en-US" sz="1600" dirty="0">
                      <a:solidFill>
                        <a:srgbClr val="FF0000"/>
                      </a:solidFill>
                      <a:latin typeface="Arial" panose="020B0604020202020204" pitchFamily="34" charset="0"/>
                    </a:endParaRPr>
                  </a:p>
                </p:txBody>
              </p:sp>
              <p:sp>
                <p:nvSpPr>
                  <p:cNvPr id="6435" name="TextBox 152"/>
                  <p:cNvSpPr txBox="1"/>
                  <p:nvPr/>
                </p:nvSpPr>
                <p:spPr>
                  <a:xfrm>
                    <a:off x="3161" y="20"/>
                    <a:ext cx="920"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rPr>
                      <a:t>3.925</a:t>
                    </a:r>
                    <a:endParaRPr lang="en-US" altLang="zh-CN" sz="900" dirty="0">
                      <a:solidFill>
                        <a:srgbClr val="FF0000"/>
                      </a:solidFill>
                      <a:latin typeface="Times New Roman" panose="02020603050405020304" pitchFamily="18" charset="0"/>
                    </a:endParaRPr>
                  </a:p>
                </p:txBody>
              </p:sp>
              <p:sp>
                <p:nvSpPr>
                  <p:cNvPr id="6436" name="TextBox 152"/>
                  <p:cNvSpPr txBox="1"/>
                  <p:nvPr/>
                </p:nvSpPr>
                <p:spPr>
                  <a:xfrm>
                    <a:off x="1319" y="22"/>
                    <a:ext cx="851"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rPr>
                      <a:t>3.925</a:t>
                    </a:r>
                    <a:endParaRPr lang="en-US" altLang="zh-CN" sz="900" dirty="0">
                      <a:solidFill>
                        <a:srgbClr val="FF0000"/>
                      </a:solidFill>
                      <a:latin typeface="Times New Roman" panose="02020603050405020304" pitchFamily="18" charset="0"/>
                    </a:endParaRPr>
                  </a:p>
                </p:txBody>
              </p:sp>
              <p:sp>
                <p:nvSpPr>
                  <p:cNvPr id="6437" name="TextBox 152"/>
                  <p:cNvSpPr txBox="1"/>
                  <p:nvPr/>
                </p:nvSpPr>
                <p:spPr>
                  <a:xfrm>
                    <a:off x="2184" y="24"/>
                    <a:ext cx="950" cy="360"/>
                  </a:xfrm>
                  <a:prstGeom prst="rect">
                    <a:avLst/>
                  </a:prstGeom>
                  <a:noFill/>
                  <a:ln w="9525">
                    <a:noFill/>
                  </a:ln>
                </p:spPr>
                <p:txBody>
                  <a:bodyPr>
                    <a:spAutoFit/>
                  </a:bodyPr>
                  <a:p>
                    <a:r>
                      <a:rPr lang="en-US" altLang="zh-CN" sz="900" dirty="0">
                        <a:solidFill>
                          <a:srgbClr val="FF0000"/>
                        </a:solidFill>
                        <a:latin typeface="Times New Roman" panose="02020603050405020304" pitchFamily="18" charset="0"/>
                      </a:rPr>
                      <a:t>3.925</a:t>
                    </a:r>
                    <a:endParaRPr lang="en-US" altLang="zh-CN" sz="900" dirty="0">
                      <a:solidFill>
                        <a:srgbClr val="FF0000"/>
                      </a:solidFill>
                      <a:latin typeface="Times New Roman" panose="02020603050405020304" pitchFamily="18" charset="0"/>
                    </a:endParaRPr>
                  </a:p>
                </p:txBody>
              </p:sp>
              <p:sp>
                <p:nvSpPr>
                  <p:cNvPr id="6438" name="TextBox 44"/>
                  <p:cNvSpPr txBox="1"/>
                  <p:nvPr/>
                </p:nvSpPr>
                <p:spPr>
                  <a:xfrm>
                    <a:off x="381" y="2467"/>
                    <a:ext cx="720" cy="360"/>
                  </a:xfrm>
                  <a:prstGeom prst="rect">
                    <a:avLst/>
                  </a:prstGeom>
                  <a:noFill/>
                  <a:ln w="9525">
                    <a:noFill/>
                  </a:ln>
                </p:spPr>
                <p:txBody>
                  <a:bodyPr>
                    <a:spAutoFit/>
                  </a:bodyPr>
                  <a:p>
                    <a:r>
                      <a:rPr lang="zh-CN" altLang="en-US" sz="900" dirty="0">
                        <a:solidFill>
                          <a:srgbClr val="FF0000"/>
                        </a:solidFill>
                        <a:latin typeface="Times New Roman" panose="02020603050405020304" pitchFamily="18" charset="0"/>
                        <a:sym typeface="Arial" panose="020B0604020202020204" pitchFamily="34" charset="0"/>
                      </a:rPr>
                      <a:t>3.0</a:t>
                    </a:r>
                    <a:endParaRPr lang="zh-CN" altLang="en-US" sz="900" dirty="0">
                      <a:solidFill>
                        <a:srgbClr val="FF0000"/>
                      </a:solidFill>
                      <a:latin typeface="Times New Roman" panose="02020603050405020304" pitchFamily="18" charset="0"/>
                      <a:sym typeface="Arial" panose="020B0604020202020204" pitchFamily="34" charset="0"/>
                    </a:endParaRPr>
                  </a:p>
                </p:txBody>
              </p:sp>
              <p:sp>
                <p:nvSpPr>
                  <p:cNvPr id="6439" name="TextBox 3173"/>
                  <p:cNvSpPr txBox="1"/>
                  <p:nvPr/>
                </p:nvSpPr>
                <p:spPr>
                  <a:xfrm>
                    <a:off x="4085" y="38"/>
                    <a:ext cx="528" cy="384"/>
                  </a:xfrm>
                  <a:prstGeom prst="rect">
                    <a:avLst/>
                  </a:prstGeom>
                  <a:noFill/>
                  <a:ln w="9525">
                    <a:noFill/>
                  </a:ln>
                </p:spPr>
                <p:txBody>
                  <a:bodyPr>
                    <a:spAutoFit/>
                  </a:bodyPr>
                  <a:p>
                    <a:r>
                      <a:rPr lang="zh-CN" altLang="en-US"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sp>
                <p:nvSpPr>
                  <p:cNvPr id="6440" name="TextBox 3186"/>
                  <p:cNvSpPr txBox="1"/>
                  <p:nvPr/>
                </p:nvSpPr>
                <p:spPr>
                  <a:xfrm>
                    <a:off x="4556" y="4304"/>
                    <a:ext cx="528" cy="29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grpSp>
          </p:grpSp>
          <p:pic>
            <p:nvPicPr>
              <p:cNvPr id="6398" name="Picture 47" descr="捕获"/>
              <p:cNvPicPr>
                <a:picLocks noChangeAspect="1"/>
              </p:cNvPicPr>
              <p:nvPr/>
            </p:nvPicPr>
            <p:blipFill>
              <a:blip r:embed="rId1"/>
              <a:stretch>
                <a:fillRect/>
              </a:stretch>
            </p:blipFill>
            <p:spPr>
              <a:xfrm>
                <a:off x="54" y="4808"/>
                <a:ext cx="372" cy="360"/>
              </a:xfrm>
              <a:prstGeom prst="rect">
                <a:avLst/>
              </a:prstGeom>
              <a:noFill/>
              <a:ln w="9525">
                <a:noFill/>
              </a:ln>
            </p:spPr>
          </p:pic>
        </p:grpSp>
        <p:sp>
          <p:nvSpPr>
            <p:cNvPr id="6396" name="Text Box 48"/>
            <p:cNvSpPr txBox="1"/>
            <p:nvPr/>
          </p:nvSpPr>
          <p:spPr>
            <a:xfrm>
              <a:off x="96" y="4667"/>
              <a:ext cx="714" cy="384"/>
            </a:xfrm>
            <a:prstGeom prst="rect">
              <a:avLst/>
            </a:prstGeom>
            <a:noFill/>
            <a:ln w="9525">
              <a:noFill/>
            </a:ln>
          </p:spPr>
          <p:txBody>
            <a:bodyPr>
              <a:spAutoFit/>
            </a:bodyPr>
            <a:p>
              <a:r>
                <a:rPr lang="zh-CN" altLang="en-US" sz="1000" dirty="0">
                  <a:solidFill>
                    <a:srgbClr val="FF0000"/>
                  </a:solidFill>
                  <a:latin typeface="Times New Roman" panose="02020603050405020304" pitchFamily="18" charset="0"/>
                </a:rPr>
                <a:t>1.5</a:t>
              </a:r>
              <a:endParaRPr lang="zh-CN" altLang="en-US" sz="1000" dirty="0">
                <a:solidFill>
                  <a:srgbClr val="FF0000"/>
                </a:solidFill>
                <a:latin typeface="Times New Roman" panose="02020603050405020304" pitchFamily="18" charset="0"/>
              </a:endParaRPr>
            </a:p>
          </p:txBody>
        </p:sp>
      </p:grpSp>
      <p:grpSp>
        <p:nvGrpSpPr>
          <p:cNvPr id="6148" name="Group 49"/>
          <p:cNvGrpSpPr/>
          <p:nvPr/>
        </p:nvGrpSpPr>
        <p:grpSpPr>
          <a:xfrm>
            <a:off x="212725" y="1670050"/>
            <a:ext cx="9442450" cy="3556000"/>
            <a:chOff x="0" y="0"/>
            <a:chExt cx="13986" cy="5612"/>
          </a:xfrm>
        </p:grpSpPr>
        <p:grpSp>
          <p:nvGrpSpPr>
            <p:cNvPr id="6285" name="Group 50"/>
            <p:cNvGrpSpPr/>
            <p:nvPr/>
          </p:nvGrpSpPr>
          <p:grpSpPr>
            <a:xfrm>
              <a:off x="0" y="0"/>
              <a:ext cx="13986" cy="5612"/>
              <a:chOff x="0" y="0"/>
              <a:chExt cx="13986" cy="5612"/>
            </a:xfrm>
          </p:grpSpPr>
          <p:grpSp>
            <p:nvGrpSpPr>
              <p:cNvPr id="6288" name="Group 51"/>
              <p:cNvGrpSpPr/>
              <p:nvPr/>
            </p:nvGrpSpPr>
            <p:grpSpPr>
              <a:xfrm>
                <a:off x="0" y="0"/>
                <a:ext cx="13986" cy="5612"/>
                <a:chOff x="0" y="0"/>
                <a:chExt cx="13986" cy="5612"/>
              </a:xfrm>
            </p:grpSpPr>
            <p:grpSp>
              <p:nvGrpSpPr>
                <p:cNvPr id="6290" name="Group 52"/>
                <p:cNvGrpSpPr/>
                <p:nvPr/>
              </p:nvGrpSpPr>
              <p:grpSpPr>
                <a:xfrm>
                  <a:off x="0" y="0"/>
                  <a:ext cx="13986" cy="5612"/>
                  <a:chOff x="0" y="0"/>
                  <a:chExt cx="13986" cy="5612"/>
                </a:xfrm>
              </p:grpSpPr>
              <p:grpSp>
                <p:nvGrpSpPr>
                  <p:cNvPr id="6292" name="Group 53"/>
                  <p:cNvGrpSpPr/>
                  <p:nvPr/>
                </p:nvGrpSpPr>
                <p:grpSpPr>
                  <a:xfrm>
                    <a:off x="0" y="0"/>
                    <a:ext cx="13986" cy="5612"/>
                    <a:chOff x="0" y="0"/>
                    <a:chExt cx="13986" cy="5612"/>
                  </a:xfrm>
                </p:grpSpPr>
                <p:grpSp>
                  <p:nvGrpSpPr>
                    <p:cNvPr id="6294" name="Group 54"/>
                    <p:cNvGrpSpPr/>
                    <p:nvPr/>
                  </p:nvGrpSpPr>
                  <p:grpSpPr>
                    <a:xfrm>
                      <a:off x="0" y="0"/>
                      <a:ext cx="13986" cy="5612"/>
                      <a:chOff x="0" y="0"/>
                      <a:chExt cx="13986" cy="5612"/>
                    </a:xfrm>
                  </p:grpSpPr>
                  <p:grpSp>
                    <p:nvGrpSpPr>
                      <p:cNvPr id="6296" name="Group 55"/>
                      <p:cNvGrpSpPr/>
                      <p:nvPr/>
                    </p:nvGrpSpPr>
                    <p:grpSpPr>
                      <a:xfrm>
                        <a:off x="0" y="0"/>
                        <a:ext cx="13986" cy="5612"/>
                        <a:chOff x="0" y="0"/>
                        <a:chExt cx="13986" cy="5612"/>
                      </a:xfrm>
                    </p:grpSpPr>
                    <p:grpSp>
                      <p:nvGrpSpPr>
                        <p:cNvPr id="6298" name="Group 2"/>
                        <p:cNvGrpSpPr/>
                        <p:nvPr/>
                      </p:nvGrpSpPr>
                      <p:grpSpPr>
                        <a:xfrm>
                          <a:off x="0" y="0"/>
                          <a:ext cx="13987" cy="5612"/>
                          <a:chOff x="0" y="0"/>
                          <a:chExt cx="13986" cy="5610"/>
                        </a:xfrm>
                      </p:grpSpPr>
                      <p:grpSp>
                        <p:nvGrpSpPr>
                          <p:cNvPr id="6311" name="Group 3"/>
                          <p:cNvGrpSpPr/>
                          <p:nvPr/>
                        </p:nvGrpSpPr>
                        <p:grpSpPr>
                          <a:xfrm>
                            <a:off x="0" y="0"/>
                            <a:ext cx="13986" cy="5610"/>
                            <a:chOff x="0" y="0"/>
                            <a:chExt cx="13986" cy="5610"/>
                          </a:xfrm>
                        </p:grpSpPr>
                        <p:grpSp>
                          <p:nvGrpSpPr>
                            <p:cNvPr id="6319" name="Group 4"/>
                            <p:cNvGrpSpPr/>
                            <p:nvPr/>
                          </p:nvGrpSpPr>
                          <p:grpSpPr>
                            <a:xfrm>
                              <a:off x="0" y="0"/>
                              <a:ext cx="13798" cy="5610"/>
                              <a:chOff x="0" y="0"/>
                              <a:chExt cx="13798" cy="5610"/>
                            </a:xfrm>
                          </p:grpSpPr>
                          <p:grpSp>
                            <p:nvGrpSpPr>
                              <p:cNvPr id="6323" name="Group 5"/>
                              <p:cNvGrpSpPr/>
                              <p:nvPr/>
                            </p:nvGrpSpPr>
                            <p:grpSpPr>
                              <a:xfrm>
                                <a:off x="0" y="0"/>
                                <a:ext cx="13798" cy="5610"/>
                                <a:chOff x="0" y="0"/>
                                <a:chExt cx="13798" cy="5610"/>
                              </a:xfrm>
                            </p:grpSpPr>
                            <p:grpSp>
                              <p:nvGrpSpPr>
                                <p:cNvPr id="6325" name="Group 6"/>
                                <p:cNvGrpSpPr/>
                                <p:nvPr/>
                              </p:nvGrpSpPr>
                              <p:grpSpPr>
                                <a:xfrm>
                                  <a:off x="0" y="0"/>
                                  <a:ext cx="13798" cy="5610"/>
                                  <a:chOff x="0" y="0"/>
                                  <a:chExt cx="13798" cy="5610"/>
                                </a:xfrm>
                              </p:grpSpPr>
                              <p:grpSp>
                                <p:nvGrpSpPr>
                                  <p:cNvPr id="6329" name="Group 7"/>
                                  <p:cNvGrpSpPr/>
                                  <p:nvPr/>
                                </p:nvGrpSpPr>
                                <p:grpSpPr>
                                  <a:xfrm>
                                    <a:off x="0" y="0"/>
                                    <a:ext cx="13798" cy="5610"/>
                                    <a:chOff x="0" y="0"/>
                                    <a:chExt cx="13798" cy="5610"/>
                                  </a:xfrm>
                                </p:grpSpPr>
                                <p:grpSp>
                                  <p:nvGrpSpPr>
                                    <p:cNvPr id="6333" name="Group 8"/>
                                    <p:cNvGrpSpPr/>
                                    <p:nvPr/>
                                  </p:nvGrpSpPr>
                                  <p:grpSpPr>
                                    <a:xfrm>
                                      <a:off x="0" y="0"/>
                                      <a:ext cx="13798" cy="5610"/>
                                      <a:chOff x="0" y="0"/>
                                      <a:chExt cx="13798" cy="5610"/>
                                    </a:xfrm>
                                  </p:grpSpPr>
                                  <p:grpSp>
                                    <p:nvGrpSpPr>
                                      <p:cNvPr id="6337" name="Group 9"/>
                                      <p:cNvGrpSpPr/>
                                      <p:nvPr/>
                                    </p:nvGrpSpPr>
                                    <p:grpSpPr>
                                      <a:xfrm>
                                        <a:off x="0" y="0"/>
                                        <a:ext cx="13798" cy="5610"/>
                                        <a:chOff x="0" y="0"/>
                                        <a:chExt cx="13798" cy="5610"/>
                                      </a:xfrm>
                                    </p:grpSpPr>
                                    <p:grpSp>
                                      <p:nvGrpSpPr>
                                        <p:cNvPr id="6341" name="Group 10"/>
                                        <p:cNvGrpSpPr/>
                                        <p:nvPr/>
                                      </p:nvGrpSpPr>
                                      <p:grpSpPr>
                                        <a:xfrm>
                                          <a:off x="0" y="0"/>
                                          <a:ext cx="13798" cy="5610"/>
                                          <a:chOff x="0" y="0"/>
                                          <a:chExt cx="13798" cy="5610"/>
                                        </a:xfrm>
                                      </p:grpSpPr>
                                      <p:grpSp>
                                        <p:nvGrpSpPr>
                                          <p:cNvPr id="6347" name="Group 11"/>
                                          <p:cNvGrpSpPr/>
                                          <p:nvPr/>
                                        </p:nvGrpSpPr>
                                        <p:grpSpPr>
                                          <a:xfrm>
                                            <a:off x="0" y="0"/>
                                            <a:ext cx="13798" cy="5610"/>
                                            <a:chOff x="0" y="0"/>
                                            <a:chExt cx="13798" cy="5610"/>
                                          </a:xfrm>
                                        </p:grpSpPr>
                                        <p:grpSp>
                                          <p:nvGrpSpPr>
                                            <p:cNvPr id="6349" name="Group 12"/>
                                            <p:cNvGrpSpPr/>
                                            <p:nvPr/>
                                          </p:nvGrpSpPr>
                                          <p:grpSpPr>
                                            <a:xfrm>
                                              <a:off x="0" y="0"/>
                                              <a:ext cx="13798" cy="5610"/>
                                              <a:chOff x="0" y="0"/>
                                              <a:chExt cx="13798" cy="5610"/>
                                            </a:xfrm>
                                          </p:grpSpPr>
                                          <p:grpSp>
                                            <p:nvGrpSpPr>
                                              <p:cNvPr id="6351" name="Group 13"/>
                                              <p:cNvGrpSpPr/>
                                              <p:nvPr/>
                                            </p:nvGrpSpPr>
                                            <p:grpSpPr>
                                              <a:xfrm>
                                                <a:off x="0" y="0"/>
                                                <a:ext cx="13798" cy="5610"/>
                                                <a:chOff x="0" y="0"/>
                                                <a:chExt cx="13798" cy="5610"/>
                                              </a:xfrm>
                                            </p:grpSpPr>
                                            <p:grpSp>
                                              <p:nvGrpSpPr>
                                                <p:cNvPr id="6357" name="Group 14"/>
                                                <p:cNvGrpSpPr/>
                                                <p:nvPr/>
                                              </p:nvGrpSpPr>
                                              <p:grpSpPr>
                                                <a:xfrm>
                                                  <a:off x="0" y="0"/>
                                                  <a:ext cx="13798" cy="5610"/>
                                                  <a:chOff x="0" y="0"/>
                                                  <a:chExt cx="13798" cy="5610"/>
                                                </a:xfrm>
                                              </p:grpSpPr>
                                              <p:grpSp>
                                                <p:nvGrpSpPr>
                                                  <p:cNvPr id="6359" name="Group 15"/>
                                                  <p:cNvGrpSpPr/>
                                                  <p:nvPr/>
                                                </p:nvGrpSpPr>
                                                <p:grpSpPr>
                                                  <a:xfrm>
                                                    <a:off x="0" y="0"/>
                                                    <a:ext cx="13798" cy="5610"/>
                                                    <a:chOff x="0" y="0"/>
                                                    <a:chExt cx="13798" cy="5610"/>
                                                  </a:xfrm>
                                                </p:grpSpPr>
                                                <p:grpSp>
                                                  <p:nvGrpSpPr>
                                                    <p:cNvPr id="6361" name="Group 16"/>
                                                    <p:cNvGrpSpPr/>
                                                    <p:nvPr/>
                                                  </p:nvGrpSpPr>
                                                  <p:grpSpPr>
                                                    <a:xfrm>
                                                      <a:off x="0" y="0"/>
                                                      <a:ext cx="13798" cy="5610"/>
                                                      <a:chOff x="0" y="0"/>
                                                      <a:chExt cx="13798" cy="5610"/>
                                                    </a:xfrm>
                                                  </p:grpSpPr>
                                                  <p:grpSp>
                                                    <p:nvGrpSpPr>
                                                      <p:cNvPr id="6363" name="Group 17"/>
                                                      <p:cNvGrpSpPr/>
                                                      <p:nvPr/>
                                                    </p:nvGrpSpPr>
                                                    <p:grpSpPr>
                                                      <a:xfrm>
                                                        <a:off x="0" y="0"/>
                                                        <a:ext cx="13798" cy="5610"/>
                                                        <a:chOff x="0" y="0"/>
                                                        <a:chExt cx="13798" cy="5610"/>
                                                      </a:xfrm>
                                                    </p:grpSpPr>
                                                    <p:grpSp>
                                                      <p:nvGrpSpPr>
                                                        <p:cNvPr id="6365" name="Group 18"/>
                                                        <p:cNvGrpSpPr/>
                                                        <p:nvPr/>
                                                      </p:nvGrpSpPr>
                                                      <p:grpSpPr>
                                                        <a:xfrm>
                                                          <a:off x="0" y="0"/>
                                                          <a:ext cx="13798" cy="5610"/>
                                                          <a:chOff x="0" y="0"/>
                                                          <a:chExt cx="13798" cy="5610"/>
                                                        </a:xfrm>
                                                      </p:grpSpPr>
                                                      <p:grpSp>
                                                        <p:nvGrpSpPr>
                                                          <p:cNvPr id="6369" name="Group 19"/>
                                                          <p:cNvGrpSpPr/>
                                                          <p:nvPr/>
                                                        </p:nvGrpSpPr>
                                                        <p:grpSpPr>
                                                          <a:xfrm>
                                                            <a:off x="0" y="0"/>
                                                            <a:ext cx="13798" cy="5610"/>
                                                            <a:chOff x="0" y="0"/>
                                                            <a:chExt cx="13798" cy="5610"/>
                                                          </a:xfrm>
                                                        </p:grpSpPr>
                                                        <p:grpSp>
                                                          <p:nvGrpSpPr>
                                                            <p:cNvPr id="6374" name="Group 20"/>
                                                            <p:cNvGrpSpPr/>
                                                            <p:nvPr/>
                                                          </p:nvGrpSpPr>
                                                          <p:grpSpPr>
                                                            <a:xfrm>
                                                              <a:off x="0" y="0"/>
                                                              <a:ext cx="13798" cy="5522"/>
                                                              <a:chOff x="0" y="0"/>
                                                              <a:chExt cx="13798" cy="5522"/>
                                                            </a:xfrm>
                                                          </p:grpSpPr>
                                                          <p:grpSp>
                                                            <p:nvGrpSpPr>
                                                              <p:cNvPr id="6378" name="Group 21"/>
                                                              <p:cNvGrpSpPr/>
                                                              <p:nvPr/>
                                                            </p:nvGrpSpPr>
                                                            <p:grpSpPr>
                                                              <a:xfrm>
                                                                <a:off x="0" y="0"/>
                                                                <a:ext cx="13798" cy="5522"/>
                                                                <a:chOff x="0" y="0"/>
                                                                <a:chExt cx="13798" cy="5522"/>
                                                              </a:xfrm>
                                                            </p:grpSpPr>
                                                            <p:grpSp>
                                                              <p:nvGrpSpPr>
                                                                <p:cNvPr id="6381" name="Group 22"/>
                                                                <p:cNvGrpSpPr/>
                                                                <p:nvPr/>
                                                              </p:nvGrpSpPr>
                                                              <p:grpSpPr>
                                                                <a:xfrm>
                                                                  <a:off x="0" y="0"/>
                                                                  <a:ext cx="13798" cy="5522"/>
                                                                  <a:chOff x="0" y="0"/>
                                                                  <a:chExt cx="13798" cy="5522"/>
                                                                </a:xfrm>
                                                              </p:grpSpPr>
                                                              <p:grpSp>
                                                                <p:nvGrpSpPr>
                                                                  <p:cNvPr id="6388" name="Group 23"/>
                                                                  <p:cNvGrpSpPr/>
                                                                  <p:nvPr/>
                                                                </p:nvGrpSpPr>
                                                                <p:grpSpPr>
                                                                  <a:xfrm>
                                                                    <a:off x="0" y="0"/>
                                                                    <a:ext cx="13798" cy="5522"/>
                                                                    <a:chOff x="0" y="0"/>
                                                                    <a:chExt cx="14464" cy="5522"/>
                                                                  </a:xfrm>
                                                                </p:grpSpPr>
                                                                <p:graphicFrame>
                                                                  <p:nvGraphicFramePr>
                                                                    <p:cNvPr id="6146" name="Object 24"/>
                                                                    <p:cNvGraphicFramePr/>
                                                                    <p:nvPr/>
                                                                  </p:nvGraphicFramePr>
                                                                  <p:xfrm>
                                                                    <a:off x="0" y="0"/>
                                                                    <a:ext cx="14464" cy="5522"/>
                                                                  </p:xfrm>
                                                                  <a:graphic>
                                                                    <a:graphicData uri="http://schemas.openxmlformats.org/presentationml/2006/ole">
                                                                      <mc:AlternateContent xmlns:mc="http://schemas.openxmlformats.org/markup-compatibility/2006">
                                                                        <mc:Choice xmlns:v="urn:schemas-microsoft-com:vml" Requires="v">
                                                                          <p:oleObj spid="_x0000_s3076" name="" r:id="rId2" imgW="9076690" imgH="6105525" progId="AutoCAD.Drawing.17">
                                                                            <p:embed/>
                                                                          </p:oleObj>
                                                                        </mc:Choice>
                                                                        <mc:Fallback>
                                                                          <p:oleObj name="" r:id="rId2" imgW="9076690" imgH="6105525" progId="AutoCAD.Drawing.17">
                                                                            <p:embed/>
                                                                            <p:pic>
                                                                              <p:nvPicPr>
                                                                                <p:cNvPr id="0" name="图片 3075"/>
                                                                                <p:cNvPicPr/>
                                                                                <p:nvPr/>
                                                                              </p:nvPicPr>
                                                                              <p:blipFill>
                                                                                <a:blip r:embed="rId3"/>
                                                                                <a:srcRect l="4262" t="12949" r="2553" b="16679"/>
                                                                                <a:stretch>
                                                                                  <a:fillRect/>
                                                                                </a:stretch>
                                                                              </p:blipFill>
                                                                              <p:spPr>
                                                                                <a:xfrm>
                                                                                  <a:off x="0" y="0"/>
                                                                                  <a:ext cx="14464" cy="5522"/>
                                                                                </a:xfrm>
                                                                                <a:prstGeom prst="rect">
                                                                                  <a:avLst/>
                                                                                </a:prstGeom>
                                                                                <a:noFill/>
                                                                                <a:ln w="38100">
                                                                                  <a:noFill/>
                                                                                  <a:miter/>
                                                                                </a:ln>
                                                                              </p:spPr>
                                                                            </p:pic>
                                                                          </p:oleObj>
                                                                        </mc:Fallback>
                                                                      </mc:AlternateContent>
                                                                    </a:graphicData>
                                                                  </a:graphic>
                                                                </p:graphicFrame>
                                                                <p:sp>
                                                                  <p:nvSpPr>
                                                                    <p:cNvPr id="6393" name="Text Box 25"/>
                                                                    <p:cNvSpPr txBox="1"/>
                                                                    <p:nvPr/>
                                                                  </p:nvSpPr>
                                                                  <p:spPr>
                                                                    <a:xfrm>
                                                                      <a:off x="6093" y="1228"/>
                                                                      <a:ext cx="1309" cy="384"/>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五百级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sp>
                                                                  <p:nvSpPr>
                                                                    <p:cNvPr id="6394" name="Text Box 26"/>
                                                                    <p:cNvSpPr txBox="1"/>
                                                                    <p:nvPr/>
                                                                  </p:nvSpPr>
                                                                  <p:spPr>
                                                                    <a:xfrm>
                                                                      <a:off x="6105" y="2696"/>
                                                                      <a:ext cx="1578" cy="384"/>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五百级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grpSp>
                                                              <p:sp>
                                                                <p:nvSpPr>
                                                                  <p:cNvPr id="6389" name="Text Box 27"/>
                                                                  <p:cNvSpPr txBox="1"/>
                                                                  <p:nvPr/>
                                                                </p:nvSpPr>
                                                                <p:spPr>
                                                                  <a:xfrm>
                                                                    <a:off x="1886" y="866"/>
                                                                    <a:ext cx="1325" cy="336"/>
                                                                  </a:xfrm>
                                                                  <a:prstGeom prst="rect">
                                                                    <a:avLst/>
                                                                  </a:prstGeom>
                                                                  <a:noFill/>
                                                                  <a:ln w="9525">
                                                                    <a:noFill/>
                                                                  </a:ln>
                                                                </p:spPr>
                                                                <p:txBody>
                                                                  <a:bodyPr>
                                                                    <a:spAutoFit/>
                                                                  </a:bodyPr>
                                                                  <a:p>
                                                                    <a:r>
                                                                      <a:rPr lang="zh-CN" altLang="en-US" b="1" dirty="0">
                                                                        <a:latin typeface="宋体" panose="02010600030101010101" pitchFamily="2" charset="-122"/>
                                                                        <a:sym typeface="Times New Roman" panose="02020603050405020304" pitchFamily="18" charset="0"/>
                                                                      </a:rPr>
                                                                      <a:t>办公室 I</a:t>
                                                                    </a:r>
                                                                    <a:endParaRPr lang="zh-CN" altLang="en-US" b="1" dirty="0">
                                                                      <a:latin typeface="宋体" panose="02010600030101010101" pitchFamily="2" charset="-122"/>
                                                                      <a:sym typeface="Times New Roman" panose="02020603050405020304" pitchFamily="18" charset="0"/>
                                                                    </a:endParaRPr>
                                                                  </a:p>
                                                                </p:txBody>
                                                              </p:sp>
                                                              <p:sp>
                                                                <p:nvSpPr>
                                                                  <p:cNvPr id="6390" name="Text Box 28"/>
                                                                  <p:cNvSpPr txBox="1"/>
                                                                  <p:nvPr/>
                                                                </p:nvSpPr>
                                                                <p:spPr>
                                                                  <a:xfrm>
                                                                    <a:off x="2741" y="865"/>
                                                                    <a:ext cx="1395" cy="335"/>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办公室 II</a:t>
                                                                    </a:r>
                                                                    <a:endParaRPr lang="zh-CN" altLang="en-US" dirty="0">
                                                                      <a:latin typeface="Arial" panose="020B0604020202020204" pitchFamily="34" charset="0"/>
                                                                    </a:endParaRPr>
                                                                  </a:p>
                                                                </p:txBody>
                                                              </p:sp>
                                                              <p:sp>
                                                                <p:nvSpPr>
                                                                  <p:cNvPr id="6391" name="Text Box 29"/>
                                                                  <p:cNvSpPr txBox="1"/>
                                                                  <p:nvPr/>
                                                                </p:nvSpPr>
                                                                <p:spPr>
                                                                  <a:xfrm>
                                                                    <a:off x="3595" y="866"/>
                                                                    <a:ext cx="1078"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办公室 III</a:t>
                                                                    </a:r>
                                                                    <a:endParaRPr lang="zh-CN" altLang="en-US" dirty="0">
                                                                      <a:latin typeface="Arial" panose="020B0604020202020204" pitchFamily="34" charset="0"/>
                                                                    </a:endParaRPr>
                                                                  </a:p>
                                                                </p:txBody>
                                                              </p:sp>
                                                              <p:sp>
                                                                <p:nvSpPr>
                                                                  <p:cNvPr id="6392" name="Text Box 30"/>
                                                                  <p:cNvSpPr txBox="1"/>
                                                                  <p:nvPr/>
                                                                </p:nvSpPr>
                                                                <p:spPr>
                                                                  <a:xfrm>
                                                                    <a:off x="4523" y="865"/>
                                                                    <a:ext cx="1395" cy="337"/>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办公室 IV</a:t>
                                                                    </a:r>
                                                                    <a:endParaRPr lang="zh-CN" altLang="en-US" dirty="0">
                                                                      <a:latin typeface="Arial" panose="020B0604020202020204" pitchFamily="34" charset="0"/>
                                                                    </a:endParaRPr>
                                                                  </a:p>
                                                                </p:txBody>
                                                              </p:sp>
                                                            </p:grpSp>
                                                            <p:grpSp>
                                                              <p:nvGrpSpPr>
                                                                <p:cNvPr id="6382" name="Group 31"/>
                                                                <p:cNvGrpSpPr/>
                                                                <p:nvPr/>
                                                              </p:nvGrpSpPr>
                                                              <p:grpSpPr>
                                                                <a:xfrm>
                                                                  <a:off x="564" y="577"/>
                                                                  <a:ext cx="5148" cy="1764"/>
                                                                  <a:chOff x="0" y="0"/>
                                                                  <a:chExt cx="5148" cy="1764"/>
                                                                </a:xfrm>
                                                              </p:grpSpPr>
                                                              <p:sp>
                                                                <p:nvSpPr>
                                                                  <p:cNvPr id="6383" name="Text Box 32"/>
                                                                  <p:cNvSpPr txBox="1"/>
                                                                  <p:nvPr/>
                                                                </p:nvSpPr>
                                                                <p:spPr>
                                                                  <a:xfrm>
                                                                    <a:off x="3752" y="1173"/>
                                                                    <a:ext cx="1397" cy="335"/>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实验室 B</a:t>
                                                                    </a:r>
                                                                    <a:endParaRPr lang="zh-CN" altLang="en-US" dirty="0">
                                                                      <a:latin typeface="Arial" panose="020B0604020202020204" pitchFamily="34" charset="0"/>
                                                                    </a:endParaRPr>
                                                                  </a:p>
                                                                </p:txBody>
                                                              </p:sp>
                                                              <p:sp>
                                                                <p:nvSpPr>
                                                                  <p:cNvPr id="6384" name="Text Box 33"/>
                                                                  <p:cNvSpPr txBox="1"/>
                                                                  <p:nvPr/>
                                                                </p:nvSpPr>
                                                                <p:spPr>
                                                                  <a:xfrm>
                                                                    <a:off x="1833" y="937"/>
                                                                    <a:ext cx="1395" cy="338"/>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实验室 A</a:t>
                                                                    </a:r>
                                                                    <a:endParaRPr lang="zh-CN" altLang="en-US" dirty="0">
                                                                      <a:latin typeface="Arial" panose="020B0604020202020204" pitchFamily="34" charset="0"/>
                                                                    </a:endParaRPr>
                                                                  </a:p>
                                                                </p:txBody>
                                                              </p:sp>
                                                              <p:sp>
                                                                <p:nvSpPr>
                                                                  <p:cNvPr id="6385" name="Text Box 34"/>
                                                                  <p:cNvSpPr txBox="1"/>
                                                                  <p:nvPr/>
                                                                </p:nvSpPr>
                                                                <p:spPr>
                                                                  <a:xfrm>
                                                                    <a:off x="1801" y="1236"/>
                                                                    <a:ext cx="1128" cy="528"/>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I-V测试仪、C-V测试仪</a:t>
                                                                    </a:r>
                                                                    <a:endParaRPr lang="zh-CN" altLang="en-US" b="1" dirty="0">
                                                                      <a:latin typeface="Times New Roman" panose="02020603050405020304" pitchFamily="18" charset="0"/>
                                                                      <a:sym typeface="Times New Roman" panose="02020603050405020304" pitchFamily="18" charset="0"/>
                                                                    </a:endParaRPr>
                                                                  </a:p>
                                                                </p:txBody>
                                                              </p:sp>
                                                              <p:sp>
                                                                <p:nvSpPr>
                                                                  <p:cNvPr id="6386" name="Text Box 35"/>
                                                                  <p:cNvSpPr txBox="1"/>
                                                                  <p:nvPr/>
                                                                </p:nvSpPr>
                                                                <p:spPr>
                                                                  <a:xfrm>
                                                                    <a:off x="0" y="981"/>
                                                                    <a:ext cx="1135" cy="360"/>
                                                                  </a:xfrm>
                                                                  <a:prstGeom prst="rect">
                                                                    <a:avLst/>
                                                                  </a:prstGeom>
                                                                  <a:noFill/>
                                                                  <a:ln w="9525">
                                                                    <a:noFill/>
                                                                  </a:ln>
                                                                </p:spPr>
                                                                <p:txBody>
                                                                  <a:bodyPr>
                                                                    <a:spAutoFit/>
                                                                  </a:bodyPr>
                                                                  <a:p>
                                                                    <a:r>
                                                                      <a:rPr lang="zh-CN" altLang="en-US" sz="900" b="1" dirty="0">
                                                                        <a:latin typeface="Arial" panose="020B0604020202020204" pitchFamily="34" charset="0"/>
                                                                      </a:rPr>
                                                                      <a:t>楼梯</a:t>
                                                                    </a:r>
                                                                    <a:endParaRPr lang="zh-CN" altLang="en-US" dirty="0">
                                                                      <a:latin typeface="Arial" panose="020B0604020202020204" pitchFamily="34" charset="0"/>
                                                                    </a:endParaRPr>
                                                                  </a:p>
                                                                </p:txBody>
                                                              </p:sp>
                                                              <p:sp>
                                                                <p:nvSpPr>
                                                                  <p:cNvPr id="6387" name="Text Box 36"/>
                                                                  <p:cNvSpPr txBox="1"/>
                                                                  <p:nvPr/>
                                                                </p:nvSpPr>
                                                                <p:spPr>
                                                                  <a:xfrm>
                                                                    <a:off x="5" y="0"/>
                                                                    <a:ext cx="1135" cy="360"/>
                                                                  </a:xfrm>
                                                                  <a:prstGeom prst="rect">
                                                                    <a:avLst/>
                                                                  </a:prstGeom>
                                                                  <a:noFill/>
                                                                  <a:ln w="9525">
                                                                    <a:noFill/>
                                                                  </a:ln>
                                                                </p:spPr>
                                                                <p:txBody>
                                                                  <a:bodyPr>
                                                                    <a:spAutoFit/>
                                                                  </a:bodyPr>
                                                                  <a:p>
                                                                    <a:r>
                                                                      <a:rPr lang="zh-CN" altLang="en-US" sz="900" b="1" dirty="0">
                                                                        <a:latin typeface="Arial" panose="020B0604020202020204" pitchFamily="34" charset="0"/>
                                                                      </a:rPr>
                                                                      <a:t>休息室</a:t>
                                                                    </a:r>
                                                                    <a:endParaRPr lang="zh-CN" altLang="en-US" sz="900" b="1" dirty="0">
                                                                      <a:latin typeface="Arial" panose="020B0604020202020204" pitchFamily="34" charset="0"/>
                                                                    </a:endParaRPr>
                                                                  </a:p>
                                                                </p:txBody>
                                                              </p:sp>
                                                            </p:grpSp>
                                                          </p:grpSp>
                                                          <p:sp>
                                                            <p:nvSpPr>
                                                              <p:cNvPr id="6379" name="Text Box 37"/>
                                                              <p:cNvSpPr txBox="1"/>
                                                              <p:nvPr/>
                                                            </p:nvSpPr>
                                                            <p:spPr>
                                                              <a:xfrm>
                                                                <a:off x="7241" y="1264"/>
                                                                <a:ext cx="1397" cy="385"/>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sp>
                                                            <p:nvSpPr>
                                                              <p:cNvPr id="6380" name="Text Box 38"/>
                                                              <p:cNvSpPr txBox="1"/>
                                                              <p:nvPr/>
                                                            </p:nvSpPr>
                                                            <p:spPr>
                                                              <a:xfrm>
                                                                <a:off x="7356" y="2892"/>
                                                                <a:ext cx="1397" cy="385"/>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grpSp>
                                                        <p:grpSp>
                                                          <p:nvGrpSpPr>
                                                            <p:cNvPr id="6375" name="Group 39"/>
                                                            <p:cNvGrpSpPr/>
                                                            <p:nvPr/>
                                                          </p:nvGrpSpPr>
                                                          <p:grpSpPr>
                                                            <a:xfrm>
                                                              <a:off x="197" y="3282"/>
                                                              <a:ext cx="504" cy="2328"/>
                                                              <a:chOff x="0" y="0"/>
                                                              <a:chExt cx="504" cy="2328"/>
                                                            </a:xfrm>
                                                          </p:grpSpPr>
                                                          <p:sp>
                                                            <p:nvSpPr>
                                                              <p:cNvPr id="6376" name="Text Box 40"/>
                                                              <p:cNvSpPr txBox="1"/>
                                                              <p:nvPr/>
                                                            </p:nvSpPr>
                                                            <p:spPr>
                                                              <a:xfrm>
                                                                <a:off x="0" y="0"/>
                                                                <a:ext cx="504" cy="1206"/>
                                                              </a:xfrm>
                                                              <a:prstGeom prst="rect">
                                                                <a:avLst/>
                                                              </a:prstGeom>
                                                              <a:noFill/>
                                                              <a:ln w="9525">
                                                                <a:noFill/>
                                                              </a:ln>
                                                            </p:spPr>
                                                            <p:txBody>
                                                              <a:bodyPr vert="eaVert">
                                                                <a:spAutoFit/>
                                                              </a:bodyPr>
                                                              <a:p>
                                                                <a:r>
                                                                  <a:rPr lang="zh-CN" altLang="en-US" sz="900" b="1" dirty="0">
                                                                    <a:latin typeface="Arial" panose="020B0604020202020204" pitchFamily="34" charset="0"/>
                                                                  </a:rPr>
                                                                  <a:t>男  厕</a:t>
                                                                </a:r>
                                                                <a:endParaRPr lang="zh-CN" altLang="en-US" sz="900" b="1" dirty="0">
                                                                  <a:latin typeface="Arial" panose="020B0604020202020204" pitchFamily="34" charset="0"/>
                                                                </a:endParaRPr>
                                                              </a:p>
                                                            </p:txBody>
                                                          </p:sp>
                                                          <p:sp>
                                                            <p:nvSpPr>
                                                              <p:cNvPr id="6377" name="Text Box 41"/>
                                                              <p:cNvSpPr txBox="1"/>
                                                              <p:nvPr/>
                                                            </p:nvSpPr>
                                                            <p:spPr>
                                                              <a:xfrm>
                                                                <a:off x="0" y="1368"/>
                                                                <a:ext cx="504" cy="960"/>
                                                              </a:xfrm>
                                                              <a:prstGeom prst="rect">
                                                                <a:avLst/>
                                                              </a:prstGeom>
                                                              <a:noFill/>
                                                              <a:ln w="9525">
                                                                <a:noFill/>
                                                              </a:ln>
                                                            </p:spPr>
                                                            <p:txBody>
                                                              <a:bodyPr vert="eaVert">
                                                                <a:spAutoFit/>
                                                              </a:bodyPr>
                                                              <a:p>
                                                                <a:r>
                                                                  <a:rPr lang="zh-CN" altLang="en-US" sz="900" b="1" dirty="0">
                                                                    <a:latin typeface="Arial" panose="020B0604020202020204" pitchFamily="34" charset="0"/>
                                                                  </a:rPr>
                                                                  <a:t>女  厕</a:t>
                                                                </a:r>
                                                                <a:endParaRPr lang="zh-CN" altLang="en-US" sz="900" b="1" dirty="0">
                                                                  <a:latin typeface="Arial" panose="020B0604020202020204" pitchFamily="34" charset="0"/>
                                                                </a:endParaRPr>
                                                              </a:p>
                                                            </p:txBody>
                                                          </p:sp>
                                                        </p:grpSp>
                                                      </p:grpSp>
                                                      <p:grpSp>
                                                        <p:nvGrpSpPr>
                                                          <p:cNvPr id="6370" name="Group 42"/>
                                                          <p:cNvGrpSpPr/>
                                                          <p:nvPr/>
                                                        </p:nvGrpSpPr>
                                                        <p:grpSpPr>
                                                          <a:xfrm>
                                                            <a:off x="2814" y="3273"/>
                                                            <a:ext cx="2745" cy="1235"/>
                                                            <a:chOff x="0" y="0"/>
                                                            <a:chExt cx="2745" cy="1235"/>
                                                          </a:xfrm>
                                                        </p:grpSpPr>
                                                        <p:sp>
                                                          <p:nvSpPr>
                                                            <p:cNvPr id="6371" name="Text Box 43"/>
                                                            <p:cNvSpPr txBox="1"/>
                                                            <p:nvPr/>
                                                          </p:nvSpPr>
                                                          <p:spPr>
                                                            <a:xfrm>
                                                              <a:off x="0" y="2"/>
                                                              <a:ext cx="1416"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小型会议室</a:t>
                                                              </a:r>
                                                              <a:endParaRPr lang="zh-CN" altLang="en-US" dirty="0">
                                                                <a:latin typeface="Arial" panose="020B0604020202020204" pitchFamily="34" charset="0"/>
                                                              </a:endParaRPr>
                                                            </a:p>
                                                          </p:txBody>
                                                        </p:sp>
                                                        <p:sp>
                                                          <p:nvSpPr>
                                                            <p:cNvPr id="6372" name="Text Box 44"/>
                                                            <p:cNvSpPr txBox="1"/>
                                                            <p:nvPr/>
                                                          </p:nvSpPr>
                                                          <p:spPr>
                                                            <a:xfrm>
                                                              <a:off x="1351" y="0"/>
                                                              <a:ext cx="1395" cy="338"/>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高层办公室</a:t>
                                                              </a:r>
                                                              <a:endParaRPr lang="zh-CN" altLang="en-US" dirty="0">
                                                                <a:latin typeface="Arial" panose="020B0604020202020204" pitchFamily="34" charset="0"/>
                                                              </a:endParaRPr>
                                                            </a:p>
                                                          </p:txBody>
                                                        </p:sp>
                                                        <p:sp>
                                                          <p:nvSpPr>
                                                            <p:cNvPr id="6373" name="Text Box 45"/>
                                                            <p:cNvSpPr txBox="1"/>
                                                            <p:nvPr/>
                                                          </p:nvSpPr>
                                                          <p:spPr>
                                                            <a:xfrm>
                                                              <a:off x="948" y="899"/>
                                                              <a:ext cx="1416"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大型会议室</a:t>
                                                              </a:r>
                                                              <a:endParaRPr lang="zh-CN" altLang="en-US" dirty="0">
                                                                <a:latin typeface="Arial" panose="020B0604020202020204" pitchFamily="34" charset="0"/>
                                                              </a:endParaRPr>
                                                            </a:p>
                                                          </p:txBody>
                                                        </p:sp>
                                                      </p:grpSp>
                                                    </p:grpSp>
                                                    <p:grpSp>
                                                      <p:nvGrpSpPr>
                                                        <p:cNvPr id="6366" name="Group 46"/>
                                                        <p:cNvGrpSpPr/>
                                                        <p:nvPr/>
                                                      </p:nvGrpSpPr>
                                                      <p:grpSpPr>
                                                        <a:xfrm>
                                                          <a:off x="1722" y="4230"/>
                                                          <a:ext cx="2261" cy="555"/>
                                                          <a:chOff x="0" y="0"/>
                                                          <a:chExt cx="2261" cy="555"/>
                                                        </a:xfrm>
                                                      </p:grpSpPr>
                                                      <p:sp>
                                                        <p:nvSpPr>
                                                          <p:cNvPr id="6367" name="Text Box 47"/>
                                                          <p:cNvSpPr txBox="1"/>
                                                          <p:nvPr/>
                                                        </p:nvSpPr>
                                                        <p:spPr>
                                                          <a:xfrm>
                                                            <a:off x="613" y="0"/>
                                                            <a:ext cx="1648"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李总办公室</a:t>
                                                            </a:r>
                                                            <a:endParaRPr lang="zh-CN" altLang="en-US" dirty="0">
                                                              <a:latin typeface="Arial" panose="020B0604020202020204" pitchFamily="34" charset="0"/>
                                                            </a:endParaRPr>
                                                          </a:p>
                                                        </p:txBody>
                                                      </p:sp>
                                                      <p:sp>
                                                        <p:nvSpPr>
                                                          <p:cNvPr id="6368" name="Text Box 48"/>
                                                          <p:cNvSpPr txBox="1"/>
                                                          <p:nvPr/>
                                                        </p:nvSpPr>
                                                        <p:spPr>
                                                          <a:xfrm>
                                                            <a:off x="0" y="219"/>
                                                            <a:ext cx="1080"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洗手间</a:t>
                                                            </a:r>
                                                            <a:endParaRPr lang="zh-CN" altLang="en-US" dirty="0">
                                                              <a:latin typeface="Arial" panose="020B0604020202020204" pitchFamily="34" charset="0"/>
                                                            </a:endParaRPr>
                                                          </a:p>
                                                        </p:txBody>
                                                      </p:sp>
                                                    </p:grpSp>
                                                  </p:grpSp>
                                                  <p:sp>
                                                    <p:nvSpPr>
                                                      <p:cNvPr id="6364" name="Text Box 49"/>
                                                      <p:cNvSpPr txBox="1"/>
                                                      <p:nvPr/>
                                                    </p:nvSpPr>
                                                    <p:spPr>
                                                      <a:xfrm>
                                                        <a:off x="1860" y="3256"/>
                                                        <a:ext cx="1397" cy="528"/>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秘书</a:t>
                                                        </a:r>
                                                        <a:endParaRPr lang="zh-CN" altLang="en-US" b="1" dirty="0">
                                                          <a:latin typeface="Times New Roman" panose="02020603050405020304" pitchFamily="18" charset="0"/>
                                                          <a:sym typeface="Times New Roman" panose="02020603050405020304" pitchFamily="18" charset="0"/>
                                                        </a:endParaRPr>
                                                      </a:p>
                                                      <a:p>
                                                        <a:r>
                                                          <a:rPr lang="zh-CN" altLang="en-US" b="1" dirty="0">
                                                            <a:latin typeface="Times New Roman" panose="02020603050405020304" pitchFamily="18" charset="0"/>
                                                            <a:sym typeface="Times New Roman" panose="02020603050405020304" pitchFamily="18" charset="0"/>
                                                          </a:rPr>
                                                          <a:t>办公室</a:t>
                                                        </a:r>
                                                        <a:endParaRPr lang="zh-CN" altLang="en-US" dirty="0">
                                                          <a:latin typeface="Arial" panose="020B0604020202020204" pitchFamily="34" charset="0"/>
                                                        </a:endParaRPr>
                                                      </a:p>
                                                    </p:txBody>
                                                  </p:sp>
                                                </p:grpSp>
                                                <p:sp>
                                                  <p:nvSpPr>
                                                    <p:cNvPr id="6362" name="Text Box 50"/>
                                                    <p:cNvSpPr txBox="1"/>
                                                    <p:nvPr/>
                                                  </p:nvSpPr>
                                                  <p:spPr>
                                                    <a:xfrm>
                                                      <a:off x="875" y="3459"/>
                                                      <a:ext cx="1486" cy="360"/>
                                                    </a:xfrm>
                                                    <a:prstGeom prst="rect">
                                                      <a:avLst/>
                                                    </a:prstGeom>
                                                    <a:noFill/>
                                                    <a:ln w="9525">
                                                      <a:noFill/>
                                                    </a:ln>
                                                  </p:spPr>
                                                  <p:txBody>
                                                    <a:bodyPr>
                                                      <a:spAutoFit/>
                                                    </a:bodyPr>
                                                    <a:p>
                                                      <a:r>
                                                        <a:rPr lang="zh-CN" altLang="en-US" sz="900" b="1" dirty="0">
                                                          <a:latin typeface="Arial" panose="020B0604020202020204" pitchFamily="34" charset="0"/>
                                                        </a:rPr>
                                                        <a:t>电 梯</a:t>
                                                      </a:r>
                                                      <a:endParaRPr lang="zh-CN" altLang="en-US" sz="900" b="1" dirty="0">
                                                        <a:latin typeface="Arial" panose="020B0604020202020204" pitchFamily="34" charset="0"/>
                                                      </a:endParaRPr>
                                                    </a:p>
                                                  </p:txBody>
                                                </p:sp>
                                              </p:grpSp>
                                              <p:sp>
                                                <p:nvSpPr>
                                                  <p:cNvPr id="6360" name="Text Box 51"/>
                                                  <p:cNvSpPr txBox="1"/>
                                                  <p:nvPr/>
                                                </p:nvSpPr>
                                                <p:spPr>
                                                  <a:xfrm>
                                                    <a:off x="5815" y="535"/>
                                                    <a:ext cx="908" cy="528"/>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sym typeface="Times New Roman" panose="02020603050405020304" pitchFamily="18" charset="0"/>
                                                      </a:rPr>
                                                      <a:t>激光切片机</a:t>
                                                    </a:r>
                                                    <a:endParaRPr lang="zh-CN" altLang="en-US" dirty="0">
                                                      <a:solidFill>
                                                        <a:schemeClr val="hlink"/>
                                                      </a:solidFill>
                                                      <a:latin typeface="Arial" panose="020B0604020202020204" pitchFamily="34" charset="0"/>
                                                    </a:endParaRPr>
                                                  </a:p>
                                                </p:txBody>
                                              </p:sp>
                                            </p:grpSp>
                                            <p:sp>
                                              <p:nvSpPr>
                                                <p:cNvPr id="6358" name="Text Box 52"/>
                                                <p:cNvSpPr txBox="1"/>
                                                <p:nvPr/>
                                              </p:nvSpPr>
                                              <p:spPr>
                                                <a:xfrm rot="-5400000">
                                                  <a:off x="6242" y="998"/>
                                                  <a:ext cx="1088" cy="375"/>
                                                </a:xfrm>
                                                <a:prstGeom prst="rect">
                                                  <a:avLst/>
                                                </a:prstGeom>
                                                <a:noFill/>
                                                <a:ln w="9525">
                                                  <a:noFill/>
                                                </a:ln>
                                              </p:spPr>
                                              <p:txBody>
                                                <a:bodyPr>
                                                  <a:spAutoFit/>
                                                </a:bodyPr>
                                                <a:p>
                                                  <a:r>
                                                    <a:rPr lang="zh-CN" altLang="en-US" dirty="0">
                                                      <a:latin typeface="Times New Roman" panose="02020603050405020304" pitchFamily="18" charset="0"/>
                                                    </a:rPr>
                                                    <a:t>晶片存储柜</a:t>
                                                  </a:r>
                                                  <a:endParaRPr lang="zh-CN" altLang="en-US" dirty="0">
                                                    <a:latin typeface="Times New Roman" panose="02020603050405020304" pitchFamily="18" charset="0"/>
                                                  </a:endParaRPr>
                                                </a:p>
                                              </p:txBody>
                                            </p:sp>
                                          </p:grpSp>
                                          <p:grpSp>
                                            <p:nvGrpSpPr>
                                              <p:cNvPr id="6352" name="Group 53"/>
                                              <p:cNvGrpSpPr/>
                                              <p:nvPr/>
                                            </p:nvGrpSpPr>
                                            <p:grpSpPr>
                                              <a:xfrm>
                                                <a:off x="5318" y="3362"/>
                                                <a:ext cx="1926" cy="1507"/>
                                                <a:chOff x="0" y="0"/>
                                                <a:chExt cx="1926" cy="1507"/>
                                              </a:xfrm>
                                            </p:grpSpPr>
                                            <p:sp>
                                              <p:nvSpPr>
                                                <p:cNvPr id="6353" name="Text Box 54"/>
                                                <p:cNvSpPr txBox="1"/>
                                                <p:nvPr/>
                                              </p:nvSpPr>
                                              <p:spPr>
                                                <a:xfrm>
                                                  <a:off x="1017" y="981"/>
                                                  <a:ext cx="908" cy="527"/>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磁控溅射仪</a:t>
                                                  </a:r>
                                                  <a:endParaRPr lang="zh-CN" altLang="en-US" dirty="0">
                                                    <a:latin typeface="Arial" panose="020B0604020202020204" pitchFamily="34" charset="0"/>
                                                  </a:endParaRPr>
                                                </a:p>
                                              </p:txBody>
                                            </p:sp>
                                            <p:sp>
                                              <p:nvSpPr>
                                                <p:cNvPr id="6354" name="Text Box 55"/>
                                                <p:cNvSpPr txBox="1"/>
                                                <p:nvPr/>
                                              </p:nvSpPr>
                                              <p:spPr>
                                                <a:xfrm>
                                                  <a:off x="1022" y="119"/>
                                                  <a:ext cx="905" cy="530"/>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cs typeface="Times New Roman" panose="02020603050405020304" pitchFamily="18" charset="0"/>
                                                      <a:sym typeface="Times New Roman" panose="02020603050405020304" pitchFamily="18" charset="0"/>
                                                    </a:rPr>
                                                    <a:t>原子层沉积</a:t>
                                                  </a:r>
                                                  <a:endParaRPr lang="zh-CN" altLang="en-US" b="1" dirty="0">
                                                    <a:solidFill>
                                                      <a:schemeClr val="hlink"/>
                                                    </a:solidFill>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55" name="Text Box 56"/>
                                                <p:cNvSpPr txBox="1"/>
                                                <p:nvPr/>
                                              </p:nvSpPr>
                                              <p:spPr>
                                                <a:xfrm>
                                                  <a:off x="0" y="964"/>
                                                  <a:ext cx="907" cy="527"/>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圆片烧结炉</a:t>
                                                  </a:r>
                                                  <a:endParaRPr lang="zh-CN" altLang="en-US" dirty="0">
                                                    <a:latin typeface="Arial" panose="020B0604020202020204" pitchFamily="34" charset="0"/>
                                                  </a:endParaRPr>
                                                </a:p>
                                              </p:txBody>
                                            </p:sp>
                                            <p:sp>
                                              <p:nvSpPr>
                                                <p:cNvPr id="6356" name="Text Box 57"/>
                                                <p:cNvSpPr txBox="1"/>
                                                <p:nvPr/>
                                              </p:nvSpPr>
                                              <p:spPr>
                                                <a:xfrm>
                                                  <a:off x="34" y="0"/>
                                                  <a:ext cx="908" cy="530"/>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金相显微镜</a:t>
                                                  </a:r>
                                                  <a:endParaRPr lang="zh-CN" altLang="en-US" dirty="0">
                                                    <a:latin typeface="Arial" panose="020B0604020202020204" pitchFamily="34" charset="0"/>
                                                  </a:endParaRPr>
                                                </a:p>
                                              </p:txBody>
                                            </p:sp>
                                          </p:grpSp>
                                        </p:grpSp>
                                        <p:sp>
                                          <p:nvSpPr>
                                            <p:cNvPr id="6350" name="Text Box 58"/>
                                            <p:cNvSpPr txBox="1"/>
                                            <p:nvPr/>
                                          </p:nvSpPr>
                                          <p:spPr>
                                            <a:xfrm>
                                              <a:off x="6106" y="2098"/>
                                              <a:ext cx="1395" cy="336"/>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不锈钢工作台</a:t>
                                              </a:r>
                                              <a:endParaRPr lang="zh-CN" altLang="en-US" dirty="0">
                                                <a:latin typeface="Arial" panose="020B0604020202020204" pitchFamily="34" charset="0"/>
                                              </a:endParaRPr>
                                            </a:p>
                                          </p:txBody>
                                        </p:sp>
                                      </p:grpSp>
                                      <p:sp>
                                        <p:nvSpPr>
                                          <p:cNvPr id="6348" name="Text Box 59"/>
                                          <p:cNvSpPr txBox="1"/>
                                          <p:nvPr/>
                                        </p:nvSpPr>
                                        <p:spPr>
                                          <a:xfrm>
                                            <a:off x="6823" y="3499"/>
                                            <a:ext cx="908" cy="527"/>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金相显微镜</a:t>
                                            </a:r>
                                            <a:endParaRPr lang="zh-CN" altLang="en-US" dirty="0">
                                              <a:latin typeface="Arial" panose="020B0604020202020204" pitchFamily="34" charset="0"/>
                                            </a:endParaRPr>
                                          </a:p>
                                        </p:txBody>
                                      </p:sp>
                                    </p:grpSp>
                                    <p:grpSp>
                                      <p:nvGrpSpPr>
                                        <p:cNvPr id="6342" name="Group 60"/>
                                        <p:cNvGrpSpPr/>
                                        <p:nvPr/>
                                      </p:nvGrpSpPr>
                                      <p:grpSpPr>
                                        <a:xfrm>
                                          <a:off x="6894" y="2503"/>
                                          <a:ext cx="2083" cy="1579"/>
                                          <a:chOff x="0" y="0"/>
                                          <a:chExt cx="2083" cy="1579"/>
                                        </a:xfrm>
                                      </p:grpSpPr>
                                      <p:sp>
                                        <p:nvSpPr>
                                          <p:cNvPr id="6343" name="Text Box 61"/>
                                          <p:cNvSpPr txBox="1"/>
                                          <p:nvPr/>
                                        </p:nvSpPr>
                                        <p:spPr>
                                          <a:xfrm>
                                            <a:off x="1177" y="1245"/>
                                            <a:ext cx="907" cy="335"/>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通风橱</a:t>
                                            </a:r>
                                            <a:endParaRPr lang="zh-CN" altLang="en-US" b="1" dirty="0">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44" name="Text Box 62"/>
                                          <p:cNvSpPr txBox="1"/>
                                          <p:nvPr/>
                                        </p:nvSpPr>
                                        <p:spPr>
                                          <a:xfrm>
                                            <a:off x="1147" y="8"/>
                                            <a:ext cx="908" cy="528"/>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双面光刻机</a:t>
                                            </a:r>
                                            <a:endParaRPr lang="zh-CN" altLang="en-US" dirty="0">
                                              <a:latin typeface="Arial" panose="020B0604020202020204" pitchFamily="34" charset="0"/>
                                            </a:endParaRPr>
                                          </a:p>
                                        </p:txBody>
                                      </p:sp>
                                      <p:sp>
                                        <p:nvSpPr>
                                          <p:cNvPr id="6345" name="Text Box 63"/>
                                          <p:cNvSpPr txBox="1"/>
                                          <p:nvPr/>
                                        </p:nvSpPr>
                                        <p:spPr>
                                          <a:xfrm>
                                            <a:off x="1174" y="604"/>
                                            <a:ext cx="820" cy="337"/>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甩干机</a:t>
                                            </a:r>
                                            <a:endParaRPr lang="zh-CN" altLang="en-US" dirty="0">
                                              <a:latin typeface="Arial" panose="020B0604020202020204" pitchFamily="34" charset="0"/>
                                            </a:endParaRPr>
                                          </a:p>
                                        </p:txBody>
                                      </p:sp>
                                      <p:sp>
                                        <p:nvSpPr>
                                          <p:cNvPr id="6346" name="Text Box 64"/>
                                          <p:cNvSpPr txBox="1"/>
                                          <p:nvPr/>
                                        </p:nvSpPr>
                                        <p:spPr>
                                          <a:xfrm>
                                            <a:off x="0" y="0"/>
                                            <a:ext cx="907" cy="528"/>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激光直刻机</a:t>
                                            </a:r>
                                            <a:endParaRPr lang="zh-CN" altLang="en-US" b="1" dirty="0">
                                              <a:latin typeface="Times New Roman" panose="02020603050405020304" pitchFamily="18" charset="0"/>
                                              <a:ea typeface="Times New Roman" panose="02020603050405020304" pitchFamily="18" charset="0"/>
                                              <a:sym typeface="Times New Roman" panose="02020603050405020304" pitchFamily="18" charset="0"/>
                                            </a:endParaRPr>
                                          </a:p>
                                        </p:txBody>
                                      </p:sp>
                                    </p:grpSp>
                                  </p:grpSp>
                                  <p:grpSp>
                                    <p:nvGrpSpPr>
                                      <p:cNvPr id="6338" name="Group 65"/>
                                      <p:cNvGrpSpPr/>
                                      <p:nvPr/>
                                    </p:nvGrpSpPr>
                                    <p:grpSpPr>
                                      <a:xfrm>
                                        <a:off x="5508" y="580"/>
                                        <a:ext cx="457" cy="1292"/>
                                        <a:chOff x="0" y="0"/>
                                        <a:chExt cx="457" cy="1292"/>
                                      </a:xfrm>
                                    </p:grpSpPr>
                                    <p:sp>
                                      <p:nvSpPr>
                                        <p:cNvPr id="6339" name="Text Box 66"/>
                                        <p:cNvSpPr txBox="1"/>
                                        <p:nvPr/>
                                      </p:nvSpPr>
                                      <p:spPr>
                                        <a:xfrm>
                                          <a:off x="36" y="565"/>
                                          <a:ext cx="421" cy="727"/>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风淋室</a:t>
                                          </a:r>
                                          <a:endParaRPr lang="zh-CN" altLang="en-US" b="1" dirty="0">
                                            <a:latin typeface="Times New Roman" panose="02020603050405020304" pitchFamily="18" charset="0"/>
                                            <a:sym typeface="Times New Roman" panose="02020603050405020304" pitchFamily="18" charset="0"/>
                                          </a:endParaRPr>
                                        </a:p>
                                      </p:txBody>
                                    </p:sp>
                                    <p:sp>
                                      <p:nvSpPr>
                                        <p:cNvPr id="6340" name="Text Box 67"/>
                                        <p:cNvSpPr txBox="1"/>
                                        <p:nvPr/>
                                      </p:nvSpPr>
                                      <p:spPr>
                                        <a:xfrm>
                                          <a:off x="0" y="0"/>
                                          <a:ext cx="420" cy="727"/>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更衣室</a:t>
                                          </a:r>
                                          <a:endParaRPr lang="zh-CN" altLang="en-US" dirty="0">
                                            <a:latin typeface="Arial" panose="020B0604020202020204" pitchFamily="34" charset="0"/>
                                          </a:endParaRPr>
                                        </a:p>
                                      </p:txBody>
                                    </p:sp>
                                  </p:grpSp>
                                </p:grpSp>
                                <p:sp>
                                  <p:nvSpPr>
                                    <p:cNvPr id="6334" name="Text Box 68"/>
                                    <p:cNvSpPr txBox="1"/>
                                    <p:nvPr/>
                                  </p:nvSpPr>
                                  <p:spPr>
                                    <a:xfrm>
                                      <a:off x="8089" y="1972"/>
                                      <a:ext cx="863" cy="336"/>
                                    </a:xfrm>
                                    <a:prstGeom prst="rect">
                                      <a:avLst/>
                                    </a:prstGeom>
                                    <a:noFill/>
                                    <a:ln w="9525">
                                      <a:noFill/>
                                    </a:ln>
                                  </p:spPr>
                                  <p:txBody>
                                    <a:bodyPr>
                                      <a:spAutoFit/>
                                    </a:bodyPr>
                                    <a:p>
                                      <a:endParaRPr lang="zh-CN" altLang="en-US" b="1" dirty="0">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35" name="Text Box 69"/>
                                    <p:cNvSpPr txBox="1"/>
                                    <p:nvPr/>
                                  </p:nvSpPr>
                                  <p:spPr>
                                    <a:xfrm>
                                      <a:off x="8120" y="626"/>
                                      <a:ext cx="907" cy="720"/>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通风厨</a:t>
                                      </a:r>
                                      <a:endParaRPr lang="zh-CN" altLang="en-US" b="1" dirty="0">
                                        <a:latin typeface="Times New Roman" panose="02020603050405020304" pitchFamily="18" charset="0"/>
                                        <a:sym typeface="Times New Roman" panose="02020603050405020304" pitchFamily="18" charset="0"/>
                                      </a:endParaRPr>
                                    </a:p>
                                  </p:txBody>
                                </p:sp>
                                <p:sp>
                                  <p:nvSpPr>
                                    <p:cNvPr id="6336" name="Text Box 70"/>
                                    <p:cNvSpPr txBox="1"/>
                                    <p:nvPr/>
                                  </p:nvSpPr>
                                  <p:spPr>
                                    <a:xfrm>
                                      <a:off x="8060" y="1465"/>
                                      <a:ext cx="817" cy="335"/>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甩干机</a:t>
                                      </a:r>
                                      <a:endParaRPr lang="zh-CN" altLang="en-US" dirty="0">
                                        <a:latin typeface="Arial" panose="020B0604020202020204" pitchFamily="34" charset="0"/>
                                      </a:endParaRPr>
                                    </a:p>
                                  </p:txBody>
                                </p:sp>
                              </p:grpSp>
                              <p:sp>
                                <p:nvSpPr>
                                  <p:cNvPr id="6330" name="Text Box 71"/>
                                  <p:cNvSpPr txBox="1"/>
                                  <p:nvPr/>
                                </p:nvSpPr>
                                <p:spPr>
                                  <a:xfrm>
                                    <a:off x="8051" y="4532"/>
                                    <a:ext cx="905" cy="338"/>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氧化炉</a:t>
                                    </a:r>
                                    <a:endParaRPr lang="zh-CN" altLang="en-US" b="1" dirty="0">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31" name="Text Box 72"/>
                                  <p:cNvSpPr txBox="1"/>
                                  <p:nvPr/>
                                </p:nvSpPr>
                                <p:spPr>
                                  <a:xfrm>
                                    <a:off x="8623" y="4515"/>
                                    <a:ext cx="1103" cy="336"/>
                                  </a:xfrm>
                                  <a:prstGeom prst="rect">
                                    <a:avLst/>
                                  </a:prstGeom>
                                  <a:noFill/>
                                  <a:ln w="9525">
                                    <a:noFill/>
                                  </a:ln>
                                </p:spPr>
                                <p:txBody>
                                  <a:bodyPr>
                                    <a:spAutoFit/>
                                  </a:bodyPr>
                                  <a:p>
                                    <a:r>
                                      <a:rPr lang="zh-CN" altLang="en-US" b="1" dirty="0">
                                        <a:latin typeface="Times New Roman" panose="02020603050405020304" pitchFamily="18" charset="0"/>
                                        <a:cs typeface="Times New Roman" panose="02020603050405020304" pitchFamily="18" charset="0"/>
                                        <a:sym typeface="Times New Roman" panose="02020603050405020304" pitchFamily="18" charset="0"/>
                                      </a:rPr>
                                      <a:t>净水系统</a:t>
                                    </a:r>
                                    <a:endParaRPr lang="zh-CN" altLang="en-US" dirty="0">
                                      <a:latin typeface="Arial" panose="020B0604020202020204" pitchFamily="34" charset="0"/>
                                    </a:endParaRPr>
                                  </a:p>
                                </p:txBody>
                              </p:sp>
                              <p:sp>
                                <p:nvSpPr>
                                  <p:cNvPr id="6332" name="Text Box 73"/>
                                  <p:cNvSpPr txBox="1"/>
                                  <p:nvPr/>
                                </p:nvSpPr>
                                <p:spPr>
                                  <a:xfrm>
                                    <a:off x="7091" y="4516"/>
                                    <a:ext cx="1397" cy="337"/>
                                  </a:xfrm>
                                  <a:prstGeom prst="rect">
                                    <a:avLst/>
                                  </a:prstGeom>
                                  <a:noFill/>
                                  <a:ln w="9525">
                                    <a:noFill/>
                                  </a:ln>
                                </p:spPr>
                                <p:txBody>
                                  <a:bodyPr>
                                    <a:spAutoFit/>
                                  </a:bodyPr>
                                  <a:p>
                                    <a:r>
                                      <a:rPr lang="zh-CN" altLang="en-US" b="1" dirty="0">
                                        <a:latin typeface="Times New Roman" panose="02020603050405020304" pitchFamily="18" charset="0"/>
                                        <a:sym typeface="Times New Roman" panose="02020603050405020304" pitchFamily="18" charset="0"/>
                                      </a:rPr>
                                      <a:t>晶片工作台</a:t>
                                    </a:r>
                                    <a:endParaRPr lang="zh-CN" altLang="en-US" dirty="0">
                                      <a:latin typeface="Arial" panose="020B0604020202020204" pitchFamily="34" charset="0"/>
                                    </a:endParaRPr>
                                  </a:p>
                                </p:txBody>
                              </p:sp>
                            </p:grpSp>
                            <p:grpSp>
                              <p:nvGrpSpPr>
                                <p:cNvPr id="6326" name="Group 74"/>
                                <p:cNvGrpSpPr/>
                                <p:nvPr/>
                              </p:nvGrpSpPr>
                              <p:grpSpPr>
                                <a:xfrm>
                                  <a:off x="6897" y="598"/>
                                  <a:ext cx="667" cy="686"/>
                                  <a:chOff x="0" y="0"/>
                                  <a:chExt cx="667" cy="686"/>
                                </a:xfrm>
                              </p:grpSpPr>
                              <p:sp>
                                <p:nvSpPr>
                                  <p:cNvPr id="6327" name="Line 75"/>
                                  <p:cNvSpPr/>
                                  <p:nvPr/>
                                </p:nvSpPr>
                                <p:spPr>
                                  <a:xfrm>
                                    <a:off x="0" y="654"/>
                                    <a:ext cx="667" cy="0"/>
                                  </a:xfrm>
                                  <a:prstGeom prst="line">
                                    <a:avLst/>
                                  </a:prstGeom>
                                  <a:ln w="19050" cap="flat" cmpd="sng">
                                    <a:solidFill>
                                      <a:srgbClr val="FF0000"/>
                                    </a:solidFill>
                                    <a:prstDash val="solid"/>
                                    <a:bevel/>
                                    <a:headEnd type="none" w="med" len="med"/>
                                    <a:tailEnd type="none" w="med" len="med"/>
                                  </a:ln>
                                </p:spPr>
                              </p:sp>
                              <p:sp>
                                <p:nvSpPr>
                                  <p:cNvPr id="6328" name="Line 76"/>
                                  <p:cNvSpPr/>
                                  <p:nvPr/>
                                </p:nvSpPr>
                                <p:spPr>
                                  <a:xfrm flipH="1">
                                    <a:off x="663" y="0"/>
                                    <a:ext cx="4" cy="687"/>
                                  </a:xfrm>
                                  <a:prstGeom prst="line">
                                    <a:avLst/>
                                  </a:prstGeom>
                                  <a:ln w="19050" cap="flat" cmpd="sng">
                                    <a:solidFill>
                                      <a:srgbClr val="FF0000"/>
                                    </a:solidFill>
                                    <a:prstDash val="solid"/>
                                    <a:headEnd type="none" w="med" len="med"/>
                                    <a:tailEnd type="none" w="med" len="med"/>
                                  </a:ln>
                                </p:spPr>
                              </p:sp>
                            </p:grpSp>
                          </p:grpSp>
                          <p:sp>
                            <p:nvSpPr>
                              <p:cNvPr id="6324" name="Text Box 77"/>
                              <p:cNvSpPr txBox="1"/>
                              <p:nvPr/>
                            </p:nvSpPr>
                            <p:spPr>
                              <a:xfrm>
                                <a:off x="6862" y="594"/>
                                <a:ext cx="908" cy="720"/>
                              </a:xfrm>
                              <a:prstGeom prst="rect">
                                <a:avLst/>
                              </a:prstGeom>
                              <a:noFill/>
                              <a:ln w="9525">
                                <a:noFill/>
                              </a:ln>
                            </p:spPr>
                            <p:txBody>
                              <a:bodyPr>
                                <a:spAutoFit/>
                              </a:bodyPr>
                              <a:p>
                                <a:r>
                                  <a:rPr lang="zh-CN" altLang="en-US" b="1" dirty="0">
                                    <a:latin typeface="Arial" panose="020B0604020202020204" pitchFamily="34" charset="0"/>
                                  </a:rPr>
                                  <a:t>超声波圆片清洗机</a:t>
                                </a:r>
                                <a:endParaRPr lang="zh-CN" altLang="en-US" b="1" dirty="0">
                                  <a:latin typeface="Arial" panose="020B0604020202020204" pitchFamily="34" charset="0"/>
                                </a:endParaRPr>
                              </a:p>
                            </p:txBody>
                          </p:sp>
                        </p:grpSp>
                        <p:sp>
                          <p:nvSpPr>
                            <p:cNvPr id="6320" name="Text Box 78"/>
                            <p:cNvSpPr txBox="1"/>
                            <p:nvPr/>
                          </p:nvSpPr>
                          <p:spPr>
                            <a:xfrm>
                              <a:off x="12385" y="1175"/>
                              <a:ext cx="1366" cy="360"/>
                            </a:xfrm>
                            <a:prstGeom prst="rect">
                              <a:avLst/>
                            </a:prstGeom>
                            <a:noFill/>
                            <a:ln w="9525">
                              <a:noFill/>
                            </a:ln>
                          </p:spPr>
                          <p:txBody>
                            <a:bodyPr>
                              <a:spAutoFit/>
                            </a:bodyPr>
                            <a:p>
                              <a:r>
                                <a:rPr lang="zh-CN" altLang="en-US" sz="900" b="1" dirty="0">
                                  <a:latin typeface="Times New Roman" panose="02020603050405020304" pitchFamily="18" charset="0"/>
                                  <a:sym typeface="Times New Roman" panose="02020603050405020304" pitchFamily="18" charset="0"/>
                                </a:rPr>
                                <a:t>职工活动室</a:t>
                              </a:r>
                              <a:endParaRPr lang="zh-CN" altLang="en-US" sz="900" b="1" dirty="0">
                                <a:latin typeface="Times New Roman" panose="02020603050405020304" pitchFamily="18" charset="0"/>
                                <a:sym typeface="Times New Roman" panose="02020603050405020304" pitchFamily="18" charset="0"/>
                              </a:endParaRPr>
                            </a:p>
                          </p:txBody>
                        </p:sp>
                        <p:sp>
                          <p:nvSpPr>
                            <p:cNvPr id="6321" name="Text Box 79"/>
                            <p:cNvSpPr txBox="1"/>
                            <p:nvPr/>
                          </p:nvSpPr>
                          <p:spPr>
                            <a:xfrm>
                              <a:off x="12317" y="3349"/>
                              <a:ext cx="1260" cy="360"/>
                            </a:xfrm>
                            <a:prstGeom prst="rect">
                              <a:avLst/>
                            </a:prstGeom>
                            <a:noFill/>
                            <a:ln w="9525">
                              <a:noFill/>
                            </a:ln>
                          </p:spPr>
                          <p:txBody>
                            <a:bodyPr>
                              <a:spAutoFit/>
                            </a:bodyPr>
                            <a:p>
                              <a:r>
                                <a:rPr lang="zh-CN" altLang="en-US" sz="900" b="1" dirty="0">
                                  <a:latin typeface="Times New Roman" panose="02020603050405020304" pitchFamily="18" charset="0"/>
                                  <a:sym typeface="Times New Roman" panose="02020603050405020304" pitchFamily="18" charset="0"/>
                                </a:rPr>
                                <a:t>职工休息室</a:t>
                              </a:r>
                              <a:endParaRPr lang="zh-CN" altLang="en-US" sz="900" b="1" dirty="0">
                                <a:latin typeface="Times New Roman" panose="02020603050405020304" pitchFamily="18" charset="0"/>
                                <a:sym typeface="Times New Roman" panose="02020603050405020304" pitchFamily="18" charset="0"/>
                              </a:endParaRPr>
                            </a:p>
                          </p:txBody>
                        </p:sp>
                        <p:sp>
                          <p:nvSpPr>
                            <p:cNvPr id="6322" name="Text Box 80"/>
                            <p:cNvSpPr txBox="1"/>
                            <p:nvPr/>
                          </p:nvSpPr>
                          <p:spPr>
                            <a:xfrm>
                              <a:off x="12589" y="4629"/>
                              <a:ext cx="1397" cy="360"/>
                            </a:xfrm>
                            <a:prstGeom prst="rect">
                              <a:avLst/>
                            </a:prstGeom>
                            <a:noFill/>
                            <a:ln w="9525">
                              <a:noFill/>
                            </a:ln>
                          </p:spPr>
                          <p:txBody>
                            <a:bodyPr>
                              <a:spAutoFit/>
                            </a:bodyPr>
                            <a:p>
                              <a:r>
                                <a:rPr lang="zh-CN" altLang="en-US" sz="900" b="1" dirty="0">
                                  <a:latin typeface="Times New Roman" panose="02020603050405020304" pitchFamily="18" charset="0"/>
                                  <a:sym typeface="Times New Roman" panose="02020603050405020304" pitchFamily="18" charset="0"/>
                                </a:rPr>
                                <a:t>楼 梯 </a:t>
                              </a:r>
                              <a:endParaRPr lang="zh-CN" altLang="en-US" sz="900" b="1" dirty="0">
                                <a:latin typeface="Times New Roman" panose="02020603050405020304" pitchFamily="18" charset="0"/>
                                <a:sym typeface="Times New Roman" panose="02020603050405020304" pitchFamily="18" charset="0"/>
                              </a:endParaRPr>
                            </a:p>
                          </p:txBody>
                        </p:sp>
                      </p:grpSp>
                      <p:sp>
                        <p:nvSpPr>
                          <p:cNvPr id="6312" name="Text Box 81"/>
                          <p:cNvSpPr txBox="1"/>
                          <p:nvPr/>
                        </p:nvSpPr>
                        <p:spPr>
                          <a:xfrm>
                            <a:off x="9349" y="701"/>
                            <a:ext cx="1395" cy="910"/>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sym typeface="Times New Roman" panose="02020603050405020304" pitchFamily="18" charset="0"/>
                              </a:rPr>
                              <a:t>低温等离子体化学气相沉积(LPCVD)二氧化硅系统 </a:t>
                            </a:r>
                            <a:endParaRPr lang="zh-CN" altLang="en-US" b="1" dirty="0">
                              <a:solidFill>
                                <a:schemeClr val="hlink"/>
                              </a:solidFill>
                              <a:latin typeface="Times New Roman" panose="02020603050405020304" pitchFamily="18" charset="0"/>
                              <a:sym typeface="Times New Roman" panose="02020603050405020304" pitchFamily="18" charset="0"/>
                            </a:endParaRPr>
                          </a:p>
                        </p:txBody>
                      </p:sp>
                      <p:sp>
                        <p:nvSpPr>
                          <p:cNvPr id="6313" name="Text Box 82"/>
                          <p:cNvSpPr txBox="1"/>
                          <p:nvPr/>
                        </p:nvSpPr>
                        <p:spPr>
                          <a:xfrm>
                            <a:off x="9220" y="1905"/>
                            <a:ext cx="1430" cy="912"/>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sym typeface="Times New Roman" panose="02020603050405020304" pitchFamily="18" charset="0"/>
                              </a:rPr>
                              <a:t>等离子体增强化学汽相沉积(PECVD)多晶硅系统</a:t>
                            </a:r>
                            <a:endParaRPr lang="zh-CN" altLang="en-US" dirty="0">
                              <a:latin typeface="Arial" panose="020B0604020202020204" pitchFamily="34" charset="0"/>
                            </a:endParaRPr>
                          </a:p>
                        </p:txBody>
                      </p:sp>
                      <p:sp>
                        <p:nvSpPr>
                          <p:cNvPr id="6314" name="Text Box 83"/>
                          <p:cNvSpPr txBox="1"/>
                          <p:nvPr/>
                        </p:nvSpPr>
                        <p:spPr>
                          <a:xfrm>
                            <a:off x="9319" y="4327"/>
                            <a:ext cx="1395" cy="527"/>
                          </a:xfrm>
                          <a:prstGeom prst="rect">
                            <a:avLst/>
                          </a:prstGeom>
                          <a:noFill/>
                          <a:ln w="9525">
                            <a:noFill/>
                          </a:ln>
                        </p:spPr>
                        <p:txBody>
                          <a:bodyPr>
                            <a:spAutoFit/>
                          </a:bodyPr>
                          <a:p>
                            <a:r>
                              <a:rPr lang="zh-CN" altLang="en-US" b="1" dirty="0">
                                <a:solidFill>
                                  <a:srgbClr val="FF0000"/>
                                </a:solidFill>
                                <a:latin typeface="Times New Roman" panose="02020603050405020304" pitchFamily="18" charset="0"/>
                                <a:sym typeface="Times New Roman" panose="02020603050405020304" pitchFamily="18" charset="0"/>
                              </a:rPr>
                              <a:t>深反应离子刻蚀机</a:t>
                            </a:r>
                            <a:endParaRPr lang="zh-CN" altLang="en-US" b="1" dirty="0">
                              <a:solidFill>
                                <a:srgbClr val="FF0000"/>
                              </a:solidFill>
                              <a:latin typeface="Times New Roman" panose="02020603050405020304" pitchFamily="18" charset="0"/>
                              <a:sym typeface="Times New Roman" panose="02020603050405020304" pitchFamily="18" charset="0"/>
                            </a:endParaRPr>
                          </a:p>
                        </p:txBody>
                      </p:sp>
                      <p:sp>
                        <p:nvSpPr>
                          <p:cNvPr id="6315" name="Text Box 84"/>
                          <p:cNvSpPr txBox="1"/>
                          <p:nvPr/>
                        </p:nvSpPr>
                        <p:spPr>
                          <a:xfrm>
                            <a:off x="9478" y="3900"/>
                            <a:ext cx="1017" cy="336"/>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cs typeface="Times New Roman" panose="02020603050405020304" pitchFamily="18" charset="0"/>
                                <a:sym typeface="Times New Roman" panose="02020603050405020304" pitchFamily="18" charset="0"/>
                              </a:rPr>
                              <a:t>通风橱</a:t>
                            </a:r>
                            <a:endParaRPr lang="zh-CN" altLang="en-US" b="1" dirty="0">
                              <a:solidFill>
                                <a:schemeClr val="hlink"/>
                              </a:solidFill>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16" name="Text Box 85"/>
                          <p:cNvSpPr txBox="1"/>
                          <p:nvPr/>
                        </p:nvSpPr>
                        <p:spPr>
                          <a:xfrm>
                            <a:off x="9615" y="3239"/>
                            <a:ext cx="907" cy="527"/>
                          </a:xfrm>
                          <a:prstGeom prst="rect">
                            <a:avLst/>
                          </a:prstGeom>
                          <a:noFill/>
                          <a:ln w="9525">
                            <a:noFill/>
                          </a:ln>
                        </p:spPr>
                        <p:txBody>
                          <a:bodyPr>
                            <a:spAutoFit/>
                          </a:bodyPr>
                          <a:p>
                            <a:r>
                              <a:rPr lang="zh-CN" altLang="en-US" b="1" dirty="0">
                                <a:solidFill>
                                  <a:schemeClr val="hlink"/>
                                </a:solidFill>
                                <a:latin typeface="Times New Roman" panose="02020603050405020304" pitchFamily="18" charset="0"/>
                                <a:cs typeface="Times New Roman" panose="02020603050405020304" pitchFamily="18" charset="0"/>
                                <a:sym typeface="Times New Roman" panose="02020603050405020304" pitchFamily="18" charset="0"/>
                              </a:rPr>
                              <a:t>双面光刻机</a:t>
                            </a:r>
                            <a:endParaRPr lang="zh-CN" altLang="en-US" b="1" dirty="0">
                              <a:solidFill>
                                <a:schemeClr val="hlink"/>
                              </a:solidFill>
                              <a:latin typeface="Times New Roman" panose="02020603050405020304" pitchFamily="18" charset="0"/>
                              <a:ea typeface="Times New Roman" panose="02020603050405020304" pitchFamily="18" charset="0"/>
                              <a:sym typeface="Times New Roman" panose="02020603050405020304" pitchFamily="18" charset="0"/>
                            </a:endParaRPr>
                          </a:p>
                        </p:txBody>
                      </p:sp>
                      <p:sp>
                        <p:nvSpPr>
                          <p:cNvPr id="6317" name="Text Box 86"/>
                          <p:cNvSpPr txBox="1"/>
                          <p:nvPr/>
                        </p:nvSpPr>
                        <p:spPr>
                          <a:xfrm>
                            <a:off x="10685" y="2667"/>
                            <a:ext cx="980" cy="384"/>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sp>
                        <p:nvSpPr>
                          <p:cNvPr id="6318" name="Text Box 87"/>
                          <p:cNvSpPr txBox="1"/>
                          <p:nvPr/>
                        </p:nvSpPr>
                        <p:spPr>
                          <a:xfrm>
                            <a:off x="8977" y="2684"/>
                            <a:ext cx="1074" cy="384"/>
                          </a:xfrm>
                          <a:prstGeom prst="rect">
                            <a:avLst/>
                          </a:prstGeom>
                          <a:noFill/>
                          <a:ln w="9525">
                            <a:noFill/>
                          </a:ln>
                        </p:spPr>
                        <p:txBody>
                          <a:bodyPr>
                            <a:spAutoFit/>
                          </a:bodyPr>
                          <a:p>
                            <a:r>
                              <a:rPr lang="zh-CN" altLang="en-US" sz="1000" b="1" dirty="0">
                                <a:solidFill>
                                  <a:srgbClr val="FF0000"/>
                                </a:solidFill>
                                <a:latin typeface="Times New Roman" panose="02020603050405020304" pitchFamily="18" charset="0"/>
                                <a:sym typeface="Times New Roman" panose="02020603050405020304" pitchFamily="18" charset="0"/>
                              </a:rPr>
                              <a:t>五百级</a:t>
                            </a:r>
                            <a:endParaRPr lang="zh-CN" altLang="en-US" sz="1000" b="1" dirty="0">
                              <a:solidFill>
                                <a:srgbClr val="FF0000"/>
                              </a:solidFill>
                              <a:latin typeface="Times New Roman" panose="02020603050405020304" pitchFamily="18" charset="0"/>
                              <a:sym typeface="Times New Roman" panose="02020603050405020304" pitchFamily="18" charset="0"/>
                            </a:endParaRPr>
                          </a:p>
                        </p:txBody>
                      </p:sp>
                    </p:grpSp>
                    <p:grpSp>
                      <p:nvGrpSpPr>
                        <p:cNvPr id="6299" name="Group 142"/>
                        <p:cNvGrpSpPr/>
                        <p:nvPr/>
                      </p:nvGrpSpPr>
                      <p:grpSpPr>
                        <a:xfrm>
                          <a:off x="7695" y="1452"/>
                          <a:ext cx="1446" cy="3727"/>
                          <a:chOff x="0" y="0"/>
                          <a:chExt cx="1446" cy="3727"/>
                        </a:xfrm>
                      </p:grpSpPr>
                      <p:sp>
                        <p:nvSpPr>
                          <p:cNvPr id="6300" name="TextBox 84"/>
                          <p:cNvSpPr txBox="1"/>
                          <p:nvPr/>
                        </p:nvSpPr>
                        <p:spPr>
                          <a:xfrm>
                            <a:off x="451" y="3343"/>
                            <a:ext cx="685"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2.5</a:t>
                            </a:r>
                            <a:endParaRPr lang="en-US" altLang="zh-CN" sz="1000" dirty="0">
                              <a:solidFill>
                                <a:srgbClr val="00B0F0"/>
                              </a:solidFill>
                              <a:latin typeface="Times New Roman" panose="02020603050405020304" pitchFamily="18" charset="0"/>
                            </a:endParaRPr>
                          </a:p>
                        </p:txBody>
                      </p:sp>
                      <p:grpSp>
                        <p:nvGrpSpPr>
                          <p:cNvPr id="6301" name="Group 144"/>
                          <p:cNvGrpSpPr/>
                          <p:nvPr/>
                        </p:nvGrpSpPr>
                        <p:grpSpPr>
                          <a:xfrm>
                            <a:off x="0" y="0"/>
                            <a:ext cx="1446" cy="2896"/>
                            <a:chOff x="0" y="0"/>
                            <a:chExt cx="1446" cy="2896"/>
                          </a:xfrm>
                        </p:grpSpPr>
                        <p:sp>
                          <p:nvSpPr>
                            <p:cNvPr id="6302" name="TextBox 68"/>
                            <p:cNvSpPr txBox="1"/>
                            <p:nvPr/>
                          </p:nvSpPr>
                          <p:spPr>
                            <a:xfrm>
                              <a:off x="598" y="1922"/>
                              <a:ext cx="583" cy="580"/>
                            </a:xfrm>
                            <a:prstGeom prst="rect">
                              <a:avLst/>
                            </a:prstGeom>
                            <a:noFill/>
                            <a:ln w="9525">
                              <a:noFill/>
                            </a:ln>
                          </p:spPr>
                          <p:txBody>
                            <a:bodyPr vert="eaVert">
                              <a:spAutoFit/>
                            </a:bodyPr>
                            <a:p>
                              <a:r>
                                <a:rPr lang="en-US" altLang="zh-CN" sz="1200" dirty="0">
                                  <a:solidFill>
                                    <a:srgbClr val="00B0F0"/>
                                  </a:solidFill>
                                  <a:latin typeface="Arial" panose="020B0604020202020204" pitchFamily="34" charset="0"/>
                                </a:rPr>
                                <a:t>1</a:t>
                              </a:r>
                              <a:endParaRPr lang="zh-CN" altLang="en-US" sz="1200" dirty="0">
                                <a:solidFill>
                                  <a:srgbClr val="00B0F0"/>
                                </a:solidFill>
                                <a:latin typeface="Arial" panose="020B0604020202020204" pitchFamily="34" charset="0"/>
                              </a:endParaRPr>
                            </a:p>
                          </p:txBody>
                        </p:sp>
                        <p:grpSp>
                          <p:nvGrpSpPr>
                            <p:cNvPr id="6303" name="Group 146"/>
                            <p:cNvGrpSpPr/>
                            <p:nvPr/>
                          </p:nvGrpSpPr>
                          <p:grpSpPr>
                            <a:xfrm>
                              <a:off x="0" y="0"/>
                              <a:ext cx="1446" cy="2896"/>
                              <a:chOff x="0" y="0"/>
                              <a:chExt cx="1446" cy="2896"/>
                            </a:xfrm>
                          </p:grpSpPr>
                          <p:sp>
                            <p:nvSpPr>
                              <p:cNvPr id="6304" name="TextBox 119"/>
                              <p:cNvSpPr txBox="1"/>
                              <p:nvPr/>
                            </p:nvSpPr>
                            <p:spPr>
                              <a:xfrm>
                                <a:off x="437" y="0"/>
                                <a:ext cx="410" cy="438"/>
                              </a:xfrm>
                              <a:prstGeom prst="rect">
                                <a:avLst/>
                              </a:prstGeom>
                              <a:noFill/>
                              <a:ln w="9525">
                                <a:noFill/>
                              </a:ln>
                            </p:spPr>
                            <p:txBody>
                              <a:bodyPr>
                                <a:spAutoFit/>
                              </a:bodyPr>
                              <a:p>
                                <a:r>
                                  <a:rPr lang="en-US" altLang="zh-CN" sz="1200" dirty="0">
                                    <a:solidFill>
                                      <a:srgbClr val="00B0F0"/>
                                    </a:solidFill>
                                    <a:latin typeface="Arial" panose="020B0604020202020204" pitchFamily="34" charset="0"/>
                                  </a:rPr>
                                  <a:t>1</a:t>
                                </a:r>
                                <a:endParaRPr lang="zh-CN" altLang="en-US" sz="1200" dirty="0">
                                  <a:solidFill>
                                    <a:srgbClr val="00B0F0"/>
                                  </a:solidFill>
                                  <a:latin typeface="Arial" panose="020B0604020202020204" pitchFamily="34" charset="0"/>
                                </a:endParaRPr>
                              </a:p>
                            </p:txBody>
                          </p:sp>
                          <p:grpSp>
                            <p:nvGrpSpPr>
                              <p:cNvPr id="6305" name="Group 148"/>
                              <p:cNvGrpSpPr/>
                              <p:nvPr/>
                            </p:nvGrpSpPr>
                            <p:grpSpPr>
                              <a:xfrm>
                                <a:off x="0" y="76"/>
                                <a:ext cx="1447" cy="2820"/>
                                <a:chOff x="0" y="0"/>
                                <a:chExt cx="1447" cy="2820"/>
                              </a:xfrm>
                            </p:grpSpPr>
                            <p:grpSp>
                              <p:nvGrpSpPr>
                                <p:cNvPr id="6306" name="Group 149"/>
                                <p:cNvGrpSpPr/>
                                <p:nvPr/>
                              </p:nvGrpSpPr>
                              <p:grpSpPr>
                                <a:xfrm>
                                  <a:off x="0" y="1118"/>
                                  <a:ext cx="1182" cy="1702"/>
                                  <a:chOff x="0" y="0"/>
                                  <a:chExt cx="1182" cy="1702"/>
                                </a:xfrm>
                              </p:grpSpPr>
                              <p:sp>
                                <p:nvSpPr>
                                  <p:cNvPr id="6308" name="TextBox 74"/>
                                  <p:cNvSpPr txBox="1"/>
                                  <p:nvPr/>
                                </p:nvSpPr>
                                <p:spPr>
                                  <a:xfrm>
                                    <a:off x="95" y="1074"/>
                                    <a:ext cx="528" cy="277"/>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3</a:t>
                                    </a:r>
                                    <a:endParaRPr lang="en-US" altLang="zh-CN" sz="1000" dirty="0">
                                      <a:solidFill>
                                        <a:srgbClr val="00B0F0"/>
                                      </a:solidFill>
                                      <a:latin typeface="Times New Roman" panose="02020603050405020304" pitchFamily="18" charset="0"/>
                                    </a:endParaRPr>
                                  </a:p>
                                </p:txBody>
                              </p:sp>
                              <p:sp>
                                <p:nvSpPr>
                                  <p:cNvPr id="6309" name="TextBox 75"/>
                                  <p:cNvSpPr txBox="1"/>
                                  <p:nvPr/>
                                </p:nvSpPr>
                                <p:spPr>
                                  <a:xfrm>
                                    <a:off x="416" y="1318"/>
                                    <a:ext cx="767"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sym typeface="Arial" panose="020B0604020202020204" pitchFamily="34" charset="0"/>
                                      </a:rPr>
                                      <a:t>2.5</a:t>
                                    </a:r>
                                    <a:endParaRPr lang="zh-CN" altLang="en-US" sz="1000" dirty="0">
                                      <a:solidFill>
                                        <a:srgbClr val="00B0F0"/>
                                      </a:solidFill>
                                      <a:latin typeface="Times New Roman" panose="02020603050405020304" pitchFamily="18" charset="0"/>
                                      <a:sym typeface="Arial" panose="020B0604020202020204" pitchFamily="34" charset="0"/>
                                    </a:endParaRPr>
                                  </a:p>
                                </p:txBody>
                              </p:sp>
                              <p:sp>
                                <p:nvSpPr>
                                  <p:cNvPr id="6310" name="TextBox 96"/>
                                  <p:cNvSpPr txBox="1"/>
                                  <p:nvPr/>
                                </p:nvSpPr>
                                <p:spPr>
                                  <a:xfrm>
                                    <a:off x="0" y="0"/>
                                    <a:ext cx="528" cy="39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grpSp>
                            <p:sp>
                              <p:nvSpPr>
                                <p:cNvPr id="6307" name="TextBox 120"/>
                                <p:cNvSpPr txBox="1"/>
                                <p:nvPr/>
                              </p:nvSpPr>
                              <p:spPr>
                                <a:xfrm>
                                  <a:off x="919" y="0"/>
                                  <a:ext cx="528" cy="435"/>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1</a:t>
                                  </a:r>
                                  <a:endParaRPr lang="en-US" altLang="zh-CN" sz="1000" dirty="0">
                                    <a:solidFill>
                                      <a:srgbClr val="00B0F0"/>
                                    </a:solidFill>
                                    <a:latin typeface="Times New Roman" panose="02020603050405020304" pitchFamily="18" charset="0"/>
                                  </a:endParaRPr>
                                </a:p>
                              </p:txBody>
                            </p:sp>
                          </p:grpSp>
                        </p:grpSp>
                      </p:grpSp>
                    </p:grpSp>
                  </p:grpSp>
                  <p:sp>
                    <p:nvSpPr>
                      <p:cNvPr id="6297" name="TextBox 125"/>
                      <p:cNvSpPr txBox="1"/>
                      <p:nvPr/>
                    </p:nvSpPr>
                    <p:spPr>
                      <a:xfrm>
                        <a:off x="8845" y="3939"/>
                        <a:ext cx="530"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grpSp>
                <p:sp>
                  <p:nvSpPr>
                    <p:cNvPr id="6295" name="TextBox 126"/>
                    <p:cNvSpPr txBox="1"/>
                    <p:nvPr/>
                  </p:nvSpPr>
                  <p:spPr>
                    <a:xfrm>
                      <a:off x="9130" y="4431"/>
                      <a:ext cx="528" cy="218"/>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grpSp>
              <p:sp>
                <p:nvSpPr>
                  <p:cNvPr id="6293" name="TextBox 95"/>
                  <p:cNvSpPr txBox="1"/>
                  <p:nvPr/>
                </p:nvSpPr>
                <p:spPr>
                  <a:xfrm>
                    <a:off x="8169" y="2915"/>
                    <a:ext cx="437" cy="384"/>
                  </a:xfrm>
                  <a:prstGeom prst="rect">
                    <a:avLst/>
                  </a:prstGeom>
                  <a:noFill/>
                  <a:ln w="9525">
                    <a:noFill/>
                  </a:ln>
                </p:spPr>
                <p:txBody>
                  <a:bodyPr>
                    <a:spAutoFit/>
                  </a:bodyPr>
                  <a:p>
                    <a:r>
                      <a:rPr lang="en-US" altLang="zh-CN" sz="1000" dirty="0">
                        <a:solidFill>
                          <a:srgbClr val="00B0F0"/>
                        </a:solidFill>
                        <a:latin typeface="Times New Roman" panose="02020603050405020304" pitchFamily="18" charset="0"/>
                      </a:rPr>
                      <a:t>2</a:t>
                    </a:r>
                    <a:endParaRPr lang="en-US" altLang="zh-CN" sz="1000" dirty="0">
                      <a:solidFill>
                        <a:srgbClr val="00B0F0"/>
                      </a:solidFill>
                      <a:latin typeface="Times New Roman" panose="02020603050405020304" pitchFamily="18" charset="0"/>
                    </a:endParaRPr>
                  </a:p>
                </p:txBody>
              </p:sp>
            </p:grpSp>
            <p:sp>
              <p:nvSpPr>
                <p:cNvPr id="6291" name="Text Box 157"/>
                <p:cNvSpPr txBox="1"/>
                <p:nvPr/>
              </p:nvSpPr>
              <p:spPr>
                <a:xfrm>
                  <a:off x="7721" y="2242"/>
                  <a:ext cx="528" cy="360"/>
                </a:xfrm>
                <a:prstGeom prst="rect">
                  <a:avLst/>
                </a:prstGeom>
                <a:noFill/>
                <a:ln w="9525">
                  <a:noFill/>
                </a:ln>
              </p:spPr>
              <p:txBody>
                <a:bodyPr vert="eaVert">
                  <a:spAutoFit/>
                </a:bodyPr>
                <a:p>
                  <a:endParaRPr lang="zh-CN" altLang="en-US" sz="1000" dirty="0">
                    <a:solidFill>
                      <a:srgbClr val="CC99FF"/>
                    </a:solidFill>
                    <a:latin typeface="Times New Roman" panose="02020603050405020304" pitchFamily="18" charset="0"/>
                  </a:endParaRPr>
                </a:p>
              </p:txBody>
            </p:sp>
          </p:grpSp>
          <p:pic>
            <p:nvPicPr>
              <p:cNvPr id="6289" name="Picture 158" descr="捕获"/>
              <p:cNvPicPr>
                <a:picLocks noChangeAspect="1"/>
              </p:cNvPicPr>
              <p:nvPr/>
            </p:nvPicPr>
            <p:blipFill>
              <a:blip r:embed="rId1"/>
              <a:stretch>
                <a:fillRect/>
              </a:stretch>
            </p:blipFill>
            <p:spPr>
              <a:xfrm>
                <a:off x="7370" y="2076"/>
                <a:ext cx="495" cy="378"/>
              </a:xfrm>
              <a:prstGeom prst="rect">
                <a:avLst/>
              </a:prstGeom>
              <a:noFill/>
              <a:ln w="9525">
                <a:noFill/>
              </a:ln>
            </p:spPr>
          </p:pic>
        </p:grpSp>
        <p:sp>
          <p:nvSpPr>
            <p:cNvPr id="6286" name="Line 159"/>
            <p:cNvSpPr/>
            <p:nvPr/>
          </p:nvSpPr>
          <p:spPr>
            <a:xfrm flipV="1">
              <a:off x="12222" y="3632"/>
              <a:ext cx="1394" cy="6"/>
            </a:xfrm>
            <a:prstGeom prst="line">
              <a:avLst/>
            </a:prstGeom>
            <a:ln w="28575" cap="flat" cmpd="sng">
              <a:solidFill>
                <a:schemeClr val="tx1"/>
              </a:solidFill>
              <a:prstDash val="solid"/>
              <a:bevel/>
              <a:headEnd type="none" w="med" len="med"/>
              <a:tailEnd type="none" w="med" len="med"/>
            </a:ln>
          </p:spPr>
        </p:sp>
        <p:sp>
          <p:nvSpPr>
            <p:cNvPr id="6287" name="Line 160"/>
            <p:cNvSpPr/>
            <p:nvPr/>
          </p:nvSpPr>
          <p:spPr>
            <a:xfrm>
              <a:off x="854" y="4803"/>
              <a:ext cx="671" cy="7"/>
            </a:xfrm>
            <a:prstGeom prst="line">
              <a:avLst/>
            </a:prstGeom>
            <a:ln w="28575" cap="flat" cmpd="sng">
              <a:solidFill>
                <a:schemeClr val="tx1"/>
              </a:solidFill>
              <a:prstDash val="solid"/>
              <a:headEnd type="none" w="med" len="med"/>
              <a:tailEnd type="none" w="med" len="med"/>
            </a:ln>
          </p:spPr>
        </p:sp>
      </p:grpSp>
      <p:cxnSp>
        <p:nvCxnSpPr>
          <p:cNvPr id="6149" name="直接箭头连接符 2"/>
          <p:cNvCxnSpPr/>
          <p:nvPr/>
        </p:nvCxnSpPr>
        <p:spPr>
          <a:xfrm>
            <a:off x="9515475" y="1838325"/>
            <a:ext cx="0" cy="3206750"/>
          </a:xfrm>
          <a:prstGeom prst="straightConnector1">
            <a:avLst/>
          </a:prstGeom>
          <a:ln w="28575" cap="flat" cmpd="sng">
            <a:solidFill>
              <a:schemeClr val="tx1"/>
            </a:solidFill>
            <a:prstDash val="solid"/>
            <a:headEnd type="arrow" w="med" len="med"/>
            <a:tailEnd type="arrow" w="med" len="med"/>
          </a:ln>
        </p:spPr>
      </p:cxnSp>
      <p:sp>
        <p:nvSpPr>
          <p:cNvPr id="6150" name="TextBox 5"/>
          <p:cNvSpPr txBox="1"/>
          <p:nvPr/>
        </p:nvSpPr>
        <p:spPr>
          <a:xfrm>
            <a:off x="9388475" y="3092450"/>
            <a:ext cx="488950" cy="833438"/>
          </a:xfrm>
          <a:prstGeom prst="rect">
            <a:avLst/>
          </a:prstGeom>
          <a:noFill/>
          <a:ln w="9525">
            <a:noFill/>
          </a:ln>
        </p:spPr>
        <p:txBody>
          <a:bodyPr vert="eaVert">
            <a:spAutoFit/>
          </a:bodyPr>
          <a:p>
            <a:r>
              <a:rPr lang="en-US" altLang="zh-CN" dirty="0">
                <a:latin typeface="Arial" panose="020B0604020202020204" pitchFamily="34" charset="0"/>
              </a:rPr>
              <a:t>18m</a:t>
            </a:r>
            <a:endParaRPr lang="zh-CN" altLang="en-US" dirty="0">
              <a:latin typeface="Arial" panose="020B0604020202020204" pitchFamily="34" charset="0"/>
            </a:endParaRPr>
          </a:p>
        </p:txBody>
      </p:sp>
      <p:cxnSp>
        <p:nvCxnSpPr>
          <p:cNvPr id="6151" name="直接箭头连接符 7"/>
          <p:cNvCxnSpPr/>
          <p:nvPr/>
        </p:nvCxnSpPr>
        <p:spPr>
          <a:xfrm>
            <a:off x="8426450" y="1666875"/>
            <a:ext cx="1050925" cy="0"/>
          </a:xfrm>
          <a:prstGeom prst="straightConnector1">
            <a:avLst/>
          </a:prstGeom>
          <a:ln w="28575" cap="flat" cmpd="sng">
            <a:solidFill>
              <a:schemeClr val="tx1"/>
            </a:solidFill>
            <a:prstDash val="solid"/>
            <a:headEnd type="arrow" w="med" len="med"/>
            <a:tailEnd type="arrow" w="med" len="med"/>
          </a:ln>
        </p:spPr>
      </p:cxnSp>
      <p:sp>
        <p:nvSpPr>
          <p:cNvPr id="6152" name="TextBox 9"/>
          <p:cNvSpPr txBox="1"/>
          <p:nvPr/>
        </p:nvSpPr>
        <p:spPr>
          <a:xfrm>
            <a:off x="8613775" y="1362075"/>
            <a:ext cx="944563" cy="368300"/>
          </a:xfrm>
          <a:prstGeom prst="rect">
            <a:avLst/>
          </a:prstGeom>
          <a:noFill/>
          <a:ln w="9525">
            <a:noFill/>
          </a:ln>
        </p:spPr>
        <p:txBody>
          <a:bodyPr>
            <a:spAutoFit/>
          </a:bodyPr>
          <a:p>
            <a:r>
              <a:rPr lang="en-US" altLang="zh-CN" dirty="0">
                <a:latin typeface="Arial" panose="020B0604020202020204" pitchFamily="34" charset="0"/>
              </a:rPr>
              <a:t>6.3m</a:t>
            </a:r>
            <a:endParaRPr lang="zh-CN" altLang="en-US" dirty="0">
              <a:latin typeface="Arial" panose="020B0604020202020204" pitchFamily="34" charset="0"/>
            </a:endParaRPr>
          </a:p>
        </p:txBody>
      </p:sp>
      <p:cxnSp>
        <p:nvCxnSpPr>
          <p:cNvPr id="6153" name="直接箭头连接符 14"/>
          <p:cNvCxnSpPr/>
          <p:nvPr/>
        </p:nvCxnSpPr>
        <p:spPr>
          <a:xfrm>
            <a:off x="2568575" y="4886325"/>
            <a:ext cx="1292225" cy="0"/>
          </a:xfrm>
          <a:prstGeom prst="straightConnector1">
            <a:avLst/>
          </a:prstGeom>
          <a:ln w="19050" cap="flat" cmpd="sng">
            <a:solidFill>
              <a:schemeClr val="tx1"/>
            </a:solidFill>
            <a:prstDash val="solid"/>
            <a:headEnd type="arrow" w="med" len="med"/>
            <a:tailEnd type="arrow" w="med" len="med"/>
          </a:ln>
        </p:spPr>
      </p:cxnSp>
      <p:cxnSp>
        <p:nvCxnSpPr>
          <p:cNvPr id="6154" name="直接箭头连接符 18"/>
          <p:cNvCxnSpPr/>
          <p:nvPr/>
        </p:nvCxnSpPr>
        <p:spPr>
          <a:xfrm>
            <a:off x="1484313" y="4886325"/>
            <a:ext cx="1104900" cy="0"/>
          </a:xfrm>
          <a:prstGeom prst="straightConnector1">
            <a:avLst/>
          </a:prstGeom>
          <a:ln w="19050" cap="flat" cmpd="sng">
            <a:solidFill>
              <a:schemeClr val="tx1"/>
            </a:solidFill>
            <a:prstDash val="solid"/>
            <a:headEnd type="arrow" w="med" len="med"/>
            <a:tailEnd type="arrow" w="med" len="med"/>
          </a:ln>
        </p:spPr>
      </p:cxnSp>
      <p:cxnSp>
        <p:nvCxnSpPr>
          <p:cNvPr id="6155" name="直接箭头连接符 21"/>
          <p:cNvCxnSpPr/>
          <p:nvPr/>
        </p:nvCxnSpPr>
        <p:spPr>
          <a:xfrm>
            <a:off x="3803650" y="4102100"/>
            <a:ext cx="0" cy="768350"/>
          </a:xfrm>
          <a:prstGeom prst="straightConnector1">
            <a:avLst/>
          </a:prstGeom>
          <a:ln w="19050" cap="flat" cmpd="sng">
            <a:solidFill>
              <a:schemeClr val="tx1"/>
            </a:solidFill>
            <a:prstDash val="solid"/>
            <a:headEnd type="arrow" w="med" len="med"/>
            <a:tailEnd type="arrow" w="med" len="med"/>
          </a:ln>
        </p:spPr>
      </p:cxnSp>
      <p:cxnSp>
        <p:nvCxnSpPr>
          <p:cNvPr id="6156" name="直接箭头连接符 27"/>
          <p:cNvCxnSpPr/>
          <p:nvPr/>
        </p:nvCxnSpPr>
        <p:spPr>
          <a:xfrm>
            <a:off x="3810000" y="3625850"/>
            <a:ext cx="0" cy="512763"/>
          </a:xfrm>
          <a:prstGeom prst="straightConnector1">
            <a:avLst/>
          </a:prstGeom>
          <a:ln w="19050" cap="flat" cmpd="sng">
            <a:solidFill>
              <a:schemeClr val="tx1"/>
            </a:solidFill>
            <a:prstDash val="solid"/>
            <a:headEnd type="arrow" w="med" len="med"/>
            <a:tailEnd type="arrow" w="med" len="med"/>
          </a:ln>
        </p:spPr>
      </p:cxnSp>
      <p:cxnSp>
        <p:nvCxnSpPr>
          <p:cNvPr id="6157" name="直接箭头连接符 30"/>
          <p:cNvCxnSpPr/>
          <p:nvPr/>
        </p:nvCxnSpPr>
        <p:spPr>
          <a:xfrm>
            <a:off x="1484313" y="3543300"/>
            <a:ext cx="452437" cy="0"/>
          </a:xfrm>
          <a:prstGeom prst="straightConnector1">
            <a:avLst/>
          </a:prstGeom>
          <a:ln w="19050" cap="flat" cmpd="sng">
            <a:solidFill>
              <a:schemeClr val="tx1"/>
            </a:solidFill>
            <a:prstDash val="solid"/>
            <a:headEnd type="arrow" w="med" len="med"/>
            <a:tailEnd type="arrow" w="med" len="med"/>
          </a:ln>
        </p:spPr>
      </p:cxnSp>
      <p:cxnSp>
        <p:nvCxnSpPr>
          <p:cNvPr id="6158" name="直接箭头连接符 33"/>
          <p:cNvCxnSpPr/>
          <p:nvPr/>
        </p:nvCxnSpPr>
        <p:spPr>
          <a:xfrm>
            <a:off x="1965325" y="3543300"/>
            <a:ext cx="1004888" cy="0"/>
          </a:xfrm>
          <a:prstGeom prst="straightConnector1">
            <a:avLst/>
          </a:prstGeom>
          <a:ln w="19050" cap="flat" cmpd="sng">
            <a:solidFill>
              <a:schemeClr val="tx1"/>
            </a:solidFill>
            <a:prstDash val="solid"/>
            <a:headEnd type="arrow" w="med" len="med"/>
            <a:tailEnd type="arrow" w="med" len="med"/>
          </a:ln>
        </p:spPr>
      </p:cxnSp>
      <p:cxnSp>
        <p:nvCxnSpPr>
          <p:cNvPr id="6159" name="直接箭头连接符 36"/>
          <p:cNvCxnSpPr/>
          <p:nvPr/>
        </p:nvCxnSpPr>
        <p:spPr>
          <a:xfrm>
            <a:off x="3028950" y="3543300"/>
            <a:ext cx="815975" cy="0"/>
          </a:xfrm>
          <a:prstGeom prst="straightConnector1">
            <a:avLst/>
          </a:prstGeom>
          <a:ln w="19050" cap="flat" cmpd="sng">
            <a:solidFill>
              <a:schemeClr val="tx1"/>
            </a:solidFill>
            <a:prstDash val="solid"/>
            <a:headEnd type="arrow" w="med" len="med"/>
            <a:tailEnd type="arrow" w="med" len="med"/>
          </a:ln>
        </p:spPr>
      </p:cxnSp>
      <p:cxnSp>
        <p:nvCxnSpPr>
          <p:cNvPr id="6160" name="直接箭头连接符 42"/>
          <p:cNvCxnSpPr/>
          <p:nvPr/>
        </p:nvCxnSpPr>
        <p:spPr>
          <a:xfrm>
            <a:off x="1474788" y="3295650"/>
            <a:ext cx="1166812" cy="0"/>
          </a:xfrm>
          <a:prstGeom prst="straightConnector1">
            <a:avLst/>
          </a:prstGeom>
          <a:ln w="19050" cap="flat" cmpd="sng">
            <a:solidFill>
              <a:schemeClr val="tx1"/>
            </a:solidFill>
            <a:prstDash val="solid"/>
            <a:headEnd type="arrow" w="med" len="med"/>
            <a:tailEnd type="arrow" w="med" len="med"/>
          </a:ln>
        </p:spPr>
      </p:cxnSp>
      <p:cxnSp>
        <p:nvCxnSpPr>
          <p:cNvPr id="6161" name="直接箭头连接符 133"/>
          <p:cNvCxnSpPr/>
          <p:nvPr/>
        </p:nvCxnSpPr>
        <p:spPr>
          <a:xfrm>
            <a:off x="2659063" y="3311525"/>
            <a:ext cx="1163637" cy="0"/>
          </a:xfrm>
          <a:prstGeom prst="straightConnector1">
            <a:avLst/>
          </a:prstGeom>
          <a:ln w="19050" cap="flat" cmpd="sng">
            <a:solidFill>
              <a:schemeClr val="tx1"/>
            </a:solidFill>
            <a:prstDash val="solid"/>
            <a:headEnd type="arrow" w="med" len="med"/>
            <a:tailEnd type="arrow" w="med" len="med"/>
          </a:ln>
        </p:spPr>
      </p:cxnSp>
      <p:cxnSp>
        <p:nvCxnSpPr>
          <p:cNvPr id="6162" name="直接箭头连接符 46"/>
          <p:cNvCxnSpPr/>
          <p:nvPr/>
        </p:nvCxnSpPr>
        <p:spPr>
          <a:xfrm>
            <a:off x="2751138" y="3278188"/>
            <a:ext cx="0" cy="309562"/>
          </a:xfrm>
          <a:prstGeom prst="straightConnector1">
            <a:avLst/>
          </a:prstGeom>
          <a:ln w="19050" cap="flat" cmpd="sng">
            <a:solidFill>
              <a:schemeClr val="tx1"/>
            </a:solidFill>
            <a:prstDash val="solid"/>
            <a:headEnd type="arrow" w="med" len="med"/>
            <a:tailEnd type="arrow" w="med" len="med"/>
          </a:ln>
        </p:spPr>
      </p:cxnSp>
      <p:cxnSp>
        <p:nvCxnSpPr>
          <p:cNvPr id="6163" name="直接箭头连接符 50"/>
          <p:cNvCxnSpPr/>
          <p:nvPr/>
        </p:nvCxnSpPr>
        <p:spPr>
          <a:xfrm>
            <a:off x="1433513" y="2635250"/>
            <a:ext cx="0" cy="644525"/>
          </a:xfrm>
          <a:prstGeom prst="straightConnector1">
            <a:avLst/>
          </a:prstGeom>
          <a:ln w="19050" cap="flat" cmpd="sng">
            <a:solidFill>
              <a:schemeClr val="tx1"/>
            </a:solidFill>
            <a:prstDash val="solid"/>
            <a:headEnd type="arrow" w="med" len="med"/>
            <a:tailEnd type="arrow" w="med" len="med"/>
          </a:ln>
        </p:spPr>
      </p:cxnSp>
      <p:cxnSp>
        <p:nvCxnSpPr>
          <p:cNvPr id="6164" name="直接箭头连接符 143"/>
          <p:cNvCxnSpPr/>
          <p:nvPr/>
        </p:nvCxnSpPr>
        <p:spPr>
          <a:xfrm>
            <a:off x="1433513" y="2032000"/>
            <a:ext cx="0" cy="642938"/>
          </a:xfrm>
          <a:prstGeom prst="straightConnector1">
            <a:avLst/>
          </a:prstGeom>
          <a:ln w="19050" cap="flat" cmpd="sng">
            <a:solidFill>
              <a:schemeClr val="tx1"/>
            </a:solidFill>
            <a:prstDash val="solid"/>
            <a:headEnd type="arrow" w="med" len="med"/>
            <a:tailEnd type="arrow" w="med" len="med"/>
          </a:ln>
        </p:spPr>
      </p:cxnSp>
      <p:cxnSp>
        <p:nvCxnSpPr>
          <p:cNvPr id="6165" name="直接箭头连接符 53"/>
          <p:cNvCxnSpPr/>
          <p:nvPr/>
        </p:nvCxnSpPr>
        <p:spPr>
          <a:xfrm>
            <a:off x="1457325" y="2006600"/>
            <a:ext cx="677863" cy="0"/>
          </a:xfrm>
          <a:prstGeom prst="straightConnector1">
            <a:avLst/>
          </a:prstGeom>
          <a:ln w="19050" cap="flat" cmpd="sng">
            <a:solidFill>
              <a:schemeClr val="tx1"/>
            </a:solidFill>
            <a:prstDash val="solid"/>
            <a:headEnd type="arrow" w="med" len="med"/>
            <a:tailEnd type="arrow" w="med" len="med"/>
          </a:ln>
        </p:spPr>
      </p:cxnSp>
      <p:cxnSp>
        <p:nvCxnSpPr>
          <p:cNvPr id="6166" name="直接箭头连接符 56"/>
          <p:cNvCxnSpPr/>
          <p:nvPr/>
        </p:nvCxnSpPr>
        <p:spPr>
          <a:xfrm>
            <a:off x="2016125" y="2011363"/>
            <a:ext cx="660400" cy="0"/>
          </a:xfrm>
          <a:prstGeom prst="straightConnector1">
            <a:avLst/>
          </a:prstGeom>
          <a:ln w="19050" cap="flat" cmpd="sng">
            <a:solidFill>
              <a:schemeClr val="tx1"/>
            </a:solidFill>
            <a:prstDash val="solid"/>
            <a:headEnd type="arrow" w="med" len="med"/>
            <a:tailEnd type="arrow" w="med" len="med"/>
          </a:ln>
        </p:spPr>
      </p:cxnSp>
      <p:cxnSp>
        <p:nvCxnSpPr>
          <p:cNvPr id="6167" name="直接箭头连接符 153"/>
          <p:cNvCxnSpPr/>
          <p:nvPr/>
        </p:nvCxnSpPr>
        <p:spPr>
          <a:xfrm>
            <a:off x="3292475" y="2016125"/>
            <a:ext cx="661988" cy="0"/>
          </a:xfrm>
          <a:prstGeom prst="straightConnector1">
            <a:avLst/>
          </a:prstGeom>
          <a:ln w="19050" cap="flat" cmpd="sng">
            <a:solidFill>
              <a:schemeClr val="tx1"/>
            </a:solidFill>
            <a:prstDash val="solid"/>
            <a:headEnd type="arrow" w="med" len="med"/>
            <a:tailEnd type="arrow" w="med" len="med"/>
          </a:ln>
        </p:spPr>
      </p:cxnSp>
      <p:cxnSp>
        <p:nvCxnSpPr>
          <p:cNvPr id="6168" name="直接箭头连接符 155"/>
          <p:cNvCxnSpPr/>
          <p:nvPr/>
        </p:nvCxnSpPr>
        <p:spPr>
          <a:xfrm>
            <a:off x="2651125" y="2011363"/>
            <a:ext cx="661988" cy="0"/>
          </a:xfrm>
          <a:prstGeom prst="straightConnector1">
            <a:avLst/>
          </a:prstGeom>
          <a:ln w="19050" cap="flat" cmpd="sng">
            <a:solidFill>
              <a:schemeClr val="tx1"/>
            </a:solidFill>
            <a:prstDash val="solid"/>
            <a:headEnd type="arrow" w="med" len="med"/>
            <a:tailEnd type="arrow" w="med" len="med"/>
          </a:ln>
        </p:spPr>
      </p:cxnSp>
      <p:cxnSp>
        <p:nvCxnSpPr>
          <p:cNvPr id="6169" name="直接箭头连接符 58"/>
          <p:cNvCxnSpPr/>
          <p:nvPr/>
        </p:nvCxnSpPr>
        <p:spPr>
          <a:xfrm>
            <a:off x="3833813" y="4886325"/>
            <a:ext cx="1033462" cy="0"/>
          </a:xfrm>
          <a:prstGeom prst="straightConnector1">
            <a:avLst/>
          </a:prstGeom>
          <a:ln w="19050" cap="flat" cmpd="sng">
            <a:solidFill>
              <a:schemeClr val="tx1"/>
            </a:solidFill>
            <a:prstDash val="solid"/>
            <a:headEnd type="arrow" w="med" len="med"/>
            <a:tailEnd type="arrow" w="med" len="med"/>
          </a:ln>
        </p:spPr>
      </p:cxnSp>
      <p:cxnSp>
        <p:nvCxnSpPr>
          <p:cNvPr id="6170" name="直接箭头连接符 158"/>
          <p:cNvCxnSpPr/>
          <p:nvPr/>
        </p:nvCxnSpPr>
        <p:spPr>
          <a:xfrm flipV="1">
            <a:off x="4859338" y="4899025"/>
            <a:ext cx="1249362" cy="3175"/>
          </a:xfrm>
          <a:prstGeom prst="straightConnector1">
            <a:avLst/>
          </a:prstGeom>
          <a:ln w="19050" cap="flat" cmpd="sng">
            <a:solidFill>
              <a:schemeClr val="tx1"/>
            </a:solidFill>
            <a:prstDash val="solid"/>
            <a:headEnd type="arrow" w="med" len="med"/>
            <a:tailEnd type="arrow" w="med" len="med"/>
          </a:ln>
        </p:spPr>
      </p:cxnSp>
      <p:sp>
        <p:nvSpPr>
          <p:cNvPr id="6171" name="TextBox 61"/>
          <p:cNvSpPr txBox="1"/>
          <p:nvPr/>
        </p:nvSpPr>
        <p:spPr>
          <a:xfrm>
            <a:off x="5346700" y="4835525"/>
            <a:ext cx="530225" cy="303213"/>
          </a:xfrm>
          <a:prstGeom prst="rect">
            <a:avLst/>
          </a:prstGeom>
          <a:noFill/>
          <a:ln w="9525">
            <a:noFill/>
          </a:ln>
        </p:spPr>
        <p:txBody>
          <a:bodyPr>
            <a:spAutoFit/>
          </a:bodyPr>
          <a:p>
            <a:r>
              <a:rPr lang="en-US" altLang="zh-CN" sz="1400" dirty="0">
                <a:solidFill>
                  <a:srgbClr val="FF0000"/>
                </a:solidFill>
                <a:latin typeface="Arial" panose="020B0604020202020204" pitchFamily="34" charset="0"/>
              </a:rPr>
              <a:t>8</a:t>
            </a:r>
            <a:endParaRPr lang="zh-CN" altLang="en-US" sz="1400" dirty="0">
              <a:solidFill>
                <a:srgbClr val="FF0000"/>
              </a:solidFill>
              <a:latin typeface="Arial" panose="020B0604020202020204" pitchFamily="34" charset="0"/>
            </a:endParaRPr>
          </a:p>
        </p:txBody>
      </p:sp>
      <p:cxnSp>
        <p:nvCxnSpPr>
          <p:cNvPr id="6172" name="直接箭头连接符 3159"/>
          <p:cNvCxnSpPr/>
          <p:nvPr/>
        </p:nvCxnSpPr>
        <p:spPr>
          <a:xfrm>
            <a:off x="3833813" y="2006600"/>
            <a:ext cx="415925" cy="0"/>
          </a:xfrm>
          <a:prstGeom prst="straightConnector1">
            <a:avLst/>
          </a:prstGeom>
          <a:ln w="9525" cap="flat" cmpd="sng">
            <a:solidFill>
              <a:schemeClr val="tx1"/>
            </a:solidFill>
            <a:prstDash val="solid"/>
            <a:headEnd type="arrow" w="med" len="med"/>
            <a:tailEnd type="arrow" w="med" len="med"/>
          </a:ln>
        </p:spPr>
      </p:cxnSp>
      <p:cxnSp>
        <p:nvCxnSpPr>
          <p:cNvPr id="6173" name="直接箭头连接符 3164"/>
          <p:cNvCxnSpPr/>
          <p:nvPr/>
        </p:nvCxnSpPr>
        <p:spPr>
          <a:xfrm>
            <a:off x="3894138" y="2036763"/>
            <a:ext cx="0" cy="393700"/>
          </a:xfrm>
          <a:prstGeom prst="straightConnector1">
            <a:avLst/>
          </a:prstGeom>
          <a:ln w="9525" cap="flat" cmpd="sng">
            <a:solidFill>
              <a:schemeClr val="tx1"/>
            </a:solidFill>
            <a:prstDash val="solid"/>
            <a:headEnd type="arrow" w="med" len="med"/>
            <a:tailEnd type="arrow" w="med" len="med"/>
          </a:ln>
        </p:spPr>
      </p:cxnSp>
      <p:cxnSp>
        <p:nvCxnSpPr>
          <p:cNvPr id="6174" name="直接箭头连接符 3168"/>
          <p:cNvCxnSpPr/>
          <p:nvPr/>
        </p:nvCxnSpPr>
        <p:spPr>
          <a:xfrm>
            <a:off x="3816350" y="2838450"/>
            <a:ext cx="415925" cy="0"/>
          </a:xfrm>
          <a:prstGeom prst="straightConnector1">
            <a:avLst/>
          </a:prstGeom>
          <a:ln w="9525" cap="flat" cmpd="sng">
            <a:solidFill>
              <a:schemeClr val="tx1"/>
            </a:solidFill>
            <a:prstDash val="solid"/>
            <a:headEnd type="arrow" w="med" len="med"/>
            <a:tailEnd type="arrow" w="med" len="med"/>
          </a:ln>
        </p:spPr>
      </p:cxnSp>
      <p:cxnSp>
        <p:nvCxnSpPr>
          <p:cNvPr id="6175" name="直接箭头连接符 175"/>
          <p:cNvCxnSpPr/>
          <p:nvPr/>
        </p:nvCxnSpPr>
        <p:spPr>
          <a:xfrm>
            <a:off x="3887788" y="2435225"/>
            <a:ext cx="0" cy="395288"/>
          </a:xfrm>
          <a:prstGeom prst="straightConnector1">
            <a:avLst/>
          </a:prstGeom>
          <a:ln w="9525" cap="flat" cmpd="sng">
            <a:solidFill>
              <a:schemeClr val="tx1"/>
            </a:solidFill>
            <a:prstDash val="solid"/>
            <a:headEnd type="arrow" w="med" len="med"/>
            <a:tailEnd type="arrow" w="med" len="med"/>
          </a:ln>
        </p:spPr>
      </p:cxnSp>
      <p:cxnSp>
        <p:nvCxnSpPr>
          <p:cNvPr id="6176" name="直接箭头连接符 3172"/>
          <p:cNvCxnSpPr/>
          <p:nvPr/>
        </p:nvCxnSpPr>
        <p:spPr>
          <a:xfrm>
            <a:off x="4189413" y="2006600"/>
            <a:ext cx="417512" cy="0"/>
          </a:xfrm>
          <a:prstGeom prst="straightConnector1">
            <a:avLst/>
          </a:prstGeom>
          <a:ln w="9525" cap="flat" cmpd="sng">
            <a:solidFill>
              <a:schemeClr val="tx1"/>
            </a:solidFill>
            <a:prstDash val="solid"/>
            <a:headEnd type="arrow" w="med" len="med"/>
            <a:tailEnd type="arrow" w="med" len="med"/>
          </a:ln>
        </p:spPr>
      </p:cxnSp>
      <p:cxnSp>
        <p:nvCxnSpPr>
          <p:cNvPr id="6177" name="直接箭头连接符 3175"/>
          <p:cNvCxnSpPr/>
          <p:nvPr/>
        </p:nvCxnSpPr>
        <p:spPr>
          <a:xfrm>
            <a:off x="4584700" y="2060575"/>
            <a:ext cx="0" cy="314325"/>
          </a:xfrm>
          <a:prstGeom prst="straightConnector1">
            <a:avLst/>
          </a:prstGeom>
          <a:ln w="9525" cap="flat" cmpd="sng">
            <a:solidFill>
              <a:schemeClr val="tx1"/>
            </a:solidFill>
            <a:prstDash val="solid"/>
            <a:headEnd type="arrow" w="med" len="med"/>
            <a:tailEnd type="arrow" w="med" len="med"/>
          </a:ln>
        </p:spPr>
      </p:cxnSp>
      <p:cxnSp>
        <p:nvCxnSpPr>
          <p:cNvPr id="6178" name="直接箭头连接符 3178"/>
          <p:cNvCxnSpPr/>
          <p:nvPr/>
        </p:nvCxnSpPr>
        <p:spPr>
          <a:xfrm>
            <a:off x="4646613" y="2024063"/>
            <a:ext cx="7937" cy="777875"/>
          </a:xfrm>
          <a:prstGeom prst="straightConnector1">
            <a:avLst/>
          </a:prstGeom>
          <a:ln w="9525" cap="flat" cmpd="sng">
            <a:solidFill>
              <a:schemeClr val="tx1"/>
            </a:solidFill>
            <a:prstDash val="solid"/>
            <a:headEnd type="arrow" w="med" len="med"/>
            <a:tailEnd type="arrow" w="med" len="med"/>
          </a:ln>
        </p:spPr>
      </p:cxnSp>
      <p:cxnSp>
        <p:nvCxnSpPr>
          <p:cNvPr id="6179" name="直接箭头连接符 3181"/>
          <p:cNvCxnSpPr/>
          <p:nvPr/>
        </p:nvCxnSpPr>
        <p:spPr>
          <a:xfrm>
            <a:off x="3840163" y="3741738"/>
            <a:ext cx="341312" cy="0"/>
          </a:xfrm>
          <a:prstGeom prst="straightConnector1">
            <a:avLst/>
          </a:prstGeom>
          <a:ln w="9525" cap="flat" cmpd="sng">
            <a:solidFill>
              <a:schemeClr val="tx1"/>
            </a:solidFill>
            <a:prstDash val="solid"/>
            <a:headEnd type="arrow" w="med" len="med"/>
            <a:tailEnd type="arrow" w="med" len="med"/>
          </a:ln>
        </p:spPr>
      </p:cxnSp>
      <p:cxnSp>
        <p:nvCxnSpPr>
          <p:cNvPr id="6180" name="直接箭头连接符 3183"/>
          <p:cNvCxnSpPr/>
          <p:nvPr/>
        </p:nvCxnSpPr>
        <p:spPr>
          <a:xfrm>
            <a:off x="4259263" y="3786188"/>
            <a:ext cx="0" cy="315912"/>
          </a:xfrm>
          <a:prstGeom prst="straightConnector1">
            <a:avLst/>
          </a:prstGeom>
          <a:ln w="9525" cap="flat" cmpd="sng">
            <a:solidFill>
              <a:schemeClr val="tx1"/>
            </a:solidFill>
            <a:prstDash val="solid"/>
            <a:headEnd type="arrow" w="med" len="med"/>
            <a:tailEnd type="arrow" w="med" len="med"/>
          </a:ln>
        </p:spPr>
      </p:cxnSp>
      <p:cxnSp>
        <p:nvCxnSpPr>
          <p:cNvPr id="6181" name="直接箭头连接符 3188"/>
          <p:cNvCxnSpPr/>
          <p:nvPr/>
        </p:nvCxnSpPr>
        <p:spPr>
          <a:xfrm>
            <a:off x="4225925" y="4379913"/>
            <a:ext cx="12700" cy="417512"/>
          </a:xfrm>
          <a:prstGeom prst="straightConnector1">
            <a:avLst/>
          </a:prstGeom>
          <a:ln w="9525" cap="flat" cmpd="sng">
            <a:solidFill>
              <a:schemeClr val="tx1"/>
            </a:solidFill>
            <a:prstDash val="solid"/>
            <a:headEnd type="arrow" w="med" len="med"/>
            <a:tailEnd type="arrow" w="med" len="med"/>
          </a:ln>
        </p:spPr>
      </p:cxnSp>
      <p:cxnSp>
        <p:nvCxnSpPr>
          <p:cNvPr id="6182" name="直接箭头连接符 3190"/>
          <p:cNvCxnSpPr/>
          <p:nvPr/>
        </p:nvCxnSpPr>
        <p:spPr>
          <a:xfrm>
            <a:off x="3787775" y="4357688"/>
            <a:ext cx="476250" cy="0"/>
          </a:xfrm>
          <a:prstGeom prst="straightConnector1">
            <a:avLst/>
          </a:prstGeom>
          <a:ln w="9525" cap="flat" cmpd="sng">
            <a:solidFill>
              <a:schemeClr val="tx1"/>
            </a:solidFill>
            <a:prstDash val="solid"/>
            <a:headEnd type="arrow" w="med" len="med"/>
            <a:tailEnd type="arrow" w="med" len="med"/>
          </a:ln>
        </p:spPr>
      </p:cxnSp>
      <p:cxnSp>
        <p:nvCxnSpPr>
          <p:cNvPr id="6183" name="直接箭头连接符 3194"/>
          <p:cNvCxnSpPr/>
          <p:nvPr/>
        </p:nvCxnSpPr>
        <p:spPr>
          <a:xfrm>
            <a:off x="4454525" y="4368800"/>
            <a:ext cx="384175" cy="0"/>
          </a:xfrm>
          <a:prstGeom prst="straightConnector1">
            <a:avLst/>
          </a:prstGeom>
          <a:ln w="9525" cap="flat" cmpd="sng">
            <a:solidFill>
              <a:schemeClr val="tx1"/>
            </a:solidFill>
            <a:prstDash val="solid"/>
            <a:headEnd type="arrow" w="med" len="med"/>
            <a:tailEnd type="arrow" w="med" len="med"/>
          </a:ln>
        </p:spPr>
      </p:cxnSp>
      <p:cxnSp>
        <p:nvCxnSpPr>
          <p:cNvPr id="6184" name="直接箭头连接符 3196"/>
          <p:cNvCxnSpPr/>
          <p:nvPr/>
        </p:nvCxnSpPr>
        <p:spPr>
          <a:xfrm>
            <a:off x="4492625" y="4413250"/>
            <a:ext cx="0" cy="349250"/>
          </a:xfrm>
          <a:prstGeom prst="straightConnector1">
            <a:avLst/>
          </a:prstGeom>
          <a:ln w="9525" cap="flat" cmpd="sng">
            <a:solidFill>
              <a:schemeClr val="tx1"/>
            </a:solidFill>
            <a:prstDash val="solid"/>
            <a:headEnd type="arrow" w="med" len="med"/>
            <a:tailEnd type="arrow" w="med" len="med"/>
          </a:ln>
        </p:spPr>
      </p:cxnSp>
      <p:cxnSp>
        <p:nvCxnSpPr>
          <p:cNvPr id="6185" name="直接箭头连接符 64"/>
          <p:cNvCxnSpPr/>
          <p:nvPr/>
        </p:nvCxnSpPr>
        <p:spPr>
          <a:xfrm>
            <a:off x="6113463" y="3736975"/>
            <a:ext cx="6350" cy="236538"/>
          </a:xfrm>
          <a:prstGeom prst="straightConnector1">
            <a:avLst/>
          </a:prstGeom>
          <a:ln w="9525" cap="flat" cmpd="sng">
            <a:solidFill>
              <a:schemeClr val="tx1"/>
            </a:solidFill>
            <a:prstDash val="solid"/>
            <a:headEnd type="arrow" w="med" len="med"/>
            <a:tailEnd type="arrow" w="med" len="med"/>
          </a:ln>
        </p:spPr>
      </p:cxnSp>
      <p:cxnSp>
        <p:nvCxnSpPr>
          <p:cNvPr id="6186" name="直接箭头连接符 66"/>
          <p:cNvCxnSpPr/>
          <p:nvPr/>
        </p:nvCxnSpPr>
        <p:spPr>
          <a:xfrm>
            <a:off x="5875338" y="4035425"/>
            <a:ext cx="220662" cy="0"/>
          </a:xfrm>
          <a:prstGeom prst="straightConnector1">
            <a:avLst/>
          </a:prstGeom>
          <a:ln w="9525" cap="flat" cmpd="sng">
            <a:solidFill>
              <a:schemeClr val="tx1"/>
            </a:solidFill>
            <a:prstDash val="solid"/>
            <a:headEnd type="arrow" w="med" len="med"/>
            <a:tailEnd type="arrow" w="med" len="med"/>
          </a:ln>
        </p:spPr>
      </p:cxnSp>
      <p:sp>
        <p:nvSpPr>
          <p:cNvPr id="6187" name="TextBox 67"/>
          <p:cNvSpPr txBox="1"/>
          <p:nvPr/>
        </p:nvSpPr>
        <p:spPr>
          <a:xfrm>
            <a:off x="6035675" y="3729038"/>
            <a:ext cx="242888" cy="276225"/>
          </a:xfrm>
          <a:prstGeom prst="rect">
            <a:avLst/>
          </a:prstGeom>
          <a:noFill/>
          <a:ln w="9525">
            <a:noFill/>
          </a:ln>
        </p:spPr>
        <p:txBody>
          <a:bodyPr>
            <a:spAutoFit/>
          </a:bodyPr>
          <a:p>
            <a:r>
              <a:rPr lang="en-US" altLang="zh-CN" sz="1200" dirty="0">
                <a:solidFill>
                  <a:srgbClr val="00B0F0"/>
                </a:solidFill>
                <a:latin typeface="Arial" panose="020B0604020202020204" pitchFamily="34" charset="0"/>
              </a:rPr>
              <a:t>1</a:t>
            </a:r>
            <a:endParaRPr lang="zh-CN" altLang="en-US" sz="1200" dirty="0">
              <a:solidFill>
                <a:srgbClr val="00B0F0"/>
              </a:solidFill>
              <a:latin typeface="Arial" panose="020B0604020202020204" pitchFamily="34" charset="0"/>
            </a:endParaRPr>
          </a:p>
        </p:txBody>
      </p:sp>
      <p:cxnSp>
        <p:nvCxnSpPr>
          <p:cNvPr id="6188" name="直接箭头连接符 70"/>
          <p:cNvCxnSpPr/>
          <p:nvPr/>
        </p:nvCxnSpPr>
        <p:spPr>
          <a:xfrm>
            <a:off x="5710238" y="3963988"/>
            <a:ext cx="11112" cy="484187"/>
          </a:xfrm>
          <a:prstGeom prst="straightConnector1">
            <a:avLst/>
          </a:prstGeom>
          <a:ln w="9525" cap="flat" cmpd="sng">
            <a:solidFill>
              <a:schemeClr val="tx1"/>
            </a:solidFill>
            <a:prstDash val="solid"/>
            <a:headEnd type="arrow" w="med" len="med"/>
            <a:tailEnd type="arrow" w="med" len="med"/>
          </a:ln>
        </p:spPr>
      </p:cxnSp>
      <p:cxnSp>
        <p:nvCxnSpPr>
          <p:cNvPr id="6189" name="直接箭头连接符 72"/>
          <p:cNvCxnSpPr/>
          <p:nvPr/>
        </p:nvCxnSpPr>
        <p:spPr>
          <a:xfrm>
            <a:off x="5746750" y="4437063"/>
            <a:ext cx="349250" cy="0"/>
          </a:xfrm>
          <a:prstGeom prst="straightConnector1">
            <a:avLst/>
          </a:prstGeom>
          <a:ln w="9525" cap="flat" cmpd="sng">
            <a:solidFill>
              <a:schemeClr val="tx1"/>
            </a:solidFill>
            <a:prstDash val="solid"/>
            <a:headEnd type="arrow" w="med" len="med"/>
            <a:tailEnd type="arrow" w="med" len="med"/>
          </a:ln>
        </p:spPr>
      </p:cxnSp>
      <p:cxnSp>
        <p:nvCxnSpPr>
          <p:cNvPr id="6190" name="直接箭头连接符 77"/>
          <p:cNvCxnSpPr/>
          <p:nvPr/>
        </p:nvCxnSpPr>
        <p:spPr>
          <a:xfrm flipV="1">
            <a:off x="5287963" y="4718050"/>
            <a:ext cx="430212" cy="12700"/>
          </a:xfrm>
          <a:prstGeom prst="straightConnector1">
            <a:avLst/>
          </a:prstGeom>
          <a:ln w="9525" cap="flat" cmpd="sng">
            <a:solidFill>
              <a:schemeClr val="tx1"/>
            </a:solidFill>
            <a:prstDash val="solid"/>
            <a:headEnd type="arrow" w="med" len="med"/>
            <a:tailEnd type="arrow" w="med" len="med"/>
          </a:ln>
        </p:spPr>
      </p:cxnSp>
      <p:cxnSp>
        <p:nvCxnSpPr>
          <p:cNvPr id="6191" name="直接箭头连接符 79"/>
          <p:cNvCxnSpPr/>
          <p:nvPr/>
        </p:nvCxnSpPr>
        <p:spPr>
          <a:xfrm>
            <a:off x="5697538" y="4730750"/>
            <a:ext cx="398462" cy="9525"/>
          </a:xfrm>
          <a:prstGeom prst="straightConnector1">
            <a:avLst/>
          </a:prstGeom>
          <a:ln w="9525" cap="flat" cmpd="sng">
            <a:solidFill>
              <a:schemeClr val="tx1"/>
            </a:solidFill>
            <a:prstDash val="solid"/>
            <a:headEnd type="arrow" w="med" len="med"/>
            <a:tailEnd type="arrow" w="med" len="med"/>
          </a:ln>
        </p:spPr>
      </p:cxnSp>
      <p:cxnSp>
        <p:nvCxnSpPr>
          <p:cNvPr id="6192" name="直接箭头连接符 86"/>
          <p:cNvCxnSpPr/>
          <p:nvPr/>
        </p:nvCxnSpPr>
        <p:spPr>
          <a:xfrm>
            <a:off x="4921250" y="4221163"/>
            <a:ext cx="0" cy="222250"/>
          </a:xfrm>
          <a:prstGeom prst="straightConnector1">
            <a:avLst/>
          </a:prstGeom>
          <a:ln w="9525" cap="flat" cmpd="sng">
            <a:solidFill>
              <a:schemeClr val="tx1"/>
            </a:solidFill>
            <a:prstDash val="solid"/>
            <a:headEnd type="arrow" w="med" len="med"/>
            <a:tailEnd type="arrow" w="med" len="med"/>
          </a:ln>
        </p:spPr>
      </p:cxnSp>
      <p:cxnSp>
        <p:nvCxnSpPr>
          <p:cNvPr id="6193" name="直接箭头连接符 91"/>
          <p:cNvCxnSpPr/>
          <p:nvPr/>
        </p:nvCxnSpPr>
        <p:spPr>
          <a:xfrm>
            <a:off x="5661025" y="3660775"/>
            <a:ext cx="398463" cy="0"/>
          </a:xfrm>
          <a:prstGeom prst="straightConnector1">
            <a:avLst/>
          </a:prstGeom>
          <a:ln w="9525" cap="flat" cmpd="sng">
            <a:solidFill>
              <a:schemeClr val="tx1"/>
            </a:solidFill>
            <a:prstDash val="solid"/>
            <a:headEnd type="arrow" w="med" len="med"/>
            <a:tailEnd type="arrow" w="med" len="med"/>
          </a:ln>
        </p:spPr>
      </p:cxnSp>
      <p:cxnSp>
        <p:nvCxnSpPr>
          <p:cNvPr id="6194" name="直接箭头连接符 93"/>
          <p:cNvCxnSpPr/>
          <p:nvPr/>
        </p:nvCxnSpPr>
        <p:spPr>
          <a:xfrm>
            <a:off x="5619750" y="3260725"/>
            <a:ext cx="0" cy="387350"/>
          </a:xfrm>
          <a:prstGeom prst="straightConnector1">
            <a:avLst/>
          </a:prstGeom>
          <a:ln w="9525" cap="flat" cmpd="sng">
            <a:solidFill>
              <a:schemeClr val="tx1"/>
            </a:solidFill>
            <a:prstDash val="solid"/>
            <a:headEnd type="arrow" w="med" len="med"/>
            <a:tailEnd type="arrow" w="med" len="med"/>
          </a:ln>
        </p:spPr>
      </p:cxnSp>
      <p:cxnSp>
        <p:nvCxnSpPr>
          <p:cNvPr id="6195" name="直接箭头连接符 104"/>
          <p:cNvCxnSpPr/>
          <p:nvPr/>
        </p:nvCxnSpPr>
        <p:spPr>
          <a:xfrm>
            <a:off x="5688013" y="2112963"/>
            <a:ext cx="14287" cy="588962"/>
          </a:xfrm>
          <a:prstGeom prst="straightConnector1">
            <a:avLst/>
          </a:prstGeom>
          <a:ln w="9525" cap="flat" cmpd="sng">
            <a:solidFill>
              <a:schemeClr val="tx1"/>
            </a:solidFill>
            <a:prstDash val="solid"/>
            <a:headEnd type="arrow" w="med" len="med"/>
            <a:tailEnd type="arrow" w="med" len="med"/>
          </a:ln>
        </p:spPr>
      </p:cxnSp>
      <p:cxnSp>
        <p:nvCxnSpPr>
          <p:cNvPr id="6196" name="直接箭头连接符 110"/>
          <p:cNvCxnSpPr/>
          <p:nvPr/>
        </p:nvCxnSpPr>
        <p:spPr>
          <a:xfrm>
            <a:off x="5767388" y="2006600"/>
            <a:ext cx="352425" cy="0"/>
          </a:xfrm>
          <a:prstGeom prst="straightConnector1">
            <a:avLst/>
          </a:prstGeom>
          <a:ln w="9525" cap="flat" cmpd="sng">
            <a:solidFill>
              <a:schemeClr val="tx1"/>
            </a:solidFill>
            <a:prstDash val="solid"/>
            <a:headEnd type="arrow" w="med" len="med"/>
            <a:tailEnd type="arrow" w="med" len="med"/>
          </a:ln>
        </p:spPr>
      </p:cxnSp>
      <p:cxnSp>
        <p:nvCxnSpPr>
          <p:cNvPr id="6197" name="直接箭头连接符 118"/>
          <p:cNvCxnSpPr/>
          <p:nvPr/>
        </p:nvCxnSpPr>
        <p:spPr>
          <a:xfrm>
            <a:off x="5854700" y="2838450"/>
            <a:ext cx="288925" cy="0"/>
          </a:xfrm>
          <a:prstGeom prst="straightConnector1">
            <a:avLst/>
          </a:prstGeom>
          <a:ln w="9525" cap="flat" cmpd="sng">
            <a:solidFill>
              <a:schemeClr val="tx1"/>
            </a:solidFill>
            <a:prstDash val="solid"/>
            <a:headEnd type="arrow" w="med" len="med"/>
            <a:tailEnd type="arrow" w="med" len="med"/>
          </a:ln>
        </p:spPr>
      </p:cxnSp>
      <p:cxnSp>
        <p:nvCxnSpPr>
          <p:cNvPr id="6198" name="直接箭头连接符 122"/>
          <p:cNvCxnSpPr/>
          <p:nvPr/>
        </p:nvCxnSpPr>
        <p:spPr>
          <a:xfrm flipV="1">
            <a:off x="6073775" y="4367213"/>
            <a:ext cx="414338" cy="6350"/>
          </a:xfrm>
          <a:prstGeom prst="straightConnector1">
            <a:avLst/>
          </a:prstGeom>
          <a:ln w="9525" cap="flat" cmpd="sng">
            <a:solidFill>
              <a:schemeClr val="tx1"/>
            </a:solidFill>
            <a:prstDash val="solid"/>
            <a:headEnd type="arrow" w="med" len="med"/>
            <a:tailEnd type="arrow" w="med" len="med"/>
          </a:ln>
        </p:spPr>
      </p:cxnSp>
      <p:cxnSp>
        <p:nvCxnSpPr>
          <p:cNvPr id="6199" name="直接箭头连接符 124"/>
          <p:cNvCxnSpPr/>
          <p:nvPr/>
        </p:nvCxnSpPr>
        <p:spPr>
          <a:xfrm>
            <a:off x="6453188" y="4408488"/>
            <a:ext cx="0" cy="322262"/>
          </a:xfrm>
          <a:prstGeom prst="straightConnector1">
            <a:avLst/>
          </a:prstGeom>
          <a:ln w="9525" cap="flat" cmpd="sng">
            <a:solidFill>
              <a:schemeClr val="tx1"/>
            </a:solidFill>
            <a:prstDash val="solid"/>
            <a:headEnd type="arrow" w="med" len="med"/>
            <a:tailEnd type="arrow" w="med" len="med"/>
          </a:ln>
        </p:spPr>
      </p:cxnSp>
      <p:cxnSp>
        <p:nvCxnSpPr>
          <p:cNvPr id="6200" name="直接箭头连接符 137"/>
          <p:cNvCxnSpPr/>
          <p:nvPr/>
        </p:nvCxnSpPr>
        <p:spPr>
          <a:xfrm>
            <a:off x="6167438" y="4886325"/>
            <a:ext cx="1171575" cy="12700"/>
          </a:xfrm>
          <a:prstGeom prst="straightConnector1">
            <a:avLst/>
          </a:prstGeom>
          <a:ln w="19050" cap="flat" cmpd="sng">
            <a:solidFill>
              <a:schemeClr val="tx1"/>
            </a:solidFill>
            <a:prstDash val="solid"/>
            <a:headEnd type="arrow" w="med" len="med"/>
            <a:tailEnd type="arrow" w="med" len="med"/>
          </a:ln>
        </p:spPr>
      </p:cxnSp>
      <p:cxnSp>
        <p:nvCxnSpPr>
          <p:cNvPr id="6201" name="直接箭头连接符 140"/>
          <p:cNvCxnSpPr/>
          <p:nvPr/>
        </p:nvCxnSpPr>
        <p:spPr>
          <a:xfrm>
            <a:off x="7362825" y="2089150"/>
            <a:ext cx="0" cy="2698750"/>
          </a:xfrm>
          <a:prstGeom prst="straightConnector1">
            <a:avLst/>
          </a:prstGeom>
          <a:ln w="28575" cap="flat" cmpd="sng">
            <a:solidFill>
              <a:schemeClr val="tx1"/>
            </a:solidFill>
            <a:prstDash val="solid"/>
            <a:headEnd type="arrow" w="med" len="med"/>
            <a:tailEnd type="arrow" w="med" len="med"/>
          </a:ln>
        </p:spPr>
      </p:cxnSp>
      <p:sp>
        <p:nvSpPr>
          <p:cNvPr id="6202" name="TextBox 3186"/>
          <p:cNvSpPr txBox="1"/>
          <p:nvPr/>
        </p:nvSpPr>
        <p:spPr>
          <a:xfrm>
            <a:off x="4143375" y="4521200"/>
            <a:ext cx="357188" cy="184150"/>
          </a:xfrm>
          <a:prstGeom prst="rect">
            <a:avLst/>
          </a:prstGeom>
          <a:noFill/>
          <a:ln w="9525">
            <a:noFill/>
          </a:ln>
        </p:spPr>
        <p:txBody>
          <a:bodyPr vert="eaVert">
            <a:spAutoFit/>
          </a:bodyPr>
          <a:p>
            <a:r>
              <a:rPr lang="en-US" altLang="zh-CN" sz="1000" dirty="0">
                <a:solidFill>
                  <a:srgbClr val="00B0F0"/>
                </a:solidFill>
                <a:latin typeface="Times New Roman" panose="02020603050405020304" pitchFamily="18" charset="0"/>
                <a:sym typeface="Arial" panose="020B0604020202020204" pitchFamily="34" charset="0"/>
              </a:rPr>
              <a:t>2</a:t>
            </a:r>
            <a:endParaRPr lang="zh-CN" altLang="en-US" sz="1000" dirty="0">
              <a:solidFill>
                <a:srgbClr val="00B0F0"/>
              </a:solidFill>
              <a:latin typeface="Times New Roman" panose="02020603050405020304" pitchFamily="18" charset="0"/>
              <a:sym typeface="Arial" panose="020B0604020202020204" pitchFamily="34" charset="0"/>
            </a:endParaRPr>
          </a:p>
        </p:txBody>
      </p:sp>
      <p:cxnSp>
        <p:nvCxnSpPr>
          <p:cNvPr id="6203" name="AutoShape 215"/>
          <p:cNvCxnSpPr/>
          <p:nvPr/>
        </p:nvCxnSpPr>
        <p:spPr>
          <a:xfrm flipH="1">
            <a:off x="1431925" y="4743450"/>
            <a:ext cx="11113" cy="331788"/>
          </a:xfrm>
          <a:prstGeom prst="straightConnector1">
            <a:avLst/>
          </a:prstGeom>
          <a:ln w="9525" cap="flat" cmpd="sng">
            <a:solidFill>
              <a:schemeClr val="tx1"/>
            </a:solidFill>
            <a:prstDash val="solid"/>
            <a:headEnd type="triangle" w="med" len="med"/>
            <a:tailEnd type="triangle" w="med" len="med"/>
          </a:ln>
        </p:spPr>
      </p:cxnSp>
      <p:cxnSp>
        <p:nvCxnSpPr>
          <p:cNvPr id="6204" name="AutoShape 216"/>
          <p:cNvCxnSpPr/>
          <p:nvPr/>
        </p:nvCxnSpPr>
        <p:spPr>
          <a:xfrm>
            <a:off x="6161088" y="2076450"/>
            <a:ext cx="0" cy="1244600"/>
          </a:xfrm>
          <a:prstGeom prst="straightConnector1">
            <a:avLst/>
          </a:prstGeom>
          <a:ln w="9525" cap="flat" cmpd="sng">
            <a:solidFill>
              <a:schemeClr val="tx1"/>
            </a:solidFill>
            <a:prstDash val="solid"/>
            <a:headEnd type="triangle" w="med" len="med"/>
            <a:tailEnd type="triangle" w="med" len="med"/>
          </a:ln>
        </p:spPr>
      </p:cxnSp>
      <p:cxnSp>
        <p:nvCxnSpPr>
          <p:cNvPr id="6205" name="AutoShape 217"/>
          <p:cNvCxnSpPr/>
          <p:nvPr/>
        </p:nvCxnSpPr>
        <p:spPr>
          <a:xfrm>
            <a:off x="3787775" y="422275"/>
            <a:ext cx="0" cy="0"/>
          </a:xfrm>
          <a:prstGeom prst="straightConnector1">
            <a:avLst/>
          </a:prstGeom>
          <a:ln w="9525" cap="flat" cmpd="sng">
            <a:solidFill>
              <a:schemeClr val="tx1"/>
            </a:solidFill>
            <a:prstDash val="solid"/>
            <a:headEnd type="triangle" w="med" len="med"/>
            <a:tailEnd type="triangle" w="med" len="med"/>
          </a:ln>
        </p:spPr>
      </p:cxnSp>
      <p:cxnSp>
        <p:nvCxnSpPr>
          <p:cNvPr id="6206" name="AutoShape 218"/>
          <p:cNvCxnSpPr/>
          <p:nvPr/>
        </p:nvCxnSpPr>
        <p:spPr>
          <a:xfrm>
            <a:off x="6156325" y="3322638"/>
            <a:ext cx="0" cy="1522412"/>
          </a:xfrm>
          <a:prstGeom prst="straightConnector1">
            <a:avLst/>
          </a:prstGeom>
          <a:ln w="9525" cap="flat" cmpd="sng">
            <a:solidFill>
              <a:schemeClr val="tx1"/>
            </a:solidFill>
            <a:prstDash val="solid"/>
            <a:headEnd type="triangle" w="med" len="med"/>
            <a:tailEnd type="triangle" w="med" len="med"/>
          </a:ln>
        </p:spPr>
      </p:cxnSp>
      <p:sp>
        <p:nvSpPr>
          <p:cNvPr id="6207" name="Line 219"/>
          <p:cNvSpPr/>
          <p:nvPr/>
        </p:nvSpPr>
        <p:spPr>
          <a:xfrm flipV="1">
            <a:off x="1603375" y="3511550"/>
            <a:ext cx="209550" cy="92075"/>
          </a:xfrm>
          <a:prstGeom prst="line">
            <a:avLst/>
          </a:prstGeom>
          <a:ln w="28575" cap="flat" cmpd="sng">
            <a:solidFill>
              <a:srgbClr val="FF0000"/>
            </a:solidFill>
            <a:prstDash val="solid"/>
            <a:headEnd type="none" w="med" len="med"/>
            <a:tailEnd type="none" w="med" len="med"/>
          </a:ln>
        </p:spPr>
      </p:sp>
      <p:sp>
        <p:nvSpPr>
          <p:cNvPr id="6208" name="Line 220"/>
          <p:cNvSpPr/>
          <p:nvPr/>
        </p:nvSpPr>
        <p:spPr>
          <a:xfrm flipH="1">
            <a:off x="492125" y="1041400"/>
            <a:ext cx="323850" cy="103188"/>
          </a:xfrm>
          <a:prstGeom prst="line">
            <a:avLst/>
          </a:prstGeom>
          <a:ln w="28575" cap="flat" cmpd="sng">
            <a:solidFill>
              <a:srgbClr val="FF0000"/>
            </a:solidFill>
            <a:prstDash val="solid"/>
            <a:bevel/>
            <a:headEnd type="none" w="med" len="med"/>
            <a:tailEnd type="none" w="med" len="med"/>
          </a:ln>
        </p:spPr>
      </p:sp>
      <p:sp>
        <p:nvSpPr>
          <p:cNvPr id="6209" name="Line 221"/>
          <p:cNvSpPr/>
          <p:nvPr/>
        </p:nvSpPr>
        <p:spPr>
          <a:xfrm flipH="1" flipV="1">
            <a:off x="3871913" y="3422650"/>
            <a:ext cx="190500" cy="117475"/>
          </a:xfrm>
          <a:prstGeom prst="line">
            <a:avLst/>
          </a:prstGeom>
          <a:ln w="28575" cap="flat" cmpd="sng">
            <a:solidFill>
              <a:srgbClr val="FF0000"/>
            </a:solidFill>
            <a:prstDash val="solid"/>
            <a:headEnd type="none" w="med" len="med"/>
            <a:tailEnd type="none" w="med" len="med"/>
          </a:ln>
        </p:spPr>
      </p:sp>
      <p:sp>
        <p:nvSpPr>
          <p:cNvPr id="6210" name="Line 222"/>
          <p:cNvSpPr/>
          <p:nvPr/>
        </p:nvSpPr>
        <p:spPr>
          <a:xfrm flipH="1" flipV="1">
            <a:off x="1512888" y="1952625"/>
            <a:ext cx="190500" cy="115888"/>
          </a:xfrm>
          <a:prstGeom prst="line">
            <a:avLst/>
          </a:prstGeom>
          <a:ln w="28575" cap="flat" cmpd="sng">
            <a:solidFill>
              <a:srgbClr val="FF0000"/>
            </a:solidFill>
            <a:prstDash val="solid"/>
            <a:headEnd type="none" w="med" len="med"/>
            <a:tailEnd type="none" w="med" len="med"/>
          </a:ln>
        </p:spPr>
      </p:sp>
      <p:sp>
        <p:nvSpPr>
          <p:cNvPr id="6211" name="Line 223"/>
          <p:cNvSpPr/>
          <p:nvPr/>
        </p:nvSpPr>
        <p:spPr>
          <a:xfrm flipH="1" flipV="1">
            <a:off x="3898900" y="3109913"/>
            <a:ext cx="188913" cy="115887"/>
          </a:xfrm>
          <a:prstGeom prst="line">
            <a:avLst/>
          </a:prstGeom>
          <a:ln w="28575" cap="flat" cmpd="sng">
            <a:solidFill>
              <a:srgbClr val="FF0000"/>
            </a:solidFill>
            <a:prstDash val="solid"/>
            <a:headEnd type="none" w="med" len="med"/>
            <a:tailEnd type="none" w="med" len="med"/>
          </a:ln>
        </p:spPr>
      </p:sp>
      <p:sp>
        <p:nvSpPr>
          <p:cNvPr id="6212" name="Line 224"/>
          <p:cNvSpPr/>
          <p:nvPr/>
        </p:nvSpPr>
        <p:spPr>
          <a:xfrm flipH="1" flipV="1">
            <a:off x="3946525" y="2081213"/>
            <a:ext cx="188913" cy="112712"/>
          </a:xfrm>
          <a:prstGeom prst="line">
            <a:avLst/>
          </a:prstGeom>
          <a:ln w="28575" cap="flat" cmpd="sng">
            <a:solidFill>
              <a:srgbClr val="FF0000"/>
            </a:solidFill>
            <a:prstDash val="solid"/>
            <a:bevel/>
            <a:headEnd type="none" w="med" len="med"/>
            <a:tailEnd type="none" w="med" len="med"/>
          </a:ln>
        </p:spPr>
      </p:sp>
      <p:sp>
        <p:nvSpPr>
          <p:cNvPr id="6213" name="Line 225"/>
          <p:cNvSpPr/>
          <p:nvPr/>
        </p:nvSpPr>
        <p:spPr>
          <a:xfrm flipH="1" flipV="1">
            <a:off x="1047750" y="3214688"/>
            <a:ext cx="190500" cy="114300"/>
          </a:xfrm>
          <a:prstGeom prst="line">
            <a:avLst/>
          </a:prstGeom>
          <a:ln w="28575" cap="flat" cmpd="sng">
            <a:solidFill>
              <a:srgbClr val="FF0000"/>
            </a:solidFill>
            <a:prstDash val="solid"/>
            <a:bevel/>
            <a:headEnd type="none" w="med" len="med"/>
            <a:tailEnd type="none" w="med" len="med"/>
          </a:ln>
        </p:spPr>
      </p:sp>
      <p:sp>
        <p:nvSpPr>
          <p:cNvPr id="6214" name="Line 226"/>
          <p:cNvSpPr/>
          <p:nvPr/>
        </p:nvSpPr>
        <p:spPr>
          <a:xfrm flipH="1" flipV="1">
            <a:off x="4851400" y="3730625"/>
            <a:ext cx="190500" cy="115888"/>
          </a:xfrm>
          <a:prstGeom prst="line">
            <a:avLst/>
          </a:prstGeom>
          <a:ln w="28575" cap="flat" cmpd="sng">
            <a:solidFill>
              <a:srgbClr val="FF0000"/>
            </a:solidFill>
            <a:prstDash val="solid"/>
            <a:bevel/>
            <a:headEnd type="none" w="med" len="med"/>
            <a:tailEnd type="none" w="med" len="med"/>
          </a:ln>
        </p:spPr>
      </p:sp>
      <p:sp>
        <p:nvSpPr>
          <p:cNvPr id="6215" name="Line 227"/>
          <p:cNvSpPr/>
          <p:nvPr/>
        </p:nvSpPr>
        <p:spPr>
          <a:xfrm flipV="1">
            <a:off x="2152650" y="3514725"/>
            <a:ext cx="209550" cy="92075"/>
          </a:xfrm>
          <a:prstGeom prst="line">
            <a:avLst/>
          </a:prstGeom>
          <a:ln w="28575" cap="flat" cmpd="sng">
            <a:solidFill>
              <a:srgbClr val="FF0000"/>
            </a:solidFill>
            <a:prstDash val="solid"/>
            <a:bevel/>
            <a:headEnd type="none" w="med" len="med"/>
            <a:tailEnd type="none" w="med" len="med"/>
          </a:ln>
        </p:spPr>
      </p:sp>
      <p:sp>
        <p:nvSpPr>
          <p:cNvPr id="6216" name="Line 228"/>
          <p:cNvSpPr/>
          <p:nvPr/>
        </p:nvSpPr>
        <p:spPr>
          <a:xfrm>
            <a:off x="5289550" y="3219450"/>
            <a:ext cx="136525" cy="142875"/>
          </a:xfrm>
          <a:prstGeom prst="line">
            <a:avLst/>
          </a:prstGeom>
          <a:ln w="28575" cap="flat" cmpd="sng">
            <a:solidFill>
              <a:srgbClr val="FF0000"/>
            </a:solidFill>
            <a:prstDash val="solid"/>
            <a:bevel/>
            <a:headEnd type="none" w="med" len="med"/>
            <a:tailEnd type="none" w="med" len="med"/>
          </a:ln>
        </p:spPr>
      </p:sp>
      <p:sp>
        <p:nvSpPr>
          <p:cNvPr id="6217" name="Line 229"/>
          <p:cNvSpPr/>
          <p:nvPr/>
        </p:nvSpPr>
        <p:spPr>
          <a:xfrm flipV="1">
            <a:off x="3868738" y="3303588"/>
            <a:ext cx="209550" cy="90487"/>
          </a:xfrm>
          <a:prstGeom prst="line">
            <a:avLst/>
          </a:prstGeom>
          <a:ln w="28575" cap="flat" cmpd="sng">
            <a:solidFill>
              <a:srgbClr val="FF0000"/>
            </a:solidFill>
            <a:prstDash val="solid"/>
            <a:bevel/>
            <a:headEnd type="none" w="med" len="med"/>
            <a:tailEnd type="none" w="med" len="med"/>
          </a:ln>
        </p:spPr>
      </p:sp>
      <p:sp>
        <p:nvSpPr>
          <p:cNvPr id="6218" name="Line 230"/>
          <p:cNvSpPr/>
          <p:nvPr/>
        </p:nvSpPr>
        <p:spPr>
          <a:xfrm flipV="1">
            <a:off x="1039813" y="3382963"/>
            <a:ext cx="209550" cy="90487"/>
          </a:xfrm>
          <a:prstGeom prst="line">
            <a:avLst/>
          </a:prstGeom>
          <a:ln w="28575" cap="flat" cmpd="sng">
            <a:solidFill>
              <a:srgbClr val="FF0000"/>
            </a:solidFill>
            <a:prstDash val="solid"/>
            <a:bevel/>
            <a:headEnd type="none" w="med" len="med"/>
            <a:tailEnd type="none" w="med" len="med"/>
          </a:ln>
        </p:spPr>
      </p:sp>
      <p:sp>
        <p:nvSpPr>
          <p:cNvPr id="6219" name="Line 231"/>
          <p:cNvSpPr/>
          <p:nvPr/>
        </p:nvSpPr>
        <p:spPr>
          <a:xfrm flipV="1">
            <a:off x="2190750" y="4051300"/>
            <a:ext cx="207963" cy="92075"/>
          </a:xfrm>
          <a:prstGeom prst="line">
            <a:avLst/>
          </a:prstGeom>
          <a:ln w="28575" cap="flat" cmpd="sng">
            <a:solidFill>
              <a:srgbClr val="FF0000"/>
            </a:solidFill>
            <a:prstDash val="solid"/>
            <a:headEnd type="none" w="med" len="med"/>
            <a:tailEnd type="none" w="med" len="med"/>
          </a:ln>
        </p:spPr>
      </p:sp>
      <p:sp>
        <p:nvSpPr>
          <p:cNvPr id="6220" name="Line 232"/>
          <p:cNvSpPr/>
          <p:nvPr/>
        </p:nvSpPr>
        <p:spPr>
          <a:xfrm flipV="1">
            <a:off x="3429000" y="4689475"/>
            <a:ext cx="209550" cy="92075"/>
          </a:xfrm>
          <a:prstGeom prst="line">
            <a:avLst/>
          </a:prstGeom>
          <a:ln w="28575" cap="flat" cmpd="sng">
            <a:solidFill>
              <a:srgbClr val="FF0000"/>
            </a:solidFill>
            <a:prstDash val="solid"/>
            <a:headEnd type="none" w="med" len="med"/>
            <a:tailEnd type="none" w="med" len="med"/>
          </a:ln>
        </p:spPr>
      </p:sp>
      <p:sp>
        <p:nvSpPr>
          <p:cNvPr id="6221" name="Line 233"/>
          <p:cNvSpPr/>
          <p:nvPr/>
        </p:nvSpPr>
        <p:spPr>
          <a:xfrm flipV="1">
            <a:off x="3175000" y="3527425"/>
            <a:ext cx="207963" cy="92075"/>
          </a:xfrm>
          <a:prstGeom prst="line">
            <a:avLst/>
          </a:prstGeom>
          <a:ln w="28575" cap="flat" cmpd="sng">
            <a:solidFill>
              <a:srgbClr val="FF0000"/>
            </a:solidFill>
            <a:prstDash val="solid"/>
            <a:headEnd type="none" w="med" len="med"/>
            <a:tailEnd type="none" w="med" len="med"/>
          </a:ln>
        </p:spPr>
      </p:sp>
      <p:sp>
        <p:nvSpPr>
          <p:cNvPr id="6222" name="Line 234"/>
          <p:cNvSpPr/>
          <p:nvPr/>
        </p:nvSpPr>
        <p:spPr>
          <a:xfrm flipV="1">
            <a:off x="1593850" y="4051300"/>
            <a:ext cx="209550" cy="90488"/>
          </a:xfrm>
          <a:prstGeom prst="line">
            <a:avLst/>
          </a:prstGeom>
          <a:ln w="28575" cap="flat" cmpd="sng">
            <a:solidFill>
              <a:srgbClr val="FF0000"/>
            </a:solidFill>
            <a:prstDash val="solid"/>
            <a:bevel/>
            <a:headEnd type="none" w="med" len="med"/>
            <a:tailEnd type="none" w="med" len="med"/>
          </a:ln>
        </p:spPr>
      </p:sp>
      <p:sp>
        <p:nvSpPr>
          <p:cNvPr id="6223" name="Line 235"/>
          <p:cNvSpPr/>
          <p:nvPr/>
        </p:nvSpPr>
        <p:spPr>
          <a:xfrm flipV="1">
            <a:off x="1617663" y="3159125"/>
            <a:ext cx="207962" cy="92075"/>
          </a:xfrm>
          <a:prstGeom prst="line">
            <a:avLst/>
          </a:prstGeom>
          <a:ln w="28575" cap="flat" cmpd="sng">
            <a:solidFill>
              <a:srgbClr val="FF0000"/>
            </a:solidFill>
            <a:prstDash val="solid"/>
            <a:bevel/>
            <a:headEnd type="none" w="med" len="med"/>
            <a:tailEnd type="none" w="med" len="med"/>
          </a:ln>
        </p:spPr>
      </p:sp>
      <p:sp>
        <p:nvSpPr>
          <p:cNvPr id="6224" name="Line 236"/>
          <p:cNvSpPr/>
          <p:nvPr/>
        </p:nvSpPr>
        <p:spPr>
          <a:xfrm flipV="1">
            <a:off x="2832100" y="3148013"/>
            <a:ext cx="207963" cy="92075"/>
          </a:xfrm>
          <a:prstGeom prst="line">
            <a:avLst/>
          </a:prstGeom>
          <a:ln w="28575" cap="flat" cmpd="sng">
            <a:solidFill>
              <a:srgbClr val="FF0000"/>
            </a:solidFill>
            <a:prstDash val="solid"/>
            <a:bevel/>
            <a:headEnd type="none" w="med" len="med"/>
            <a:tailEnd type="none" w="med" len="med"/>
          </a:ln>
        </p:spPr>
      </p:sp>
      <p:sp>
        <p:nvSpPr>
          <p:cNvPr id="6225" name="Line 237"/>
          <p:cNvSpPr/>
          <p:nvPr/>
        </p:nvSpPr>
        <p:spPr>
          <a:xfrm flipH="1" flipV="1">
            <a:off x="2730500" y="1965325"/>
            <a:ext cx="190500" cy="115888"/>
          </a:xfrm>
          <a:prstGeom prst="line">
            <a:avLst/>
          </a:prstGeom>
          <a:ln w="28575" cap="flat" cmpd="sng">
            <a:solidFill>
              <a:srgbClr val="FF0000"/>
            </a:solidFill>
            <a:prstDash val="solid"/>
            <a:bevel/>
            <a:headEnd type="none" w="med" len="med"/>
            <a:tailEnd type="none" w="med" len="med"/>
          </a:ln>
        </p:spPr>
      </p:sp>
      <p:sp>
        <p:nvSpPr>
          <p:cNvPr id="6226" name="Line 238"/>
          <p:cNvSpPr/>
          <p:nvPr/>
        </p:nvSpPr>
        <p:spPr>
          <a:xfrm flipH="1" flipV="1">
            <a:off x="2111375" y="1954213"/>
            <a:ext cx="188913" cy="115887"/>
          </a:xfrm>
          <a:prstGeom prst="line">
            <a:avLst/>
          </a:prstGeom>
          <a:ln w="28575" cap="flat" cmpd="sng">
            <a:solidFill>
              <a:srgbClr val="FF0000"/>
            </a:solidFill>
            <a:prstDash val="solid"/>
            <a:bevel/>
            <a:headEnd type="none" w="med" len="med"/>
            <a:tailEnd type="none" w="med" len="med"/>
          </a:ln>
        </p:spPr>
      </p:sp>
      <p:sp>
        <p:nvSpPr>
          <p:cNvPr id="6227" name="Line 239"/>
          <p:cNvSpPr/>
          <p:nvPr/>
        </p:nvSpPr>
        <p:spPr>
          <a:xfrm flipH="1" flipV="1">
            <a:off x="3313113" y="1954213"/>
            <a:ext cx="188912" cy="114300"/>
          </a:xfrm>
          <a:prstGeom prst="line">
            <a:avLst/>
          </a:prstGeom>
          <a:ln w="28575" cap="flat" cmpd="sng">
            <a:solidFill>
              <a:srgbClr val="FF0000"/>
            </a:solidFill>
            <a:prstDash val="solid"/>
            <a:bevel/>
            <a:headEnd type="none" w="med" len="med"/>
            <a:tailEnd type="none" w="med" len="med"/>
          </a:ln>
        </p:spPr>
      </p:sp>
      <p:sp>
        <p:nvSpPr>
          <p:cNvPr id="6228" name="Line 240"/>
          <p:cNvSpPr/>
          <p:nvPr/>
        </p:nvSpPr>
        <p:spPr>
          <a:xfrm flipH="1" flipV="1">
            <a:off x="3911600" y="2435225"/>
            <a:ext cx="190500" cy="114300"/>
          </a:xfrm>
          <a:prstGeom prst="line">
            <a:avLst/>
          </a:prstGeom>
          <a:ln w="28575" cap="flat" cmpd="sng">
            <a:solidFill>
              <a:srgbClr val="FF0000"/>
            </a:solidFill>
            <a:prstDash val="solid"/>
            <a:headEnd type="none" w="med" len="med"/>
            <a:tailEnd type="none" w="med" len="med"/>
          </a:ln>
        </p:spPr>
      </p:sp>
      <p:sp>
        <p:nvSpPr>
          <p:cNvPr id="6229" name="Line 241"/>
          <p:cNvSpPr/>
          <p:nvPr/>
        </p:nvSpPr>
        <p:spPr>
          <a:xfrm flipH="1" flipV="1">
            <a:off x="3948113" y="2811463"/>
            <a:ext cx="188912" cy="114300"/>
          </a:xfrm>
          <a:prstGeom prst="line">
            <a:avLst/>
          </a:prstGeom>
          <a:ln w="28575" cap="flat" cmpd="sng">
            <a:solidFill>
              <a:srgbClr val="FF0000"/>
            </a:solidFill>
            <a:prstDash val="solid"/>
            <a:headEnd type="none" w="med" len="med"/>
            <a:tailEnd type="none" w="med" len="med"/>
          </a:ln>
        </p:spPr>
      </p:sp>
      <p:sp>
        <p:nvSpPr>
          <p:cNvPr id="6230" name="Text Box 242"/>
          <p:cNvSpPr txBox="1"/>
          <p:nvPr/>
        </p:nvSpPr>
        <p:spPr>
          <a:xfrm>
            <a:off x="3854450" y="3302000"/>
            <a:ext cx="596900" cy="228600"/>
          </a:xfrm>
          <a:prstGeom prst="rect">
            <a:avLst/>
          </a:prstGeom>
          <a:noFill/>
          <a:ln w="9525">
            <a:noFill/>
          </a:ln>
        </p:spPr>
        <p:txBody>
          <a:bodyPr>
            <a:spAutoFit/>
          </a:bodyPr>
          <a:p>
            <a:r>
              <a:rPr lang="zh-CN" altLang="en-US" sz="900" b="1" dirty="0">
                <a:latin typeface="Arial" panose="020B0604020202020204" pitchFamily="34" charset="0"/>
              </a:rPr>
              <a:t>玻璃门</a:t>
            </a:r>
            <a:endParaRPr lang="zh-CN" altLang="en-US" sz="900" b="1" dirty="0">
              <a:latin typeface="Arial" panose="020B0604020202020204" pitchFamily="34" charset="0"/>
            </a:endParaRPr>
          </a:p>
        </p:txBody>
      </p:sp>
      <p:sp>
        <p:nvSpPr>
          <p:cNvPr id="6231" name="Line 243"/>
          <p:cNvSpPr/>
          <p:nvPr/>
        </p:nvSpPr>
        <p:spPr>
          <a:xfrm flipH="1" flipV="1">
            <a:off x="6080125" y="3619500"/>
            <a:ext cx="190500" cy="114300"/>
          </a:xfrm>
          <a:prstGeom prst="line">
            <a:avLst/>
          </a:prstGeom>
          <a:ln w="28575" cap="flat" cmpd="sng">
            <a:solidFill>
              <a:srgbClr val="FF0000"/>
            </a:solidFill>
            <a:prstDash val="solid"/>
            <a:headEnd type="none" w="med" len="med"/>
            <a:tailEnd type="none" w="med" len="med"/>
          </a:ln>
        </p:spPr>
      </p:sp>
      <p:sp>
        <p:nvSpPr>
          <p:cNvPr id="6232" name="Text Box 244"/>
          <p:cNvSpPr txBox="1"/>
          <p:nvPr/>
        </p:nvSpPr>
        <p:spPr>
          <a:xfrm>
            <a:off x="5454650" y="4500563"/>
            <a:ext cx="357188" cy="350837"/>
          </a:xfrm>
          <a:prstGeom prst="rect">
            <a:avLst/>
          </a:prstGeom>
          <a:noFill/>
          <a:ln w="9525">
            <a:noFill/>
          </a:ln>
        </p:spPr>
        <p:txBody>
          <a:bodyPr vert="eaVert">
            <a:spAutoFit/>
          </a:bodyPr>
          <a:p>
            <a:r>
              <a:rPr lang="zh-CN" altLang="en-US" sz="1000" dirty="0">
                <a:solidFill>
                  <a:srgbClr val="CC99FF"/>
                </a:solidFill>
                <a:latin typeface="Times New Roman" panose="02020603050405020304" pitchFamily="18" charset="0"/>
              </a:rPr>
              <a:t>1.5</a:t>
            </a:r>
            <a:endParaRPr lang="zh-CN" altLang="en-US" sz="1000" dirty="0">
              <a:solidFill>
                <a:srgbClr val="CC99FF"/>
              </a:solidFill>
              <a:latin typeface="Times New Roman" panose="02020603050405020304" pitchFamily="18" charset="0"/>
            </a:endParaRPr>
          </a:p>
        </p:txBody>
      </p:sp>
      <p:sp>
        <p:nvSpPr>
          <p:cNvPr id="6233" name="Line 245"/>
          <p:cNvSpPr/>
          <p:nvPr/>
        </p:nvSpPr>
        <p:spPr>
          <a:xfrm flipV="1">
            <a:off x="5299075" y="2054225"/>
            <a:ext cx="411163" cy="1588"/>
          </a:xfrm>
          <a:prstGeom prst="line">
            <a:avLst/>
          </a:prstGeom>
          <a:ln w="57150" cap="flat" cmpd="sng">
            <a:solidFill>
              <a:srgbClr val="FF99CC"/>
            </a:solidFill>
            <a:prstDash val="solid"/>
            <a:headEnd type="none" w="med" len="med"/>
            <a:tailEnd type="none" w="med" len="med"/>
          </a:ln>
        </p:spPr>
      </p:sp>
      <p:sp>
        <p:nvSpPr>
          <p:cNvPr id="6234" name="Line 246"/>
          <p:cNvSpPr/>
          <p:nvPr/>
        </p:nvSpPr>
        <p:spPr>
          <a:xfrm flipV="1">
            <a:off x="7510463" y="2055813"/>
            <a:ext cx="412750" cy="0"/>
          </a:xfrm>
          <a:prstGeom prst="line">
            <a:avLst/>
          </a:prstGeom>
          <a:ln w="57150" cap="flat" cmpd="sng">
            <a:solidFill>
              <a:srgbClr val="FF99CC"/>
            </a:solidFill>
            <a:prstDash val="solid"/>
            <a:bevel/>
            <a:headEnd type="none" w="med" len="med"/>
            <a:tailEnd type="none" w="med" len="med"/>
          </a:ln>
        </p:spPr>
      </p:sp>
      <p:sp>
        <p:nvSpPr>
          <p:cNvPr id="6235" name="Line 247"/>
          <p:cNvSpPr/>
          <p:nvPr/>
        </p:nvSpPr>
        <p:spPr>
          <a:xfrm flipV="1">
            <a:off x="6488113" y="2055813"/>
            <a:ext cx="414337" cy="1587"/>
          </a:xfrm>
          <a:prstGeom prst="line">
            <a:avLst/>
          </a:prstGeom>
          <a:ln w="57150" cap="flat" cmpd="sng">
            <a:solidFill>
              <a:srgbClr val="FF99CC"/>
            </a:solidFill>
            <a:prstDash val="solid"/>
            <a:bevel/>
            <a:headEnd type="none" w="med" len="med"/>
            <a:tailEnd type="none" w="med" len="med"/>
          </a:ln>
        </p:spPr>
      </p:sp>
      <p:sp>
        <p:nvSpPr>
          <p:cNvPr id="6236" name="Line 248"/>
          <p:cNvSpPr/>
          <p:nvPr/>
        </p:nvSpPr>
        <p:spPr>
          <a:xfrm flipV="1">
            <a:off x="6562725" y="4762500"/>
            <a:ext cx="411163" cy="0"/>
          </a:xfrm>
          <a:prstGeom prst="line">
            <a:avLst/>
          </a:prstGeom>
          <a:ln w="57150" cap="flat" cmpd="sng">
            <a:solidFill>
              <a:srgbClr val="FF99CC"/>
            </a:solidFill>
            <a:prstDash val="solid"/>
            <a:headEnd type="none" w="med" len="med"/>
            <a:tailEnd type="none" w="med" len="med"/>
          </a:ln>
        </p:spPr>
      </p:sp>
      <p:sp>
        <p:nvSpPr>
          <p:cNvPr id="6237" name="Line 249"/>
          <p:cNvSpPr/>
          <p:nvPr/>
        </p:nvSpPr>
        <p:spPr>
          <a:xfrm flipV="1">
            <a:off x="7534275" y="4762500"/>
            <a:ext cx="414338" cy="3175"/>
          </a:xfrm>
          <a:prstGeom prst="line">
            <a:avLst/>
          </a:prstGeom>
          <a:ln w="57150" cap="flat" cmpd="sng">
            <a:solidFill>
              <a:srgbClr val="FF99CC"/>
            </a:solidFill>
            <a:prstDash val="solid"/>
            <a:headEnd type="none" w="med" len="med"/>
            <a:tailEnd type="none" w="med" len="med"/>
          </a:ln>
        </p:spPr>
      </p:sp>
      <p:sp>
        <p:nvSpPr>
          <p:cNvPr id="6238" name="Line 250"/>
          <p:cNvSpPr/>
          <p:nvPr/>
        </p:nvSpPr>
        <p:spPr>
          <a:xfrm flipV="1">
            <a:off x="4860925" y="4762500"/>
            <a:ext cx="414338" cy="3175"/>
          </a:xfrm>
          <a:prstGeom prst="line">
            <a:avLst/>
          </a:prstGeom>
          <a:ln w="57150" cap="flat" cmpd="sng">
            <a:solidFill>
              <a:srgbClr val="FF99CC"/>
            </a:solidFill>
            <a:prstDash val="solid"/>
            <a:headEnd type="none" w="med" len="med"/>
            <a:tailEnd type="none" w="med" len="med"/>
          </a:ln>
        </p:spPr>
      </p:sp>
      <p:sp>
        <p:nvSpPr>
          <p:cNvPr id="6239" name="Line 251"/>
          <p:cNvSpPr/>
          <p:nvPr/>
        </p:nvSpPr>
        <p:spPr>
          <a:xfrm flipV="1">
            <a:off x="4121150" y="4775200"/>
            <a:ext cx="412750" cy="3175"/>
          </a:xfrm>
          <a:prstGeom prst="line">
            <a:avLst/>
          </a:prstGeom>
          <a:ln w="57150" cap="flat" cmpd="sng">
            <a:solidFill>
              <a:srgbClr val="FF99CC"/>
            </a:solidFill>
            <a:prstDash val="solid"/>
            <a:bevel/>
            <a:headEnd type="none" w="med" len="med"/>
            <a:tailEnd type="none" w="med" len="med"/>
          </a:ln>
        </p:spPr>
      </p:sp>
      <p:sp>
        <p:nvSpPr>
          <p:cNvPr id="6240" name="Line 252"/>
          <p:cNvSpPr/>
          <p:nvPr/>
        </p:nvSpPr>
        <p:spPr>
          <a:xfrm flipV="1">
            <a:off x="4291013" y="2055813"/>
            <a:ext cx="411162" cy="0"/>
          </a:xfrm>
          <a:prstGeom prst="line">
            <a:avLst/>
          </a:prstGeom>
          <a:ln w="57150" cap="flat" cmpd="sng">
            <a:solidFill>
              <a:srgbClr val="FF99CC"/>
            </a:solidFill>
            <a:prstDash val="solid"/>
            <a:bevel/>
            <a:headEnd type="none" w="med" len="med"/>
            <a:tailEnd type="none" w="med" len="med"/>
          </a:ln>
        </p:spPr>
      </p:sp>
      <p:sp>
        <p:nvSpPr>
          <p:cNvPr id="6241" name="Line 253"/>
          <p:cNvSpPr/>
          <p:nvPr/>
        </p:nvSpPr>
        <p:spPr>
          <a:xfrm flipV="1">
            <a:off x="8462963" y="2627313"/>
            <a:ext cx="207962" cy="92075"/>
          </a:xfrm>
          <a:prstGeom prst="line">
            <a:avLst/>
          </a:prstGeom>
          <a:ln w="28575" cap="flat" cmpd="sng">
            <a:solidFill>
              <a:srgbClr val="FF0000"/>
            </a:solidFill>
            <a:prstDash val="solid"/>
            <a:headEnd type="none" w="med" len="med"/>
            <a:tailEnd type="none" w="med" len="med"/>
          </a:ln>
        </p:spPr>
      </p:sp>
      <p:sp>
        <p:nvSpPr>
          <p:cNvPr id="6242" name="Line 254"/>
          <p:cNvSpPr/>
          <p:nvPr/>
        </p:nvSpPr>
        <p:spPr>
          <a:xfrm flipV="1">
            <a:off x="8477250" y="4076700"/>
            <a:ext cx="206375" cy="92075"/>
          </a:xfrm>
          <a:prstGeom prst="line">
            <a:avLst/>
          </a:prstGeom>
          <a:ln w="28575" cap="flat" cmpd="sng">
            <a:solidFill>
              <a:srgbClr val="FF0000"/>
            </a:solidFill>
            <a:prstDash val="solid"/>
            <a:headEnd type="none" w="med" len="med"/>
            <a:tailEnd type="none" w="med" len="med"/>
          </a:ln>
        </p:spPr>
      </p:sp>
      <p:sp>
        <p:nvSpPr>
          <p:cNvPr id="6243" name="Line 255"/>
          <p:cNvSpPr/>
          <p:nvPr/>
        </p:nvSpPr>
        <p:spPr>
          <a:xfrm>
            <a:off x="476250" y="1363663"/>
            <a:ext cx="323850" cy="0"/>
          </a:xfrm>
          <a:prstGeom prst="line">
            <a:avLst/>
          </a:prstGeom>
          <a:ln w="57150" cap="flat" cmpd="sng">
            <a:solidFill>
              <a:srgbClr val="FF99CC"/>
            </a:solidFill>
            <a:prstDash val="solid"/>
            <a:headEnd type="none" w="med" len="med"/>
            <a:tailEnd type="none" w="med" len="med"/>
          </a:ln>
        </p:spPr>
      </p:sp>
      <p:sp>
        <p:nvSpPr>
          <p:cNvPr id="6244" name="Text Box 256"/>
          <p:cNvSpPr txBox="1"/>
          <p:nvPr/>
        </p:nvSpPr>
        <p:spPr>
          <a:xfrm>
            <a:off x="814388" y="946150"/>
            <a:ext cx="438150" cy="244475"/>
          </a:xfrm>
          <a:prstGeom prst="rect">
            <a:avLst/>
          </a:prstGeom>
          <a:noFill/>
          <a:ln w="9525">
            <a:noFill/>
          </a:ln>
        </p:spPr>
        <p:txBody>
          <a:bodyPr>
            <a:spAutoFit/>
          </a:bodyPr>
          <a:p>
            <a:r>
              <a:rPr lang="zh-CN" altLang="en-US" sz="1000" b="1" dirty="0">
                <a:latin typeface="Arial" panose="020B0604020202020204" pitchFamily="34" charset="0"/>
              </a:rPr>
              <a:t>门</a:t>
            </a:r>
            <a:endParaRPr lang="zh-CN" altLang="en-US" sz="1000" b="1" dirty="0">
              <a:latin typeface="Arial" panose="020B0604020202020204" pitchFamily="34" charset="0"/>
            </a:endParaRPr>
          </a:p>
        </p:txBody>
      </p:sp>
      <p:sp>
        <p:nvSpPr>
          <p:cNvPr id="6245" name="Text Box 257"/>
          <p:cNvSpPr txBox="1"/>
          <p:nvPr/>
        </p:nvSpPr>
        <p:spPr>
          <a:xfrm>
            <a:off x="801688" y="1233488"/>
            <a:ext cx="439737" cy="244475"/>
          </a:xfrm>
          <a:prstGeom prst="rect">
            <a:avLst/>
          </a:prstGeom>
          <a:noFill/>
          <a:ln w="9525">
            <a:noFill/>
          </a:ln>
        </p:spPr>
        <p:txBody>
          <a:bodyPr>
            <a:spAutoFit/>
          </a:bodyPr>
          <a:p>
            <a:r>
              <a:rPr lang="zh-CN" altLang="en-US" sz="1000" b="1" dirty="0">
                <a:latin typeface="Arial" panose="020B0604020202020204" pitchFamily="34" charset="0"/>
              </a:rPr>
              <a:t>窗</a:t>
            </a:r>
            <a:endParaRPr lang="zh-CN" altLang="en-US" sz="1000" b="1" dirty="0">
              <a:latin typeface="Arial" panose="020B0604020202020204" pitchFamily="34" charset="0"/>
            </a:endParaRPr>
          </a:p>
        </p:txBody>
      </p:sp>
      <p:grpSp>
        <p:nvGrpSpPr>
          <p:cNvPr id="6246" name="Group 258"/>
          <p:cNvGrpSpPr/>
          <p:nvPr/>
        </p:nvGrpSpPr>
        <p:grpSpPr>
          <a:xfrm>
            <a:off x="4721225" y="1108075"/>
            <a:ext cx="400050" cy="414338"/>
            <a:chOff x="0" y="0"/>
            <a:chExt cx="592" cy="654"/>
          </a:xfrm>
        </p:grpSpPr>
        <p:sp>
          <p:nvSpPr>
            <p:cNvPr id="6283" name="箭头 320"/>
            <p:cNvSpPr/>
            <p:nvPr/>
          </p:nvSpPr>
          <p:spPr>
            <a:xfrm flipV="1">
              <a:off x="282" y="0"/>
              <a:ext cx="1" cy="654"/>
            </a:xfrm>
            <a:prstGeom prst="line">
              <a:avLst/>
            </a:prstGeom>
            <a:ln w="9525" cap="flat" cmpd="sng">
              <a:solidFill>
                <a:schemeClr val="tx1"/>
              </a:solidFill>
              <a:prstDash val="solid"/>
              <a:headEnd type="none" w="med" len="med"/>
              <a:tailEnd type="triangle" w="med" len="med"/>
            </a:ln>
          </p:spPr>
        </p:sp>
        <p:sp>
          <p:nvSpPr>
            <p:cNvPr id="6284" name="箭头 321"/>
            <p:cNvSpPr/>
            <p:nvPr/>
          </p:nvSpPr>
          <p:spPr>
            <a:xfrm>
              <a:off x="0" y="384"/>
              <a:ext cx="592" cy="1"/>
            </a:xfrm>
            <a:prstGeom prst="line">
              <a:avLst/>
            </a:prstGeom>
            <a:ln w="9525" cap="flat" cmpd="sng">
              <a:solidFill>
                <a:schemeClr val="tx1"/>
              </a:solidFill>
              <a:prstDash val="solid"/>
              <a:headEnd type="none" w="med" len="med"/>
              <a:tailEnd type="triangle" w="med" len="med"/>
            </a:ln>
          </p:spPr>
        </p:sp>
      </p:grpSp>
      <p:sp>
        <p:nvSpPr>
          <p:cNvPr id="6247" name="Text Box 261"/>
          <p:cNvSpPr txBox="1"/>
          <p:nvPr/>
        </p:nvSpPr>
        <p:spPr>
          <a:xfrm>
            <a:off x="4779963" y="889000"/>
            <a:ext cx="506412" cy="244475"/>
          </a:xfrm>
          <a:prstGeom prst="rect">
            <a:avLst/>
          </a:prstGeom>
          <a:noFill/>
          <a:ln w="9525">
            <a:noFill/>
          </a:ln>
        </p:spPr>
        <p:txBody>
          <a:bodyPr>
            <a:spAutoFit/>
          </a:bodyPr>
          <a:p>
            <a:r>
              <a:rPr lang="zh-CN" altLang="en-US" sz="1000" b="1" dirty="0">
                <a:latin typeface="Arial" panose="020B0604020202020204" pitchFamily="34" charset="0"/>
              </a:rPr>
              <a:t>N</a:t>
            </a:r>
            <a:endParaRPr lang="zh-CN" altLang="en-US" sz="1000" b="1" dirty="0">
              <a:latin typeface="Arial" panose="020B0604020202020204" pitchFamily="34" charset="0"/>
            </a:endParaRPr>
          </a:p>
        </p:txBody>
      </p:sp>
      <p:sp>
        <p:nvSpPr>
          <p:cNvPr id="6248" name="Line 262"/>
          <p:cNvSpPr/>
          <p:nvPr/>
        </p:nvSpPr>
        <p:spPr>
          <a:xfrm>
            <a:off x="1130300" y="2016125"/>
            <a:ext cx="119063" cy="200025"/>
          </a:xfrm>
          <a:prstGeom prst="line">
            <a:avLst/>
          </a:prstGeom>
          <a:ln w="28575" cap="flat" cmpd="sng">
            <a:solidFill>
              <a:srgbClr val="FF0000"/>
            </a:solidFill>
            <a:prstDash val="solid"/>
            <a:headEnd type="none" w="med" len="med"/>
            <a:tailEnd type="none" w="med" len="med"/>
          </a:ln>
        </p:spPr>
      </p:sp>
      <p:sp>
        <p:nvSpPr>
          <p:cNvPr id="6249" name="Line 263"/>
          <p:cNvSpPr/>
          <p:nvPr/>
        </p:nvSpPr>
        <p:spPr>
          <a:xfrm>
            <a:off x="592138" y="4383088"/>
            <a:ext cx="179387" cy="84137"/>
          </a:xfrm>
          <a:prstGeom prst="line">
            <a:avLst/>
          </a:prstGeom>
          <a:ln w="28575" cap="flat" cmpd="sng">
            <a:solidFill>
              <a:srgbClr val="FF0000"/>
            </a:solidFill>
            <a:prstDash val="solid"/>
            <a:bevel/>
            <a:headEnd type="none" w="med" len="med"/>
            <a:tailEnd type="none" w="med" len="med"/>
          </a:ln>
        </p:spPr>
      </p:sp>
      <p:sp>
        <p:nvSpPr>
          <p:cNvPr id="6250" name="Line 264"/>
          <p:cNvSpPr/>
          <p:nvPr/>
        </p:nvSpPr>
        <p:spPr>
          <a:xfrm flipV="1">
            <a:off x="612775" y="4518025"/>
            <a:ext cx="149225" cy="144463"/>
          </a:xfrm>
          <a:prstGeom prst="line">
            <a:avLst/>
          </a:prstGeom>
          <a:ln w="28575" cap="flat" cmpd="sng">
            <a:solidFill>
              <a:srgbClr val="FF0000"/>
            </a:solidFill>
            <a:prstDash val="solid"/>
            <a:headEnd type="none" w="med" len="med"/>
            <a:tailEnd type="none" w="med" len="med"/>
          </a:ln>
        </p:spPr>
      </p:sp>
      <p:sp>
        <p:nvSpPr>
          <p:cNvPr id="6251" name="Line 265"/>
          <p:cNvSpPr/>
          <p:nvPr/>
        </p:nvSpPr>
        <p:spPr>
          <a:xfrm flipV="1">
            <a:off x="908050" y="4579938"/>
            <a:ext cx="150813" cy="144462"/>
          </a:xfrm>
          <a:prstGeom prst="line">
            <a:avLst/>
          </a:prstGeom>
          <a:ln w="28575" cap="flat" cmpd="sng">
            <a:solidFill>
              <a:srgbClr val="FF0000"/>
            </a:solidFill>
            <a:prstDash val="solid"/>
            <a:headEnd type="none" w="med" len="med"/>
            <a:tailEnd type="none" w="med" len="med"/>
          </a:ln>
        </p:spPr>
      </p:sp>
      <p:sp>
        <p:nvSpPr>
          <p:cNvPr id="6252" name="Line 266"/>
          <p:cNvSpPr/>
          <p:nvPr/>
        </p:nvSpPr>
        <p:spPr>
          <a:xfrm flipV="1">
            <a:off x="1092200" y="4321175"/>
            <a:ext cx="149225" cy="144463"/>
          </a:xfrm>
          <a:prstGeom prst="line">
            <a:avLst/>
          </a:prstGeom>
          <a:ln w="28575" cap="flat" cmpd="sng">
            <a:solidFill>
              <a:srgbClr val="FF0000"/>
            </a:solidFill>
            <a:prstDash val="solid"/>
            <a:headEnd type="none" w="med" len="med"/>
            <a:tailEnd type="none" w="med" len="med"/>
          </a:ln>
        </p:spPr>
      </p:sp>
      <p:grpSp>
        <p:nvGrpSpPr>
          <p:cNvPr id="6253" name="Group 267"/>
          <p:cNvGrpSpPr/>
          <p:nvPr/>
        </p:nvGrpSpPr>
        <p:grpSpPr>
          <a:xfrm>
            <a:off x="8096250" y="3373438"/>
            <a:ext cx="150813" cy="341312"/>
            <a:chOff x="0" y="0"/>
            <a:chExt cx="222" cy="540"/>
          </a:xfrm>
        </p:grpSpPr>
        <p:sp>
          <p:nvSpPr>
            <p:cNvPr id="6281" name="Line 268"/>
            <p:cNvSpPr/>
            <p:nvPr/>
          </p:nvSpPr>
          <p:spPr>
            <a:xfrm flipV="1">
              <a:off x="0" y="314"/>
              <a:ext cx="222" cy="227"/>
            </a:xfrm>
            <a:prstGeom prst="line">
              <a:avLst/>
            </a:prstGeom>
            <a:ln w="28575" cap="flat" cmpd="sng">
              <a:solidFill>
                <a:srgbClr val="FF0000"/>
              </a:solidFill>
              <a:prstDash val="solid"/>
              <a:headEnd type="none" w="med" len="med"/>
              <a:tailEnd type="none" w="med" len="med"/>
            </a:ln>
          </p:spPr>
        </p:sp>
        <p:sp>
          <p:nvSpPr>
            <p:cNvPr id="6282" name="Line 269"/>
            <p:cNvSpPr/>
            <p:nvPr/>
          </p:nvSpPr>
          <p:spPr>
            <a:xfrm>
              <a:off x="1" y="0"/>
              <a:ext cx="200" cy="258"/>
            </a:xfrm>
            <a:prstGeom prst="line">
              <a:avLst/>
            </a:prstGeom>
            <a:ln w="28575" cap="flat" cmpd="sng">
              <a:solidFill>
                <a:srgbClr val="FF0000"/>
              </a:solidFill>
              <a:prstDash val="solid"/>
              <a:bevel/>
              <a:headEnd type="none" w="med" len="med"/>
              <a:tailEnd type="none" w="med" len="med"/>
            </a:ln>
          </p:spPr>
        </p:sp>
      </p:grpSp>
      <p:grpSp>
        <p:nvGrpSpPr>
          <p:cNvPr id="6254" name="Group 270"/>
          <p:cNvGrpSpPr/>
          <p:nvPr/>
        </p:nvGrpSpPr>
        <p:grpSpPr>
          <a:xfrm>
            <a:off x="7223125" y="3338513"/>
            <a:ext cx="149225" cy="341312"/>
            <a:chOff x="0" y="0"/>
            <a:chExt cx="222" cy="540"/>
          </a:xfrm>
        </p:grpSpPr>
        <p:sp>
          <p:nvSpPr>
            <p:cNvPr id="6279" name="Line 271"/>
            <p:cNvSpPr/>
            <p:nvPr/>
          </p:nvSpPr>
          <p:spPr>
            <a:xfrm flipV="1">
              <a:off x="0" y="314"/>
              <a:ext cx="222" cy="227"/>
            </a:xfrm>
            <a:prstGeom prst="line">
              <a:avLst/>
            </a:prstGeom>
            <a:ln w="28575" cap="flat" cmpd="sng">
              <a:solidFill>
                <a:srgbClr val="FF0000"/>
              </a:solidFill>
              <a:prstDash val="solid"/>
              <a:bevel/>
              <a:headEnd type="none" w="med" len="med"/>
              <a:tailEnd type="none" w="med" len="med"/>
            </a:ln>
          </p:spPr>
        </p:sp>
        <p:sp>
          <p:nvSpPr>
            <p:cNvPr id="6280" name="Line 272"/>
            <p:cNvSpPr/>
            <p:nvPr/>
          </p:nvSpPr>
          <p:spPr>
            <a:xfrm>
              <a:off x="1" y="0"/>
              <a:ext cx="200" cy="258"/>
            </a:xfrm>
            <a:prstGeom prst="line">
              <a:avLst/>
            </a:prstGeom>
            <a:ln w="28575" cap="flat" cmpd="sng">
              <a:solidFill>
                <a:srgbClr val="FF0000"/>
              </a:solidFill>
              <a:prstDash val="solid"/>
              <a:headEnd type="none" w="med" len="med"/>
              <a:tailEnd type="none" w="med" len="med"/>
            </a:ln>
          </p:spPr>
        </p:sp>
      </p:grpSp>
      <p:sp>
        <p:nvSpPr>
          <p:cNvPr id="6255" name="Line 273"/>
          <p:cNvSpPr/>
          <p:nvPr/>
        </p:nvSpPr>
        <p:spPr>
          <a:xfrm flipV="1">
            <a:off x="9215438" y="3817938"/>
            <a:ext cx="149225" cy="144462"/>
          </a:xfrm>
          <a:prstGeom prst="line">
            <a:avLst/>
          </a:prstGeom>
          <a:ln w="28575" cap="flat" cmpd="sng">
            <a:solidFill>
              <a:srgbClr val="FF0000"/>
            </a:solidFill>
            <a:prstDash val="solid"/>
            <a:bevel/>
            <a:headEnd type="none" w="med" len="med"/>
            <a:tailEnd type="none" w="med" len="med"/>
          </a:ln>
        </p:spPr>
      </p:sp>
      <p:sp>
        <p:nvSpPr>
          <p:cNvPr id="6256" name="Text Box 274"/>
          <p:cNvSpPr txBox="1"/>
          <p:nvPr/>
        </p:nvSpPr>
        <p:spPr>
          <a:xfrm>
            <a:off x="8166100" y="3841750"/>
            <a:ext cx="482600" cy="242888"/>
          </a:xfrm>
          <a:prstGeom prst="rect">
            <a:avLst/>
          </a:prstGeom>
          <a:noFill/>
          <a:ln w="9525">
            <a:noFill/>
          </a:ln>
        </p:spPr>
        <p:txBody>
          <a:bodyPr>
            <a:spAutoFit/>
          </a:bodyPr>
          <a:p>
            <a:r>
              <a:rPr lang="zh-CN" altLang="en-US" sz="1000" dirty="0">
                <a:solidFill>
                  <a:srgbClr val="FF0000"/>
                </a:solidFill>
                <a:latin typeface="Times New Roman" panose="02020603050405020304" pitchFamily="18" charset="0"/>
              </a:rPr>
              <a:t>1.5</a:t>
            </a:r>
            <a:endParaRPr lang="zh-CN" altLang="en-US" sz="1000" dirty="0">
              <a:solidFill>
                <a:srgbClr val="FF0000"/>
              </a:solidFill>
              <a:latin typeface="Times New Roman" panose="02020603050405020304" pitchFamily="18" charset="0"/>
            </a:endParaRPr>
          </a:p>
        </p:txBody>
      </p:sp>
      <p:sp>
        <p:nvSpPr>
          <p:cNvPr id="6257" name="Text Box 275"/>
          <p:cNvSpPr txBox="1"/>
          <p:nvPr/>
        </p:nvSpPr>
        <p:spPr>
          <a:xfrm>
            <a:off x="7131050" y="1792288"/>
            <a:ext cx="481013" cy="244475"/>
          </a:xfrm>
          <a:prstGeom prst="rect">
            <a:avLst/>
          </a:prstGeom>
          <a:noFill/>
          <a:ln w="9525">
            <a:noFill/>
          </a:ln>
        </p:spPr>
        <p:txBody>
          <a:bodyPr>
            <a:spAutoFit/>
          </a:bodyPr>
          <a:p>
            <a:r>
              <a:rPr lang="zh-CN" altLang="en-US" sz="1000" dirty="0">
                <a:solidFill>
                  <a:srgbClr val="FF0000"/>
                </a:solidFill>
                <a:latin typeface="Times New Roman" panose="02020603050405020304" pitchFamily="18" charset="0"/>
              </a:rPr>
              <a:t>1.5</a:t>
            </a:r>
            <a:endParaRPr lang="zh-CN" altLang="en-US" sz="1000" dirty="0">
              <a:solidFill>
                <a:srgbClr val="FF0000"/>
              </a:solidFill>
              <a:latin typeface="Times New Roman" panose="02020603050405020304" pitchFamily="18" charset="0"/>
            </a:endParaRPr>
          </a:p>
        </p:txBody>
      </p:sp>
      <p:sp>
        <p:nvSpPr>
          <p:cNvPr id="6258" name="Line 276"/>
          <p:cNvSpPr/>
          <p:nvPr/>
        </p:nvSpPr>
        <p:spPr>
          <a:xfrm>
            <a:off x="4851400" y="2827338"/>
            <a:ext cx="166688" cy="117475"/>
          </a:xfrm>
          <a:prstGeom prst="line">
            <a:avLst/>
          </a:prstGeom>
          <a:ln w="28575" cap="flat" cmpd="sng">
            <a:solidFill>
              <a:srgbClr val="FF0000"/>
            </a:solidFill>
            <a:prstDash val="solid"/>
            <a:headEnd type="none" w="med" len="med"/>
            <a:tailEnd type="none" w="med" len="med"/>
          </a:ln>
        </p:spPr>
      </p:sp>
      <p:cxnSp>
        <p:nvCxnSpPr>
          <p:cNvPr id="6259" name="AutoShape 277"/>
          <p:cNvCxnSpPr/>
          <p:nvPr/>
        </p:nvCxnSpPr>
        <p:spPr>
          <a:xfrm flipH="1" flipV="1">
            <a:off x="206375" y="1762125"/>
            <a:ext cx="6350" cy="790575"/>
          </a:xfrm>
          <a:prstGeom prst="straightConnector1">
            <a:avLst/>
          </a:prstGeom>
          <a:ln w="9525" cap="flat" cmpd="sng">
            <a:solidFill>
              <a:schemeClr val="tx1"/>
            </a:solidFill>
            <a:prstDash val="solid"/>
            <a:headEnd type="triangle" w="med" len="med"/>
            <a:tailEnd type="triangle" w="med" len="med"/>
          </a:ln>
        </p:spPr>
      </p:cxnSp>
      <p:sp>
        <p:nvSpPr>
          <p:cNvPr id="6260" name="Text Box 278"/>
          <p:cNvSpPr txBox="1"/>
          <p:nvPr/>
        </p:nvSpPr>
        <p:spPr>
          <a:xfrm>
            <a:off x="-60325" y="2009775"/>
            <a:ext cx="415925" cy="528638"/>
          </a:xfrm>
          <a:prstGeom prst="rect">
            <a:avLst/>
          </a:prstGeom>
          <a:noFill/>
          <a:ln w="9525">
            <a:noFill/>
          </a:ln>
        </p:spPr>
        <p:txBody>
          <a:bodyPr vert="eaVert">
            <a:spAutoFit/>
          </a:bodyPr>
          <a:p>
            <a:r>
              <a:rPr lang="zh-CN" altLang="en-US" sz="1400" b="1" dirty="0">
                <a:latin typeface="Times New Roman" panose="02020603050405020304" pitchFamily="18" charset="0"/>
              </a:rPr>
              <a:t>4.0</a:t>
            </a:r>
            <a:endParaRPr lang="zh-CN" altLang="en-US" sz="1400" b="1" dirty="0">
              <a:latin typeface="Times New Roman" panose="02020603050405020304" pitchFamily="18" charset="0"/>
            </a:endParaRPr>
          </a:p>
        </p:txBody>
      </p:sp>
      <p:cxnSp>
        <p:nvCxnSpPr>
          <p:cNvPr id="6261" name="AutoShape 279"/>
          <p:cNvCxnSpPr/>
          <p:nvPr/>
        </p:nvCxnSpPr>
        <p:spPr>
          <a:xfrm flipH="1" flipV="1">
            <a:off x="204788" y="2533650"/>
            <a:ext cx="7937" cy="558800"/>
          </a:xfrm>
          <a:prstGeom prst="straightConnector1">
            <a:avLst/>
          </a:prstGeom>
          <a:ln w="9525" cap="flat" cmpd="sng">
            <a:solidFill>
              <a:schemeClr val="tx1"/>
            </a:solidFill>
            <a:prstDash val="solid"/>
            <a:bevel/>
            <a:headEnd type="triangle" w="med" len="med"/>
            <a:tailEnd type="triangle" w="med" len="med"/>
          </a:ln>
        </p:spPr>
      </p:cxnSp>
      <p:sp>
        <p:nvSpPr>
          <p:cNvPr id="6262" name="Text Box 280"/>
          <p:cNvSpPr txBox="1"/>
          <p:nvPr/>
        </p:nvSpPr>
        <p:spPr>
          <a:xfrm>
            <a:off x="-84137" y="2686050"/>
            <a:ext cx="420687" cy="528638"/>
          </a:xfrm>
          <a:prstGeom prst="rect">
            <a:avLst/>
          </a:prstGeom>
          <a:noFill/>
          <a:ln w="9525">
            <a:noFill/>
          </a:ln>
        </p:spPr>
        <p:txBody>
          <a:bodyPr vert="eaVert">
            <a:spAutoFit/>
          </a:bodyPr>
          <a:p>
            <a:r>
              <a:rPr lang="zh-CN" altLang="en-US" sz="1400" b="1" dirty="0">
                <a:latin typeface="Times New Roman" panose="02020603050405020304" pitchFamily="18" charset="0"/>
              </a:rPr>
              <a:t>3.0</a:t>
            </a:r>
            <a:endParaRPr lang="zh-CN" altLang="en-US" sz="1400" b="1" dirty="0">
              <a:latin typeface="Times New Roman" panose="02020603050405020304" pitchFamily="18" charset="0"/>
            </a:endParaRPr>
          </a:p>
        </p:txBody>
      </p:sp>
      <p:cxnSp>
        <p:nvCxnSpPr>
          <p:cNvPr id="6263" name="AutoShape 281"/>
          <p:cNvCxnSpPr/>
          <p:nvPr/>
        </p:nvCxnSpPr>
        <p:spPr>
          <a:xfrm flipH="1" flipV="1">
            <a:off x="212725" y="3079750"/>
            <a:ext cx="9525" cy="558800"/>
          </a:xfrm>
          <a:prstGeom prst="straightConnector1">
            <a:avLst/>
          </a:prstGeom>
          <a:ln w="9525" cap="flat" cmpd="sng">
            <a:solidFill>
              <a:schemeClr val="tx1"/>
            </a:solidFill>
            <a:prstDash val="solid"/>
            <a:headEnd type="triangle" w="med" len="med"/>
            <a:tailEnd type="triangle" w="med" len="med"/>
          </a:ln>
        </p:spPr>
      </p:cxnSp>
      <p:sp>
        <p:nvSpPr>
          <p:cNvPr id="6264" name="Text Box 282"/>
          <p:cNvSpPr txBox="1"/>
          <p:nvPr/>
        </p:nvSpPr>
        <p:spPr>
          <a:xfrm>
            <a:off x="-87312" y="3178175"/>
            <a:ext cx="415925" cy="528638"/>
          </a:xfrm>
          <a:prstGeom prst="rect">
            <a:avLst/>
          </a:prstGeom>
          <a:noFill/>
          <a:ln w="9525">
            <a:noFill/>
          </a:ln>
        </p:spPr>
        <p:txBody>
          <a:bodyPr vert="eaVert">
            <a:spAutoFit/>
          </a:bodyPr>
          <a:p>
            <a:r>
              <a:rPr lang="zh-CN" altLang="en-US" sz="1400" b="1" dirty="0">
                <a:latin typeface="Times New Roman" panose="02020603050405020304" pitchFamily="18" charset="0"/>
              </a:rPr>
              <a:t>3.0</a:t>
            </a:r>
            <a:endParaRPr lang="zh-CN" altLang="en-US" sz="1400" b="1" dirty="0">
              <a:latin typeface="Times New Roman" panose="02020603050405020304" pitchFamily="18" charset="0"/>
            </a:endParaRPr>
          </a:p>
        </p:txBody>
      </p:sp>
      <p:cxnSp>
        <p:nvCxnSpPr>
          <p:cNvPr id="6265" name="AutoShape 283"/>
          <p:cNvCxnSpPr/>
          <p:nvPr/>
        </p:nvCxnSpPr>
        <p:spPr>
          <a:xfrm>
            <a:off x="222250" y="3619500"/>
            <a:ext cx="0" cy="619125"/>
          </a:xfrm>
          <a:prstGeom prst="straightConnector1">
            <a:avLst/>
          </a:prstGeom>
          <a:ln w="9525" cap="flat" cmpd="sng">
            <a:solidFill>
              <a:schemeClr val="tx1"/>
            </a:solidFill>
            <a:prstDash val="solid"/>
            <a:headEnd type="triangle" w="med" len="med"/>
            <a:tailEnd type="triangle" w="med" len="med"/>
          </a:ln>
        </p:spPr>
      </p:cxnSp>
      <p:sp>
        <p:nvSpPr>
          <p:cNvPr id="6266" name="Text Box 284"/>
          <p:cNvSpPr txBox="1"/>
          <p:nvPr/>
        </p:nvSpPr>
        <p:spPr>
          <a:xfrm>
            <a:off x="-87312" y="3778250"/>
            <a:ext cx="420687" cy="528638"/>
          </a:xfrm>
          <a:prstGeom prst="rect">
            <a:avLst/>
          </a:prstGeom>
          <a:noFill/>
          <a:ln w="9525">
            <a:noFill/>
          </a:ln>
        </p:spPr>
        <p:txBody>
          <a:bodyPr vert="eaVert">
            <a:spAutoFit/>
          </a:bodyPr>
          <a:p>
            <a:r>
              <a:rPr lang="zh-CN" altLang="en-US" sz="1400" b="1" dirty="0">
                <a:latin typeface="Times New Roman" panose="02020603050405020304" pitchFamily="18" charset="0"/>
              </a:rPr>
              <a:t>3.8</a:t>
            </a:r>
            <a:endParaRPr lang="zh-CN" altLang="en-US" sz="1400" b="1" dirty="0">
              <a:latin typeface="Times New Roman" panose="02020603050405020304" pitchFamily="18" charset="0"/>
            </a:endParaRPr>
          </a:p>
        </p:txBody>
      </p:sp>
      <p:cxnSp>
        <p:nvCxnSpPr>
          <p:cNvPr id="6267" name="AutoShape 285"/>
          <p:cNvCxnSpPr/>
          <p:nvPr/>
        </p:nvCxnSpPr>
        <p:spPr>
          <a:xfrm>
            <a:off x="219075" y="4267200"/>
            <a:ext cx="0" cy="233363"/>
          </a:xfrm>
          <a:prstGeom prst="straightConnector1">
            <a:avLst/>
          </a:prstGeom>
          <a:ln w="9525" cap="flat" cmpd="sng">
            <a:solidFill>
              <a:schemeClr val="tx1"/>
            </a:solidFill>
            <a:prstDash val="solid"/>
            <a:headEnd type="triangle" w="med" len="med"/>
            <a:tailEnd type="triangle" w="med" len="med"/>
          </a:ln>
        </p:spPr>
      </p:cxnSp>
      <p:sp>
        <p:nvSpPr>
          <p:cNvPr id="6268" name="Text Box 286"/>
          <p:cNvSpPr txBox="1"/>
          <p:nvPr/>
        </p:nvSpPr>
        <p:spPr>
          <a:xfrm>
            <a:off x="-36512" y="4238625"/>
            <a:ext cx="357187" cy="530225"/>
          </a:xfrm>
          <a:prstGeom prst="rect">
            <a:avLst/>
          </a:prstGeom>
          <a:noFill/>
          <a:ln w="9525">
            <a:noFill/>
          </a:ln>
        </p:spPr>
        <p:txBody>
          <a:bodyPr vert="eaVert">
            <a:spAutoFit/>
          </a:bodyPr>
          <a:p>
            <a:r>
              <a:rPr lang="zh-CN" altLang="en-US" sz="1000" b="1" dirty="0">
                <a:latin typeface="Times New Roman" panose="02020603050405020304" pitchFamily="18" charset="0"/>
              </a:rPr>
              <a:t>1.2</a:t>
            </a:r>
            <a:endParaRPr lang="zh-CN" altLang="en-US" sz="1000" b="1" dirty="0">
              <a:latin typeface="Times New Roman" panose="02020603050405020304" pitchFamily="18" charset="0"/>
            </a:endParaRPr>
          </a:p>
        </p:txBody>
      </p:sp>
      <p:sp>
        <p:nvSpPr>
          <p:cNvPr id="6269" name="Text Box 287"/>
          <p:cNvSpPr txBox="1"/>
          <p:nvPr/>
        </p:nvSpPr>
        <p:spPr>
          <a:xfrm>
            <a:off x="-30162" y="4632325"/>
            <a:ext cx="412750" cy="528638"/>
          </a:xfrm>
          <a:prstGeom prst="rect">
            <a:avLst/>
          </a:prstGeom>
          <a:noFill/>
          <a:ln w="9525">
            <a:noFill/>
          </a:ln>
        </p:spPr>
        <p:txBody>
          <a:bodyPr vert="eaVert">
            <a:spAutoFit/>
          </a:bodyPr>
          <a:p>
            <a:r>
              <a:rPr lang="zh-CN" altLang="en-US" sz="1400" b="1" dirty="0">
                <a:latin typeface="Times New Roman" panose="02020603050405020304" pitchFamily="18" charset="0"/>
              </a:rPr>
              <a:t>3.0</a:t>
            </a:r>
            <a:endParaRPr lang="zh-CN" altLang="en-US" sz="1400" b="1" dirty="0">
              <a:latin typeface="Times New Roman" panose="02020603050405020304" pitchFamily="18" charset="0"/>
            </a:endParaRPr>
          </a:p>
        </p:txBody>
      </p:sp>
      <p:cxnSp>
        <p:nvCxnSpPr>
          <p:cNvPr id="6270" name="AutoShape 288"/>
          <p:cNvCxnSpPr/>
          <p:nvPr/>
        </p:nvCxnSpPr>
        <p:spPr>
          <a:xfrm>
            <a:off x="233363" y="4532313"/>
            <a:ext cx="0" cy="482600"/>
          </a:xfrm>
          <a:prstGeom prst="straightConnector1">
            <a:avLst/>
          </a:prstGeom>
          <a:ln w="9525" cap="flat" cmpd="sng">
            <a:solidFill>
              <a:schemeClr val="tx1"/>
            </a:solidFill>
            <a:prstDash val="solid"/>
            <a:headEnd type="triangle" w="med" len="med"/>
            <a:tailEnd type="triangle" w="med" len="med"/>
          </a:ln>
        </p:spPr>
      </p:cxnSp>
      <p:cxnSp>
        <p:nvCxnSpPr>
          <p:cNvPr id="6271" name="AutoShape 289"/>
          <p:cNvCxnSpPr/>
          <p:nvPr/>
        </p:nvCxnSpPr>
        <p:spPr>
          <a:xfrm>
            <a:off x="344488" y="1708150"/>
            <a:ext cx="850900" cy="0"/>
          </a:xfrm>
          <a:prstGeom prst="straightConnector1">
            <a:avLst/>
          </a:prstGeom>
          <a:ln w="28575" cap="flat" cmpd="sng">
            <a:solidFill>
              <a:schemeClr val="tx1"/>
            </a:solidFill>
            <a:prstDash val="solid"/>
            <a:headEnd type="triangle" w="med" len="med"/>
            <a:tailEnd type="triangle" w="med" len="med"/>
          </a:ln>
        </p:spPr>
      </p:cxnSp>
      <p:sp>
        <p:nvSpPr>
          <p:cNvPr id="6272" name="Text Box 290"/>
          <p:cNvSpPr txBox="1"/>
          <p:nvPr/>
        </p:nvSpPr>
        <p:spPr>
          <a:xfrm>
            <a:off x="517525" y="1400175"/>
            <a:ext cx="882650" cy="365125"/>
          </a:xfrm>
          <a:prstGeom prst="rect">
            <a:avLst/>
          </a:prstGeom>
          <a:noFill/>
          <a:ln w="9525">
            <a:noFill/>
          </a:ln>
        </p:spPr>
        <p:txBody>
          <a:bodyPr>
            <a:spAutoFit/>
          </a:bodyPr>
          <a:p>
            <a:r>
              <a:rPr lang="zh-CN" altLang="en-US" dirty="0">
                <a:latin typeface="Arial" panose="020B0604020202020204" pitchFamily="34" charset="0"/>
              </a:rPr>
              <a:t>6.3m</a:t>
            </a:r>
            <a:endParaRPr lang="zh-CN" altLang="en-US" dirty="0">
              <a:latin typeface="Arial" panose="020B0604020202020204" pitchFamily="34" charset="0"/>
            </a:endParaRPr>
          </a:p>
        </p:txBody>
      </p:sp>
      <p:sp>
        <p:nvSpPr>
          <p:cNvPr id="6273" name="Text Box 291"/>
          <p:cNvSpPr txBox="1"/>
          <p:nvPr/>
        </p:nvSpPr>
        <p:spPr>
          <a:xfrm>
            <a:off x="722313" y="4648200"/>
            <a:ext cx="763587" cy="228600"/>
          </a:xfrm>
          <a:prstGeom prst="rect">
            <a:avLst/>
          </a:prstGeom>
          <a:noFill/>
          <a:ln w="9525">
            <a:noFill/>
          </a:ln>
        </p:spPr>
        <p:txBody>
          <a:bodyPr>
            <a:spAutoFit/>
          </a:bodyPr>
          <a:p>
            <a:r>
              <a:rPr lang="zh-CN" altLang="en-US" sz="900" dirty="0">
                <a:latin typeface="宋体" panose="02010600030101010101" pitchFamily="2" charset="-122"/>
              </a:rPr>
              <a:t>shower</a:t>
            </a:r>
            <a:endParaRPr lang="zh-CN" altLang="en-US" sz="900" dirty="0">
              <a:latin typeface="宋体" panose="02010600030101010101" pitchFamily="2" charset="-122"/>
            </a:endParaRPr>
          </a:p>
        </p:txBody>
      </p:sp>
      <p:sp>
        <p:nvSpPr>
          <p:cNvPr id="6274" name="Text Box 292"/>
          <p:cNvSpPr txBox="1"/>
          <p:nvPr/>
        </p:nvSpPr>
        <p:spPr>
          <a:xfrm>
            <a:off x="698500" y="4810125"/>
            <a:ext cx="704850" cy="227013"/>
          </a:xfrm>
          <a:prstGeom prst="rect">
            <a:avLst/>
          </a:prstGeom>
          <a:noFill/>
          <a:ln w="9525">
            <a:noFill/>
          </a:ln>
        </p:spPr>
        <p:txBody>
          <a:bodyPr>
            <a:spAutoFit/>
          </a:bodyPr>
          <a:p>
            <a:r>
              <a:rPr lang="zh-CN" altLang="en-US" sz="900" b="1" dirty="0">
                <a:latin typeface="Arial" panose="020B0604020202020204" pitchFamily="34" charset="0"/>
              </a:rPr>
              <a:t>坐便器</a:t>
            </a:r>
            <a:endParaRPr lang="zh-CN" altLang="en-US" sz="900" b="1" dirty="0">
              <a:latin typeface="Arial" panose="020B0604020202020204" pitchFamily="34" charset="0"/>
            </a:endParaRPr>
          </a:p>
        </p:txBody>
      </p:sp>
      <p:sp>
        <p:nvSpPr>
          <p:cNvPr id="6275" name="双箭头 426"/>
          <p:cNvSpPr/>
          <p:nvPr/>
        </p:nvSpPr>
        <p:spPr>
          <a:xfrm>
            <a:off x="1252538" y="5229225"/>
            <a:ext cx="7224712" cy="0"/>
          </a:xfrm>
          <a:prstGeom prst="line">
            <a:avLst/>
          </a:prstGeom>
          <a:ln w="28575" cap="flat" cmpd="sng">
            <a:solidFill>
              <a:schemeClr val="tx1"/>
            </a:solidFill>
            <a:prstDash val="solid"/>
            <a:headEnd type="triangle" w="med" len="med"/>
            <a:tailEnd type="triangle" w="med" len="med"/>
          </a:ln>
        </p:spPr>
      </p:sp>
      <p:sp>
        <p:nvSpPr>
          <p:cNvPr id="6276" name="Text Box 294"/>
          <p:cNvSpPr txBox="1"/>
          <p:nvPr/>
        </p:nvSpPr>
        <p:spPr>
          <a:xfrm>
            <a:off x="4149725" y="5503863"/>
            <a:ext cx="1727200" cy="365125"/>
          </a:xfrm>
          <a:prstGeom prst="rect">
            <a:avLst/>
          </a:prstGeom>
          <a:noFill/>
          <a:ln w="9525">
            <a:noFill/>
          </a:ln>
        </p:spPr>
        <p:txBody>
          <a:bodyPr>
            <a:spAutoFit/>
          </a:bodyPr>
          <a:p>
            <a:endParaRPr lang="zh-CN" altLang="zh-CN" dirty="0">
              <a:latin typeface="Arial" panose="020B0604020202020204" pitchFamily="34" charset="0"/>
            </a:endParaRPr>
          </a:p>
        </p:txBody>
      </p:sp>
      <p:sp>
        <p:nvSpPr>
          <p:cNvPr id="6277" name="Text Box 295"/>
          <p:cNvSpPr txBox="1"/>
          <p:nvPr/>
        </p:nvSpPr>
        <p:spPr>
          <a:xfrm>
            <a:off x="4411663" y="5295900"/>
            <a:ext cx="1911350" cy="363538"/>
          </a:xfrm>
          <a:prstGeom prst="rect">
            <a:avLst/>
          </a:prstGeom>
          <a:noFill/>
          <a:ln w="9525">
            <a:noFill/>
          </a:ln>
        </p:spPr>
        <p:txBody>
          <a:bodyPr>
            <a:spAutoFit/>
          </a:bodyPr>
          <a:p>
            <a:r>
              <a:rPr lang="zh-CN" altLang="en-US" dirty="0">
                <a:latin typeface="Arial" panose="020B0604020202020204" pitchFamily="34" charset="0"/>
              </a:rPr>
              <a:t>47.4m</a:t>
            </a:r>
            <a:endParaRPr lang="zh-CN" altLang="en-US" dirty="0">
              <a:latin typeface="Arial" panose="020B0604020202020204" pitchFamily="34" charset="0"/>
            </a:endParaRPr>
          </a:p>
        </p:txBody>
      </p:sp>
      <p:sp>
        <p:nvSpPr>
          <p:cNvPr id="6278" name="矩形 3"/>
          <p:cNvSpPr/>
          <p:nvPr/>
        </p:nvSpPr>
        <p:spPr>
          <a:xfrm>
            <a:off x="822325" y="82550"/>
            <a:ext cx="9382125" cy="523875"/>
          </a:xfrm>
          <a:prstGeom prst="rect">
            <a:avLst/>
          </a:prstGeom>
          <a:noFill/>
          <a:ln w="9525">
            <a:noFill/>
          </a:ln>
        </p:spPr>
        <p:txBody>
          <a:bodyPr lIns="91377" tIns="45690" rIns="91377" bIns="45690">
            <a:spAutoFit/>
          </a:bodyPr>
          <a:p>
            <a:pPr defTabSz="1262380"/>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湘潭市高新区超纯高阻硅探测器</a:t>
            </a:r>
            <a:r>
              <a:rPr lang="zh-CN" altLang="en-US" sz="2800" b="1" dirty="0">
                <a:solidFill>
                  <a:schemeClr val="bg1"/>
                </a:solidFill>
                <a:latin typeface="黑体" panose="02010609060101010101" pitchFamily="49" charset="-122"/>
                <a:ea typeface="黑体" panose="02010609060101010101" pitchFamily="49" charset="-122"/>
              </a:rPr>
              <a:t>项目 （2016年</a:t>
            </a:r>
            <a:r>
              <a:rPr lang="en-US" altLang="zh-CN" sz="2800" b="1" dirty="0">
                <a:solidFill>
                  <a:schemeClr val="bg1"/>
                </a:solidFill>
                <a:latin typeface="黑体" panose="02010609060101010101" pitchFamily="49" charset="-122"/>
                <a:ea typeface="黑体" panose="02010609060101010101" pitchFamily="49" charset="-122"/>
              </a:rPr>
              <a:t>6</a:t>
            </a:r>
            <a:r>
              <a:rPr lang="zh-CN" altLang="en-US" sz="2800" b="1" dirty="0">
                <a:solidFill>
                  <a:schemeClr val="bg1"/>
                </a:solidFill>
                <a:latin typeface="黑体" panose="02010609060101010101" pitchFamily="49" charset="-122"/>
                <a:ea typeface="黑体" panose="02010609060101010101" pitchFamily="49" charset="-122"/>
              </a:rPr>
              <a:t>月建成）</a:t>
            </a:r>
            <a:endParaRPr lang="zh-CN" altLang="en-US" sz="2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4" name="Group 2"/>
          <p:cNvGrpSpPr/>
          <p:nvPr/>
        </p:nvGrpSpPr>
        <p:grpSpPr>
          <a:xfrm>
            <a:off x="0" y="531813"/>
            <a:ext cx="9855200" cy="6332537"/>
            <a:chOff x="0" y="0"/>
            <a:chExt cx="5839" cy="3998"/>
          </a:xfrm>
        </p:grpSpPr>
        <p:sp>
          <p:nvSpPr>
            <p:cNvPr id="13359" name="Rectangle 4"/>
            <p:cNvSpPr/>
            <p:nvPr/>
          </p:nvSpPr>
          <p:spPr>
            <a:xfrm>
              <a:off x="1396" y="0"/>
              <a:ext cx="3356" cy="231"/>
            </a:xfrm>
            <a:prstGeom prst="rect">
              <a:avLst/>
            </a:prstGeom>
            <a:noFill/>
            <a:ln w="9525">
              <a:noFill/>
            </a:ln>
          </p:spPr>
          <p:txBody>
            <a:bodyPr wrap="none" lIns="100794" tIns="50397" rIns="100794" bIns="50397">
              <a:spAutoFit/>
            </a:bodyPr>
            <a:p>
              <a:pPr defTabSz="503555"/>
              <a:endParaRPr lang="en-US" altLang="zh-CN" sz="2000" b="1" dirty="0">
                <a:solidFill>
                  <a:schemeClr val="hlink"/>
                </a:solidFill>
                <a:latin typeface="Arial" panose="020B0604020202020204" pitchFamily="34" charset="0"/>
              </a:endParaRPr>
            </a:p>
          </p:txBody>
        </p:sp>
        <p:pic>
          <p:nvPicPr>
            <p:cNvPr id="13360" name="Picture 17" descr="All-Detectro-Demo_Strip.bmp"/>
            <p:cNvPicPr>
              <a:picLocks noChangeAspect="1"/>
            </p:cNvPicPr>
            <p:nvPr/>
          </p:nvPicPr>
          <p:blipFill>
            <a:blip r:embed="rId1"/>
            <a:srcRect l="12730" r="16197" b="5797"/>
            <a:stretch>
              <a:fillRect/>
            </a:stretch>
          </p:blipFill>
          <p:spPr>
            <a:xfrm>
              <a:off x="192" y="944"/>
              <a:ext cx="3936" cy="2990"/>
            </a:xfrm>
            <a:prstGeom prst="rect">
              <a:avLst/>
            </a:prstGeom>
            <a:noFill/>
            <a:ln w="9525">
              <a:noFill/>
            </a:ln>
          </p:spPr>
        </p:pic>
        <p:grpSp>
          <p:nvGrpSpPr>
            <p:cNvPr id="13361" name="Group 5"/>
            <p:cNvGrpSpPr/>
            <p:nvPr/>
          </p:nvGrpSpPr>
          <p:grpSpPr>
            <a:xfrm>
              <a:off x="0" y="290"/>
              <a:ext cx="2784" cy="1446"/>
              <a:chOff x="0" y="0"/>
              <a:chExt cx="2784" cy="1446"/>
            </a:xfrm>
          </p:grpSpPr>
          <p:sp>
            <p:nvSpPr>
              <p:cNvPr id="13373" name="Line 7"/>
              <p:cNvSpPr/>
              <p:nvPr/>
            </p:nvSpPr>
            <p:spPr>
              <a:xfrm flipH="1" flipV="1">
                <a:off x="336" y="1188"/>
                <a:ext cx="294" cy="258"/>
              </a:xfrm>
              <a:prstGeom prst="line">
                <a:avLst/>
              </a:prstGeom>
              <a:ln w="38100" cap="flat" cmpd="sng">
                <a:solidFill>
                  <a:srgbClr val="0000FF"/>
                </a:solidFill>
                <a:prstDash val="solid"/>
                <a:headEnd type="none" w="med" len="med"/>
                <a:tailEnd type="none" w="med" len="med"/>
              </a:ln>
            </p:spPr>
          </p:sp>
          <p:sp>
            <p:nvSpPr>
              <p:cNvPr id="13374" name="Line 8"/>
              <p:cNvSpPr/>
              <p:nvPr/>
            </p:nvSpPr>
            <p:spPr>
              <a:xfrm>
                <a:off x="336" y="1092"/>
                <a:ext cx="0" cy="192"/>
              </a:xfrm>
              <a:prstGeom prst="line">
                <a:avLst/>
              </a:prstGeom>
              <a:ln w="38100" cap="flat" cmpd="sng">
                <a:solidFill>
                  <a:srgbClr val="0000FF"/>
                </a:solidFill>
                <a:prstDash val="solid"/>
                <a:headEnd type="none" w="med" len="med"/>
                <a:tailEnd type="none" w="med" len="med"/>
              </a:ln>
            </p:spPr>
          </p:sp>
          <p:sp>
            <p:nvSpPr>
              <p:cNvPr id="13375" name="Line 9"/>
              <p:cNvSpPr/>
              <p:nvPr/>
            </p:nvSpPr>
            <p:spPr>
              <a:xfrm flipH="1" flipV="1">
                <a:off x="0" y="972"/>
                <a:ext cx="150" cy="114"/>
              </a:xfrm>
              <a:prstGeom prst="line">
                <a:avLst/>
              </a:prstGeom>
              <a:ln w="38100" cap="flat" cmpd="sng">
                <a:solidFill>
                  <a:srgbClr val="0000FF"/>
                </a:solidFill>
                <a:prstDash val="solid"/>
                <a:headEnd type="none" w="med" len="med"/>
                <a:tailEnd type="none" w="med" len="med"/>
              </a:ln>
            </p:spPr>
          </p:sp>
          <p:sp>
            <p:nvSpPr>
              <p:cNvPr id="13376" name="Line 10"/>
              <p:cNvSpPr/>
              <p:nvPr/>
            </p:nvSpPr>
            <p:spPr>
              <a:xfrm>
                <a:off x="144" y="1044"/>
                <a:ext cx="192" cy="48"/>
              </a:xfrm>
              <a:prstGeom prst="line">
                <a:avLst/>
              </a:prstGeom>
              <a:ln w="38100" cap="flat" cmpd="sng">
                <a:solidFill>
                  <a:srgbClr val="0000FF"/>
                </a:solidFill>
                <a:prstDash val="solid"/>
                <a:headEnd type="none" w="med" len="med"/>
                <a:tailEnd type="none" w="med" len="med"/>
              </a:ln>
            </p:spPr>
          </p:sp>
          <p:sp>
            <p:nvSpPr>
              <p:cNvPr id="13377" name="Line 11"/>
              <p:cNvSpPr/>
              <p:nvPr/>
            </p:nvSpPr>
            <p:spPr>
              <a:xfrm>
                <a:off x="144" y="1044"/>
                <a:ext cx="192" cy="240"/>
              </a:xfrm>
              <a:prstGeom prst="line">
                <a:avLst/>
              </a:prstGeom>
              <a:ln w="38100" cap="flat" cmpd="sng">
                <a:solidFill>
                  <a:srgbClr val="0000FF"/>
                </a:solidFill>
                <a:prstDash val="solid"/>
                <a:headEnd type="none" w="med" len="med"/>
                <a:tailEnd type="none" w="med" len="med"/>
              </a:ln>
            </p:spPr>
          </p:sp>
          <p:sp>
            <p:nvSpPr>
              <p:cNvPr id="13378" name="Line 12"/>
              <p:cNvSpPr/>
              <p:nvPr/>
            </p:nvSpPr>
            <p:spPr>
              <a:xfrm flipH="1" flipV="1">
                <a:off x="636" y="1098"/>
                <a:ext cx="294" cy="258"/>
              </a:xfrm>
              <a:prstGeom prst="line">
                <a:avLst/>
              </a:prstGeom>
              <a:ln w="38100" cap="flat" cmpd="sng">
                <a:solidFill>
                  <a:srgbClr val="0000FF"/>
                </a:solidFill>
                <a:prstDash val="solid"/>
                <a:headEnd type="none" w="med" len="med"/>
                <a:tailEnd type="none" w="med" len="med"/>
              </a:ln>
            </p:spPr>
          </p:sp>
          <p:sp>
            <p:nvSpPr>
              <p:cNvPr id="13379" name="Line 13"/>
              <p:cNvSpPr/>
              <p:nvPr/>
            </p:nvSpPr>
            <p:spPr>
              <a:xfrm>
                <a:off x="636" y="1002"/>
                <a:ext cx="0" cy="192"/>
              </a:xfrm>
              <a:prstGeom prst="line">
                <a:avLst/>
              </a:prstGeom>
              <a:ln w="38100" cap="flat" cmpd="sng">
                <a:solidFill>
                  <a:srgbClr val="0000FF"/>
                </a:solidFill>
                <a:prstDash val="solid"/>
                <a:headEnd type="none" w="med" len="med"/>
                <a:tailEnd type="none" w="med" len="med"/>
              </a:ln>
            </p:spPr>
          </p:sp>
          <p:sp>
            <p:nvSpPr>
              <p:cNvPr id="13380" name="Line 14"/>
              <p:cNvSpPr/>
              <p:nvPr/>
            </p:nvSpPr>
            <p:spPr>
              <a:xfrm flipH="1" flipV="1">
                <a:off x="300" y="882"/>
                <a:ext cx="150" cy="114"/>
              </a:xfrm>
              <a:prstGeom prst="line">
                <a:avLst/>
              </a:prstGeom>
              <a:ln w="38100" cap="flat" cmpd="sng">
                <a:solidFill>
                  <a:srgbClr val="0000FF"/>
                </a:solidFill>
                <a:prstDash val="solid"/>
                <a:headEnd type="none" w="med" len="med"/>
                <a:tailEnd type="none" w="med" len="med"/>
              </a:ln>
            </p:spPr>
          </p:sp>
          <p:sp>
            <p:nvSpPr>
              <p:cNvPr id="13381" name="Line 15"/>
              <p:cNvSpPr/>
              <p:nvPr/>
            </p:nvSpPr>
            <p:spPr>
              <a:xfrm>
                <a:off x="444" y="978"/>
                <a:ext cx="192" cy="48"/>
              </a:xfrm>
              <a:prstGeom prst="line">
                <a:avLst/>
              </a:prstGeom>
              <a:ln w="38100" cap="flat" cmpd="sng">
                <a:solidFill>
                  <a:srgbClr val="0000FF"/>
                </a:solidFill>
                <a:prstDash val="solid"/>
                <a:headEnd type="none" w="med" len="med"/>
                <a:tailEnd type="none" w="med" len="med"/>
              </a:ln>
            </p:spPr>
          </p:sp>
          <p:sp>
            <p:nvSpPr>
              <p:cNvPr id="13382" name="Line 16"/>
              <p:cNvSpPr/>
              <p:nvPr/>
            </p:nvSpPr>
            <p:spPr>
              <a:xfrm>
                <a:off x="444" y="954"/>
                <a:ext cx="192" cy="240"/>
              </a:xfrm>
              <a:prstGeom prst="line">
                <a:avLst/>
              </a:prstGeom>
              <a:ln w="38100" cap="flat" cmpd="sng">
                <a:solidFill>
                  <a:srgbClr val="0000FF"/>
                </a:solidFill>
                <a:prstDash val="solid"/>
                <a:headEnd type="none" w="med" len="med"/>
                <a:tailEnd type="none" w="med" len="med"/>
              </a:ln>
            </p:spPr>
          </p:sp>
          <p:sp>
            <p:nvSpPr>
              <p:cNvPr id="13383" name="Line 17"/>
              <p:cNvSpPr/>
              <p:nvPr/>
            </p:nvSpPr>
            <p:spPr>
              <a:xfrm flipH="1" flipV="1">
                <a:off x="960" y="996"/>
                <a:ext cx="294" cy="258"/>
              </a:xfrm>
              <a:prstGeom prst="line">
                <a:avLst/>
              </a:prstGeom>
              <a:ln w="38100" cap="flat" cmpd="sng">
                <a:solidFill>
                  <a:srgbClr val="0000FF"/>
                </a:solidFill>
                <a:prstDash val="solid"/>
                <a:headEnd type="none" w="med" len="med"/>
                <a:tailEnd type="none" w="med" len="med"/>
              </a:ln>
            </p:spPr>
          </p:sp>
          <p:sp>
            <p:nvSpPr>
              <p:cNvPr id="13384" name="Line 18"/>
              <p:cNvSpPr/>
              <p:nvPr/>
            </p:nvSpPr>
            <p:spPr>
              <a:xfrm>
                <a:off x="960" y="900"/>
                <a:ext cx="0" cy="192"/>
              </a:xfrm>
              <a:prstGeom prst="line">
                <a:avLst/>
              </a:prstGeom>
              <a:ln w="38100" cap="flat" cmpd="sng">
                <a:solidFill>
                  <a:srgbClr val="0000FF"/>
                </a:solidFill>
                <a:prstDash val="solid"/>
                <a:headEnd type="none" w="med" len="med"/>
                <a:tailEnd type="none" w="med" len="med"/>
              </a:ln>
            </p:spPr>
          </p:sp>
          <p:sp>
            <p:nvSpPr>
              <p:cNvPr id="13385" name="Line 19"/>
              <p:cNvSpPr/>
              <p:nvPr/>
            </p:nvSpPr>
            <p:spPr>
              <a:xfrm flipH="1" flipV="1">
                <a:off x="624" y="780"/>
                <a:ext cx="150" cy="114"/>
              </a:xfrm>
              <a:prstGeom prst="line">
                <a:avLst/>
              </a:prstGeom>
              <a:ln w="38100" cap="flat" cmpd="sng">
                <a:solidFill>
                  <a:srgbClr val="0000FF"/>
                </a:solidFill>
                <a:prstDash val="solid"/>
                <a:headEnd type="none" w="med" len="med"/>
                <a:tailEnd type="none" w="med" len="med"/>
              </a:ln>
            </p:spPr>
          </p:sp>
          <p:sp>
            <p:nvSpPr>
              <p:cNvPr id="13386" name="Line 20"/>
              <p:cNvSpPr/>
              <p:nvPr/>
            </p:nvSpPr>
            <p:spPr>
              <a:xfrm>
                <a:off x="768" y="876"/>
                <a:ext cx="192" cy="48"/>
              </a:xfrm>
              <a:prstGeom prst="line">
                <a:avLst/>
              </a:prstGeom>
              <a:ln w="38100" cap="flat" cmpd="sng">
                <a:solidFill>
                  <a:srgbClr val="0000FF"/>
                </a:solidFill>
                <a:prstDash val="solid"/>
                <a:headEnd type="none" w="med" len="med"/>
                <a:tailEnd type="none" w="med" len="med"/>
              </a:ln>
            </p:spPr>
          </p:sp>
          <p:sp>
            <p:nvSpPr>
              <p:cNvPr id="13387" name="Line 21"/>
              <p:cNvSpPr/>
              <p:nvPr/>
            </p:nvSpPr>
            <p:spPr>
              <a:xfrm>
                <a:off x="768" y="852"/>
                <a:ext cx="192" cy="240"/>
              </a:xfrm>
              <a:prstGeom prst="line">
                <a:avLst/>
              </a:prstGeom>
              <a:ln w="38100" cap="flat" cmpd="sng">
                <a:solidFill>
                  <a:srgbClr val="0000FF"/>
                </a:solidFill>
                <a:prstDash val="solid"/>
                <a:headEnd type="none" w="med" len="med"/>
                <a:tailEnd type="none" w="med" len="med"/>
              </a:ln>
            </p:spPr>
          </p:sp>
          <p:sp>
            <p:nvSpPr>
              <p:cNvPr id="13388" name="Line 22"/>
              <p:cNvSpPr/>
              <p:nvPr/>
            </p:nvSpPr>
            <p:spPr>
              <a:xfrm flipH="1" flipV="1">
                <a:off x="1260" y="906"/>
                <a:ext cx="294" cy="258"/>
              </a:xfrm>
              <a:prstGeom prst="line">
                <a:avLst/>
              </a:prstGeom>
              <a:ln w="38100" cap="flat" cmpd="sng">
                <a:solidFill>
                  <a:srgbClr val="0000FF"/>
                </a:solidFill>
                <a:prstDash val="solid"/>
                <a:headEnd type="none" w="med" len="med"/>
                <a:tailEnd type="none" w="med" len="med"/>
              </a:ln>
            </p:spPr>
          </p:sp>
          <p:sp>
            <p:nvSpPr>
              <p:cNvPr id="13389" name="Line 23"/>
              <p:cNvSpPr/>
              <p:nvPr/>
            </p:nvSpPr>
            <p:spPr>
              <a:xfrm>
                <a:off x="1260" y="834"/>
                <a:ext cx="0" cy="192"/>
              </a:xfrm>
              <a:prstGeom prst="line">
                <a:avLst/>
              </a:prstGeom>
              <a:ln w="38100" cap="flat" cmpd="sng">
                <a:solidFill>
                  <a:srgbClr val="0000FF"/>
                </a:solidFill>
                <a:prstDash val="solid"/>
                <a:headEnd type="none" w="med" len="med"/>
                <a:tailEnd type="none" w="med" len="med"/>
              </a:ln>
            </p:spPr>
          </p:sp>
          <p:sp>
            <p:nvSpPr>
              <p:cNvPr id="13390" name="Line 24"/>
              <p:cNvSpPr/>
              <p:nvPr/>
            </p:nvSpPr>
            <p:spPr>
              <a:xfrm flipH="1" flipV="1">
                <a:off x="924" y="690"/>
                <a:ext cx="150" cy="114"/>
              </a:xfrm>
              <a:prstGeom prst="line">
                <a:avLst/>
              </a:prstGeom>
              <a:ln w="38100" cap="flat" cmpd="sng">
                <a:solidFill>
                  <a:srgbClr val="0000FF"/>
                </a:solidFill>
                <a:prstDash val="solid"/>
                <a:headEnd type="none" w="med" len="med"/>
                <a:tailEnd type="none" w="med" len="med"/>
              </a:ln>
            </p:spPr>
          </p:sp>
          <p:sp>
            <p:nvSpPr>
              <p:cNvPr id="13391" name="Line 25"/>
              <p:cNvSpPr/>
              <p:nvPr/>
            </p:nvSpPr>
            <p:spPr>
              <a:xfrm>
                <a:off x="1068" y="786"/>
                <a:ext cx="192" cy="48"/>
              </a:xfrm>
              <a:prstGeom prst="line">
                <a:avLst/>
              </a:prstGeom>
              <a:ln w="38100" cap="flat" cmpd="sng">
                <a:solidFill>
                  <a:srgbClr val="0000FF"/>
                </a:solidFill>
                <a:prstDash val="solid"/>
                <a:headEnd type="none" w="med" len="med"/>
                <a:tailEnd type="none" w="med" len="med"/>
              </a:ln>
            </p:spPr>
          </p:sp>
          <p:sp>
            <p:nvSpPr>
              <p:cNvPr id="13392" name="Line 26"/>
              <p:cNvSpPr/>
              <p:nvPr/>
            </p:nvSpPr>
            <p:spPr>
              <a:xfrm>
                <a:off x="1068" y="786"/>
                <a:ext cx="192" cy="240"/>
              </a:xfrm>
              <a:prstGeom prst="line">
                <a:avLst/>
              </a:prstGeom>
              <a:ln w="38100" cap="flat" cmpd="sng">
                <a:solidFill>
                  <a:srgbClr val="0000FF"/>
                </a:solidFill>
                <a:prstDash val="solid"/>
                <a:headEnd type="none" w="med" len="med"/>
                <a:tailEnd type="none" w="med" len="med"/>
              </a:ln>
            </p:spPr>
          </p:sp>
          <p:sp>
            <p:nvSpPr>
              <p:cNvPr id="13393" name="Line 27"/>
              <p:cNvSpPr/>
              <p:nvPr/>
            </p:nvSpPr>
            <p:spPr>
              <a:xfrm flipH="1" flipV="1">
                <a:off x="1566" y="822"/>
                <a:ext cx="294" cy="258"/>
              </a:xfrm>
              <a:prstGeom prst="line">
                <a:avLst/>
              </a:prstGeom>
              <a:ln w="38100" cap="flat" cmpd="sng">
                <a:solidFill>
                  <a:srgbClr val="0000FF"/>
                </a:solidFill>
                <a:prstDash val="solid"/>
                <a:headEnd type="none" w="med" len="med"/>
                <a:tailEnd type="none" w="med" len="med"/>
              </a:ln>
            </p:spPr>
          </p:sp>
          <p:sp>
            <p:nvSpPr>
              <p:cNvPr id="13394" name="Line 28"/>
              <p:cNvSpPr/>
              <p:nvPr/>
            </p:nvSpPr>
            <p:spPr>
              <a:xfrm>
                <a:off x="1566" y="750"/>
                <a:ext cx="0" cy="192"/>
              </a:xfrm>
              <a:prstGeom prst="line">
                <a:avLst/>
              </a:prstGeom>
              <a:ln w="38100" cap="flat" cmpd="sng">
                <a:solidFill>
                  <a:srgbClr val="0000FF"/>
                </a:solidFill>
                <a:prstDash val="solid"/>
                <a:headEnd type="none" w="med" len="med"/>
                <a:tailEnd type="none" w="med" len="med"/>
              </a:ln>
            </p:spPr>
          </p:sp>
          <p:sp>
            <p:nvSpPr>
              <p:cNvPr id="13395" name="Line 29"/>
              <p:cNvSpPr/>
              <p:nvPr/>
            </p:nvSpPr>
            <p:spPr>
              <a:xfrm flipH="1" flipV="1">
                <a:off x="1230" y="606"/>
                <a:ext cx="150" cy="114"/>
              </a:xfrm>
              <a:prstGeom prst="line">
                <a:avLst/>
              </a:prstGeom>
              <a:ln w="38100" cap="flat" cmpd="sng">
                <a:solidFill>
                  <a:srgbClr val="0000FF"/>
                </a:solidFill>
                <a:prstDash val="solid"/>
                <a:headEnd type="none" w="med" len="med"/>
                <a:tailEnd type="none" w="med" len="med"/>
              </a:ln>
            </p:spPr>
          </p:sp>
          <p:sp>
            <p:nvSpPr>
              <p:cNvPr id="13396" name="Line 30"/>
              <p:cNvSpPr/>
              <p:nvPr/>
            </p:nvSpPr>
            <p:spPr>
              <a:xfrm>
                <a:off x="1374" y="702"/>
                <a:ext cx="192" cy="48"/>
              </a:xfrm>
              <a:prstGeom prst="line">
                <a:avLst/>
              </a:prstGeom>
              <a:ln w="38100" cap="flat" cmpd="sng">
                <a:solidFill>
                  <a:srgbClr val="0000FF"/>
                </a:solidFill>
                <a:prstDash val="solid"/>
                <a:headEnd type="none" w="med" len="med"/>
                <a:tailEnd type="none" w="med" len="med"/>
              </a:ln>
            </p:spPr>
          </p:sp>
          <p:sp>
            <p:nvSpPr>
              <p:cNvPr id="13397" name="Line 31"/>
              <p:cNvSpPr/>
              <p:nvPr/>
            </p:nvSpPr>
            <p:spPr>
              <a:xfrm>
                <a:off x="1374" y="702"/>
                <a:ext cx="192" cy="240"/>
              </a:xfrm>
              <a:prstGeom prst="line">
                <a:avLst/>
              </a:prstGeom>
              <a:ln w="38100" cap="flat" cmpd="sng">
                <a:solidFill>
                  <a:srgbClr val="0000FF"/>
                </a:solidFill>
                <a:prstDash val="solid"/>
                <a:headEnd type="none" w="med" len="med"/>
                <a:tailEnd type="none" w="med" len="med"/>
              </a:ln>
            </p:spPr>
          </p:sp>
          <p:sp>
            <p:nvSpPr>
              <p:cNvPr id="13398" name="Line 32"/>
              <p:cNvSpPr/>
              <p:nvPr/>
            </p:nvSpPr>
            <p:spPr>
              <a:xfrm flipH="1" flipV="1">
                <a:off x="1866" y="756"/>
                <a:ext cx="294" cy="258"/>
              </a:xfrm>
              <a:prstGeom prst="line">
                <a:avLst/>
              </a:prstGeom>
              <a:ln w="38100" cap="flat" cmpd="sng">
                <a:solidFill>
                  <a:srgbClr val="0000FF"/>
                </a:solidFill>
                <a:prstDash val="solid"/>
                <a:headEnd type="none" w="med" len="med"/>
                <a:tailEnd type="none" w="med" len="med"/>
              </a:ln>
            </p:spPr>
          </p:sp>
          <p:sp>
            <p:nvSpPr>
              <p:cNvPr id="13399" name="Line 33"/>
              <p:cNvSpPr/>
              <p:nvPr/>
            </p:nvSpPr>
            <p:spPr>
              <a:xfrm>
                <a:off x="1866" y="660"/>
                <a:ext cx="0" cy="192"/>
              </a:xfrm>
              <a:prstGeom prst="line">
                <a:avLst/>
              </a:prstGeom>
              <a:ln w="38100" cap="flat" cmpd="sng">
                <a:solidFill>
                  <a:srgbClr val="0000FF"/>
                </a:solidFill>
                <a:prstDash val="solid"/>
                <a:headEnd type="none" w="med" len="med"/>
                <a:tailEnd type="none" w="med" len="med"/>
              </a:ln>
            </p:spPr>
          </p:sp>
          <p:sp>
            <p:nvSpPr>
              <p:cNvPr id="13400" name="Line 34"/>
              <p:cNvSpPr/>
              <p:nvPr/>
            </p:nvSpPr>
            <p:spPr>
              <a:xfrm flipH="1" flipV="1">
                <a:off x="1530" y="516"/>
                <a:ext cx="150" cy="114"/>
              </a:xfrm>
              <a:prstGeom prst="line">
                <a:avLst/>
              </a:prstGeom>
              <a:ln w="38100" cap="flat" cmpd="sng">
                <a:solidFill>
                  <a:srgbClr val="0000FF"/>
                </a:solidFill>
                <a:prstDash val="solid"/>
                <a:headEnd type="none" w="med" len="med"/>
                <a:tailEnd type="none" w="med" len="med"/>
              </a:ln>
            </p:spPr>
          </p:sp>
          <p:sp>
            <p:nvSpPr>
              <p:cNvPr id="13401" name="Line 35"/>
              <p:cNvSpPr/>
              <p:nvPr/>
            </p:nvSpPr>
            <p:spPr>
              <a:xfrm>
                <a:off x="1674" y="612"/>
                <a:ext cx="192" cy="48"/>
              </a:xfrm>
              <a:prstGeom prst="line">
                <a:avLst/>
              </a:prstGeom>
              <a:ln w="38100" cap="flat" cmpd="sng">
                <a:solidFill>
                  <a:srgbClr val="0000FF"/>
                </a:solidFill>
                <a:prstDash val="solid"/>
                <a:headEnd type="none" w="med" len="med"/>
                <a:tailEnd type="none" w="med" len="med"/>
              </a:ln>
            </p:spPr>
          </p:sp>
          <p:sp>
            <p:nvSpPr>
              <p:cNvPr id="13402" name="Line 36"/>
              <p:cNvSpPr/>
              <p:nvPr/>
            </p:nvSpPr>
            <p:spPr>
              <a:xfrm>
                <a:off x="1674" y="612"/>
                <a:ext cx="192" cy="240"/>
              </a:xfrm>
              <a:prstGeom prst="line">
                <a:avLst/>
              </a:prstGeom>
              <a:ln w="38100" cap="flat" cmpd="sng">
                <a:solidFill>
                  <a:srgbClr val="0000FF"/>
                </a:solidFill>
                <a:prstDash val="solid"/>
                <a:headEnd type="none" w="med" len="med"/>
                <a:tailEnd type="none" w="med" len="med"/>
              </a:ln>
            </p:spPr>
          </p:sp>
          <p:sp>
            <p:nvSpPr>
              <p:cNvPr id="13403" name="Line 37"/>
              <p:cNvSpPr/>
              <p:nvPr/>
            </p:nvSpPr>
            <p:spPr>
              <a:xfrm flipH="1" flipV="1">
                <a:off x="2190" y="654"/>
                <a:ext cx="294" cy="258"/>
              </a:xfrm>
              <a:prstGeom prst="line">
                <a:avLst/>
              </a:prstGeom>
              <a:ln w="38100" cap="flat" cmpd="sng">
                <a:solidFill>
                  <a:srgbClr val="0000FF"/>
                </a:solidFill>
                <a:prstDash val="solid"/>
                <a:headEnd type="none" w="med" len="med"/>
                <a:tailEnd type="none" w="med" len="med"/>
              </a:ln>
            </p:spPr>
          </p:sp>
          <p:sp>
            <p:nvSpPr>
              <p:cNvPr id="13404" name="Line 38"/>
              <p:cNvSpPr/>
              <p:nvPr/>
            </p:nvSpPr>
            <p:spPr>
              <a:xfrm>
                <a:off x="2190" y="558"/>
                <a:ext cx="0" cy="192"/>
              </a:xfrm>
              <a:prstGeom prst="line">
                <a:avLst/>
              </a:prstGeom>
              <a:ln w="38100" cap="flat" cmpd="sng">
                <a:solidFill>
                  <a:srgbClr val="0000FF"/>
                </a:solidFill>
                <a:prstDash val="solid"/>
                <a:headEnd type="none" w="med" len="med"/>
                <a:tailEnd type="none" w="med" len="med"/>
              </a:ln>
            </p:spPr>
          </p:sp>
          <p:sp>
            <p:nvSpPr>
              <p:cNvPr id="13405" name="Line 39"/>
              <p:cNvSpPr/>
              <p:nvPr/>
            </p:nvSpPr>
            <p:spPr>
              <a:xfrm flipH="1" flipV="1">
                <a:off x="1854" y="414"/>
                <a:ext cx="150" cy="114"/>
              </a:xfrm>
              <a:prstGeom prst="line">
                <a:avLst/>
              </a:prstGeom>
              <a:ln w="38100" cap="flat" cmpd="sng">
                <a:solidFill>
                  <a:srgbClr val="0000FF"/>
                </a:solidFill>
                <a:prstDash val="solid"/>
                <a:headEnd type="none" w="med" len="med"/>
                <a:tailEnd type="none" w="med" len="med"/>
              </a:ln>
            </p:spPr>
          </p:sp>
          <p:sp>
            <p:nvSpPr>
              <p:cNvPr id="13406" name="Line 40"/>
              <p:cNvSpPr/>
              <p:nvPr/>
            </p:nvSpPr>
            <p:spPr>
              <a:xfrm>
                <a:off x="1998" y="510"/>
                <a:ext cx="192" cy="48"/>
              </a:xfrm>
              <a:prstGeom prst="line">
                <a:avLst/>
              </a:prstGeom>
              <a:ln w="38100" cap="flat" cmpd="sng">
                <a:solidFill>
                  <a:srgbClr val="0000FF"/>
                </a:solidFill>
                <a:prstDash val="solid"/>
                <a:headEnd type="none" w="med" len="med"/>
                <a:tailEnd type="none" w="med" len="med"/>
              </a:ln>
            </p:spPr>
          </p:sp>
          <p:sp>
            <p:nvSpPr>
              <p:cNvPr id="13407" name="Line 41"/>
              <p:cNvSpPr/>
              <p:nvPr/>
            </p:nvSpPr>
            <p:spPr>
              <a:xfrm>
                <a:off x="1998" y="510"/>
                <a:ext cx="192" cy="240"/>
              </a:xfrm>
              <a:prstGeom prst="line">
                <a:avLst/>
              </a:prstGeom>
              <a:ln w="38100" cap="flat" cmpd="sng">
                <a:solidFill>
                  <a:srgbClr val="0000FF"/>
                </a:solidFill>
                <a:prstDash val="solid"/>
                <a:headEnd type="none" w="med" len="med"/>
                <a:tailEnd type="none" w="med" len="med"/>
              </a:ln>
            </p:spPr>
          </p:sp>
          <p:sp>
            <p:nvSpPr>
              <p:cNvPr id="13408" name="Line 42"/>
              <p:cNvSpPr/>
              <p:nvPr/>
            </p:nvSpPr>
            <p:spPr>
              <a:xfrm flipH="1" flipV="1">
                <a:off x="2490" y="564"/>
                <a:ext cx="294" cy="258"/>
              </a:xfrm>
              <a:prstGeom prst="line">
                <a:avLst/>
              </a:prstGeom>
              <a:ln w="38100" cap="flat" cmpd="sng">
                <a:solidFill>
                  <a:srgbClr val="0000FF"/>
                </a:solidFill>
                <a:prstDash val="solid"/>
                <a:headEnd type="none" w="med" len="med"/>
                <a:tailEnd type="none" w="med" len="med"/>
              </a:ln>
            </p:spPr>
          </p:sp>
          <p:sp>
            <p:nvSpPr>
              <p:cNvPr id="13409" name="Line 43"/>
              <p:cNvSpPr/>
              <p:nvPr/>
            </p:nvSpPr>
            <p:spPr>
              <a:xfrm>
                <a:off x="2490" y="468"/>
                <a:ext cx="0" cy="192"/>
              </a:xfrm>
              <a:prstGeom prst="line">
                <a:avLst/>
              </a:prstGeom>
              <a:ln w="38100" cap="flat" cmpd="sng">
                <a:solidFill>
                  <a:srgbClr val="0000FF"/>
                </a:solidFill>
                <a:prstDash val="solid"/>
                <a:headEnd type="none" w="med" len="med"/>
                <a:tailEnd type="none" w="med" len="med"/>
              </a:ln>
            </p:spPr>
          </p:sp>
          <p:sp>
            <p:nvSpPr>
              <p:cNvPr id="13410" name="Line 44"/>
              <p:cNvSpPr/>
              <p:nvPr/>
            </p:nvSpPr>
            <p:spPr>
              <a:xfrm flipH="1" flipV="1">
                <a:off x="2154" y="324"/>
                <a:ext cx="150" cy="114"/>
              </a:xfrm>
              <a:prstGeom prst="line">
                <a:avLst/>
              </a:prstGeom>
              <a:ln w="38100" cap="flat" cmpd="sng">
                <a:solidFill>
                  <a:srgbClr val="0000FF"/>
                </a:solidFill>
                <a:prstDash val="solid"/>
                <a:headEnd type="none" w="med" len="med"/>
                <a:tailEnd type="none" w="med" len="med"/>
              </a:ln>
            </p:spPr>
          </p:sp>
          <p:sp>
            <p:nvSpPr>
              <p:cNvPr id="13411" name="Line 45"/>
              <p:cNvSpPr/>
              <p:nvPr/>
            </p:nvSpPr>
            <p:spPr>
              <a:xfrm>
                <a:off x="2298" y="420"/>
                <a:ext cx="192" cy="48"/>
              </a:xfrm>
              <a:prstGeom prst="line">
                <a:avLst/>
              </a:prstGeom>
              <a:ln w="38100" cap="flat" cmpd="sng">
                <a:solidFill>
                  <a:srgbClr val="0000FF"/>
                </a:solidFill>
                <a:prstDash val="solid"/>
                <a:headEnd type="none" w="med" len="med"/>
                <a:tailEnd type="none" w="med" len="med"/>
              </a:ln>
            </p:spPr>
          </p:sp>
          <p:sp>
            <p:nvSpPr>
              <p:cNvPr id="13412" name="Line 46"/>
              <p:cNvSpPr/>
              <p:nvPr/>
            </p:nvSpPr>
            <p:spPr>
              <a:xfrm>
                <a:off x="2298" y="420"/>
                <a:ext cx="192" cy="240"/>
              </a:xfrm>
              <a:prstGeom prst="line">
                <a:avLst/>
              </a:prstGeom>
              <a:ln w="38100" cap="flat" cmpd="sng">
                <a:solidFill>
                  <a:srgbClr val="0000FF"/>
                </a:solidFill>
                <a:prstDash val="solid"/>
                <a:headEnd type="none" w="med" len="med"/>
                <a:tailEnd type="none" w="med" len="med"/>
              </a:ln>
            </p:spPr>
          </p:sp>
          <p:sp>
            <p:nvSpPr>
              <p:cNvPr id="13413" name="Line 47"/>
              <p:cNvSpPr/>
              <p:nvPr/>
            </p:nvSpPr>
            <p:spPr>
              <a:xfrm flipV="1">
                <a:off x="1812" y="192"/>
                <a:ext cx="288" cy="144"/>
              </a:xfrm>
              <a:prstGeom prst="line">
                <a:avLst/>
              </a:prstGeom>
              <a:ln w="28575" cap="flat" cmpd="sng">
                <a:solidFill>
                  <a:schemeClr val="tx1"/>
                </a:solidFill>
                <a:prstDash val="solid"/>
                <a:headEnd type="none" w="med" len="med"/>
                <a:tailEnd type="triangle" w="med" len="med"/>
              </a:ln>
            </p:spPr>
          </p:sp>
          <p:sp>
            <p:nvSpPr>
              <p:cNvPr id="13414" name="Line 48"/>
              <p:cNvSpPr/>
              <p:nvPr/>
            </p:nvSpPr>
            <p:spPr>
              <a:xfrm flipH="1">
                <a:off x="1812" y="192"/>
                <a:ext cx="288" cy="144"/>
              </a:xfrm>
              <a:prstGeom prst="line">
                <a:avLst/>
              </a:prstGeom>
              <a:ln w="28575" cap="flat" cmpd="sng">
                <a:solidFill>
                  <a:schemeClr val="tx1"/>
                </a:solidFill>
                <a:prstDash val="solid"/>
                <a:headEnd type="none" w="med" len="med"/>
                <a:tailEnd type="triangle" w="med" len="med"/>
              </a:ln>
            </p:spPr>
          </p:sp>
          <p:sp>
            <p:nvSpPr>
              <p:cNvPr id="13415" name="Rectangle 49"/>
              <p:cNvSpPr/>
              <p:nvPr/>
            </p:nvSpPr>
            <p:spPr>
              <a:xfrm>
                <a:off x="1572" y="0"/>
                <a:ext cx="692"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P </a:t>
                </a:r>
                <a:r>
                  <a:rPr lang="en-US" altLang="zh-CN" sz="2000" b="1" dirty="0">
                    <a:solidFill>
                      <a:srgbClr val="0000FF"/>
                    </a:solidFill>
                    <a:latin typeface="Arial" panose="020B0604020202020204" pitchFamily="34" charset="0"/>
                  </a:rPr>
                  <a:t>(pitch)</a:t>
                </a:r>
                <a:endParaRPr lang="en-US" altLang="zh-CN" sz="2000" b="1" dirty="0">
                  <a:solidFill>
                    <a:srgbClr val="0000FF"/>
                  </a:solidFill>
                  <a:latin typeface="Arial" panose="020B0604020202020204" pitchFamily="34" charset="0"/>
                </a:endParaRPr>
              </a:p>
            </p:txBody>
          </p:sp>
        </p:grpSp>
        <p:grpSp>
          <p:nvGrpSpPr>
            <p:cNvPr id="13362" name="Group 49"/>
            <p:cNvGrpSpPr/>
            <p:nvPr/>
          </p:nvGrpSpPr>
          <p:grpSpPr>
            <a:xfrm>
              <a:off x="1558" y="968"/>
              <a:ext cx="4281" cy="3030"/>
              <a:chOff x="0" y="0"/>
              <a:chExt cx="4281" cy="3030"/>
            </a:xfrm>
          </p:grpSpPr>
          <p:sp>
            <p:nvSpPr>
              <p:cNvPr id="13363" name="Rectangle 51"/>
              <p:cNvSpPr/>
              <p:nvPr/>
            </p:nvSpPr>
            <p:spPr>
              <a:xfrm>
                <a:off x="2604" y="1737"/>
                <a:ext cx="1677" cy="1293"/>
              </a:xfrm>
              <a:prstGeom prst="rect">
                <a:avLst/>
              </a:prstGeom>
              <a:noFill/>
              <a:ln w="28575" cap="flat" cmpd="sng">
                <a:solidFill>
                  <a:srgbClr val="FF4949"/>
                </a:solidFill>
                <a:prstDash val="solid"/>
                <a:miter/>
                <a:headEnd type="none" w="med" len="med"/>
                <a:tailEnd type="none" w="med" len="med"/>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W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100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L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100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P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down to 50 </a:t>
                </a:r>
                <a:r>
                  <a:rPr lang="en-US" altLang="zh-CN" sz="2000" b="1" dirty="0">
                    <a:latin typeface="Arial" panose="020B0604020202020204" pitchFamily="34" charset="0"/>
                    <a:sym typeface="Symbol" panose="05050102010706020507" pitchFamily="18" charset="2"/>
                  </a:rPr>
                  <a:t></a:t>
                </a:r>
                <a:r>
                  <a:rPr lang="en-US" altLang="zh-CN" sz="2000" b="1" dirty="0">
                    <a:latin typeface="Arial" panose="020B0604020202020204" pitchFamily="34" charset="0"/>
                  </a:rPr>
                  <a:t>m</a:t>
                </a:r>
                <a:endParaRPr lang="en-US" altLang="zh-CN" sz="2000" b="1" dirty="0">
                  <a:latin typeface="Arial" panose="020B0604020202020204" pitchFamily="34" charset="0"/>
                </a:endParaRPr>
              </a:p>
              <a:p>
                <a:pPr defTabSz="503555"/>
                <a:endParaRPr lang="en-US" altLang="zh-CN" sz="2000" b="1" i="1" dirty="0">
                  <a:solidFill>
                    <a:srgbClr val="0000FF"/>
                  </a:solidFill>
                  <a:latin typeface="Arial" panose="020B0604020202020204" pitchFamily="34" charset="0"/>
                </a:endParaRPr>
              </a:p>
              <a:p>
                <a:pPr defTabSz="503555"/>
                <a:r>
                  <a:rPr lang="en-US" altLang="zh-CN" sz="2000" b="1" dirty="0">
                    <a:solidFill>
                      <a:srgbClr val="339933"/>
                    </a:solidFill>
                    <a:latin typeface="Arial" panose="020B0604020202020204" pitchFamily="34" charset="0"/>
                  </a:rPr>
                  <a:t>Total detector volume</a:t>
                </a:r>
                <a:r>
                  <a:rPr lang="en-US" altLang="zh-CN" sz="2000" b="1" dirty="0">
                    <a:latin typeface="Arial" panose="020B0604020202020204" pitchFamily="34" charset="0"/>
                  </a:rPr>
                  <a:t> </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V = LWd </a:t>
                </a:r>
                <a:r>
                  <a:rPr lang="en-US" altLang="zh-CN" sz="2000" b="1" dirty="0">
                    <a:latin typeface="Arial" panose="020B0604020202020204" pitchFamily="34" charset="0"/>
                  </a:rPr>
                  <a:t> </a:t>
                </a:r>
                <a:r>
                  <a:rPr lang="en-US" altLang="zh-CN" sz="2000" b="1" dirty="0">
                    <a:solidFill>
                      <a:srgbClr val="339933"/>
                    </a:solidFill>
                    <a:latin typeface="Arial" panose="020B0604020202020204" pitchFamily="34" charset="0"/>
                  </a:rPr>
                  <a:t>is active!</a:t>
                </a:r>
                <a:endParaRPr lang="en-US" altLang="zh-CN" sz="2000" b="1" dirty="0">
                  <a:solidFill>
                    <a:srgbClr val="339933"/>
                  </a:solidFill>
                  <a:latin typeface="Arial" panose="020B0604020202020204" pitchFamily="34" charset="0"/>
                </a:endParaRPr>
              </a:p>
            </p:txBody>
          </p:sp>
          <p:sp>
            <p:nvSpPr>
              <p:cNvPr id="13364" name="Line 52"/>
              <p:cNvSpPr/>
              <p:nvPr/>
            </p:nvSpPr>
            <p:spPr>
              <a:xfrm>
                <a:off x="2508" y="936"/>
                <a:ext cx="0" cy="1200"/>
              </a:xfrm>
              <a:prstGeom prst="line">
                <a:avLst/>
              </a:prstGeom>
              <a:ln w="28575" cap="flat" cmpd="sng">
                <a:solidFill>
                  <a:schemeClr val="tx1"/>
                </a:solidFill>
                <a:prstDash val="solid"/>
                <a:headEnd type="none" w="med" len="med"/>
                <a:tailEnd type="triangle" w="med" len="med"/>
              </a:ln>
            </p:spPr>
          </p:sp>
          <p:sp>
            <p:nvSpPr>
              <p:cNvPr id="13365" name="Line 53"/>
              <p:cNvSpPr/>
              <p:nvPr/>
            </p:nvSpPr>
            <p:spPr>
              <a:xfrm flipV="1">
                <a:off x="2508" y="888"/>
                <a:ext cx="0" cy="1248"/>
              </a:xfrm>
              <a:prstGeom prst="line">
                <a:avLst/>
              </a:prstGeom>
              <a:ln w="28575" cap="flat" cmpd="sng">
                <a:solidFill>
                  <a:schemeClr val="tx1"/>
                </a:solidFill>
                <a:prstDash val="solid"/>
                <a:headEnd type="none" w="med" len="med"/>
                <a:tailEnd type="triangle" w="med" len="med"/>
              </a:ln>
            </p:spPr>
          </p:sp>
          <p:sp>
            <p:nvSpPr>
              <p:cNvPr id="13366" name="Rectangle 54"/>
              <p:cNvSpPr/>
              <p:nvPr/>
            </p:nvSpPr>
            <p:spPr>
              <a:xfrm>
                <a:off x="2556" y="1344"/>
                <a:ext cx="1420"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solidFill>
                      <a:srgbClr val="0000FF"/>
                    </a:solidFill>
                    <a:latin typeface="Arial" panose="020B0604020202020204" pitchFamily="34" charset="0"/>
                  </a:rPr>
                  <a:t>(wafer thickness)</a:t>
                </a:r>
                <a:endParaRPr lang="en-US" altLang="zh-CN" sz="2000" b="1" dirty="0">
                  <a:solidFill>
                    <a:srgbClr val="0000FF"/>
                  </a:solidFill>
                  <a:latin typeface="Arial" panose="020B0604020202020204" pitchFamily="34" charset="0"/>
                </a:endParaRPr>
              </a:p>
            </p:txBody>
          </p:sp>
          <p:sp>
            <p:nvSpPr>
              <p:cNvPr id="13367" name="Line 55"/>
              <p:cNvSpPr/>
              <p:nvPr/>
            </p:nvSpPr>
            <p:spPr>
              <a:xfrm flipV="1">
                <a:off x="0" y="2216"/>
                <a:ext cx="2448" cy="720"/>
              </a:xfrm>
              <a:prstGeom prst="line">
                <a:avLst/>
              </a:prstGeom>
              <a:ln w="28575" cap="flat" cmpd="sng">
                <a:solidFill>
                  <a:schemeClr val="tx1"/>
                </a:solidFill>
                <a:prstDash val="solid"/>
                <a:headEnd type="none" w="med" len="med"/>
                <a:tailEnd type="triangle" w="med" len="med"/>
              </a:ln>
            </p:spPr>
          </p:sp>
          <p:sp>
            <p:nvSpPr>
              <p:cNvPr id="13368" name="Line 56"/>
              <p:cNvSpPr/>
              <p:nvPr/>
            </p:nvSpPr>
            <p:spPr>
              <a:xfrm flipH="1">
                <a:off x="0" y="2216"/>
                <a:ext cx="2448" cy="720"/>
              </a:xfrm>
              <a:prstGeom prst="line">
                <a:avLst/>
              </a:prstGeom>
              <a:ln w="28575" cap="flat" cmpd="sng">
                <a:solidFill>
                  <a:schemeClr val="tx1"/>
                </a:solidFill>
                <a:prstDash val="solid"/>
                <a:headEnd type="none" w="med" len="med"/>
                <a:tailEnd type="triangle" w="med" len="med"/>
              </a:ln>
            </p:spPr>
          </p:sp>
          <p:sp>
            <p:nvSpPr>
              <p:cNvPr id="13369" name="Rectangle 57"/>
              <p:cNvSpPr/>
              <p:nvPr/>
            </p:nvSpPr>
            <p:spPr>
              <a:xfrm>
                <a:off x="1200" y="2600"/>
                <a:ext cx="1372"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W </a:t>
                </a:r>
                <a:r>
                  <a:rPr lang="en-US" altLang="zh-CN" sz="2000" b="1" dirty="0">
                    <a:solidFill>
                      <a:srgbClr val="0000FF"/>
                    </a:solidFill>
                    <a:latin typeface="Arial" panose="020B0604020202020204" pitchFamily="34" charset="0"/>
                  </a:rPr>
                  <a:t>(detector width)</a:t>
                </a:r>
                <a:endParaRPr lang="en-US" altLang="zh-CN" sz="2000" b="1" dirty="0">
                  <a:solidFill>
                    <a:srgbClr val="0000FF"/>
                  </a:solidFill>
                  <a:latin typeface="Arial" panose="020B0604020202020204" pitchFamily="34" charset="0"/>
                </a:endParaRPr>
              </a:p>
            </p:txBody>
          </p:sp>
          <p:sp>
            <p:nvSpPr>
              <p:cNvPr id="13370" name="Line 58"/>
              <p:cNvSpPr/>
              <p:nvPr/>
            </p:nvSpPr>
            <p:spPr>
              <a:xfrm>
                <a:off x="1356" y="0"/>
                <a:ext cx="1152" cy="864"/>
              </a:xfrm>
              <a:prstGeom prst="line">
                <a:avLst/>
              </a:prstGeom>
              <a:ln w="28575" cap="flat" cmpd="sng">
                <a:solidFill>
                  <a:schemeClr val="tx1"/>
                </a:solidFill>
                <a:prstDash val="solid"/>
                <a:headEnd type="none" w="med" len="med"/>
                <a:tailEnd type="triangle" w="med" len="med"/>
              </a:ln>
            </p:spPr>
          </p:sp>
          <p:sp>
            <p:nvSpPr>
              <p:cNvPr id="13371" name="Line 59"/>
              <p:cNvSpPr/>
              <p:nvPr/>
            </p:nvSpPr>
            <p:spPr>
              <a:xfrm flipH="1" flipV="1">
                <a:off x="1356" y="0"/>
                <a:ext cx="1152" cy="864"/>
              </a:xfrm>
              <a:prstGeom prst="line">
                <a:avLst/>
              </a:prstGeom>
              <a:ln w="28575" cap="flat" cmpd="sng">
                <a:solidFill>
                  <a:schemeClr val="tx1"/>
                </a:solidFill>
                <a:prstDash val="solid"/>
                <a:headEnd type="none" w="med" len="med"/>
                <a:tailEnd type="triangle" w="med" len="med"/>
              </a:ln>
            </p:spPr>
          </p:sp>
          <p:sp>
            <p:nvSpPr>
              <p:cNvPr id="13372" name="Rectangle 60"/>
              <p:cNvSpPr/>
              <p:nvPr/>
            </p:nvSpPr>
            <p:spPr>
              <a:xfrm>
                <a:off x="1980" y="192"/>
                <a:ext cx="1124"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L </a:t>
                </a:r>
                <a:r>
                  <a:rPr lang="en-US" altLang="zh-CN" sz="2000" b="1" dirty="0">
                    <a:solidFill>
                      <a:srgbClr val="0000FF"/>
                    </a:solidFill>
                    <a:latin typeface="Arial" panose="020B0604020202020204" pitchFamily="34" charset="0"/>
                  </a:rPr>
                  <a:t>(strip length)</a:t>
                </a:r>
                <a:endParaRPr lang="en-US" altLang="zh-CN" sz="2000" b="1" dirty="0">
                  <a:solidFill>
                    <a:srgbClr val="0000FF"/>
                  </a:solidFill>
                  <a:latin typeface="Arial" panose="020B0604020202020204" pitchFamily="34" charset="0"/>
                </a:endParaRPr>
              </a:p>
            </p:txBody>
          </p:sp>
        </p:grpSp>
      </p:grpSp>
      <p:sp>
        <p:nvSpPr>
          <p:cNvPr id="13315" name="Rectangle 72"/>
          <p:cNvSpPr/>
          <p:nvPr/>
        </p:nvSpPr>
        <p:spPr>
          <a:xfrm>
            <a:off x="1309688" y="3509963"/>
            <a:ext cx="439737" cy="365125"/>
          </a:xfrm>
          <a:prstGeom prst="rect">
            <a:avLst/>
          </a:prstGeom>
          <a:noFill/>
          <a:ln w="9525">
            <a:noFill/>
          </a:ln>
        </p:spPr>
        <p:txBody>
          <a:bodyPr wrap="none" lIns="100794" tIns="50397" rIns="100794" bIns="50397">
            <a:spAutoFit/>
          </a:bodyPr>
          <a:p>
            <a:pPr defTabSz="503555"/>
            <a:r>
              <a:rPr lang="en-US" altLang="zh-CN" sz="2000" b="1" dirty="0">
                <a:solidFill>
                  <a:schemeClr val="bg1"/>
                </a:solidFill>
                <a:latin typeface="Arial" panose="020B0604020202020204" pitchFamily="34" charset="0"/>
              </a:rPr>
              <a:t>p</a:t>
            </a:r>
            <a:r>
              <a:rPr lang="en-US" altLang="zh-CN" sz="2000" b="1" baseline="30000" dirty="0">
                <a:solidFill>
                  <a:schemeClr val="bg1"/>
                </a:solidFill>
                <a:latin typeface="Arial" panose="020B0604020202020204" pitchFamily="34" charset="0"/>
              </a:rPr>
              <a:t>+</a:t>
            </a:r>
            <a:endParaRPr lang="en-US" altLang="zh-CN" sz="2000" b="1" baseline="30000" dirty="0">
              <a:solidFill>
                <a:schemeClr val="bg1"/>
              </a:solidFill>
              <a:latin typeface="Arial" panose="020B0604020202020204" pitchFamily="34" charset="0"/>
            </a:endParaRPr>
          </a:p>
        </p:txBody>
      </p:sp>
      <p:sp>
        <p:nvSpPr>
          <p:cNvPr id="13316" name="Rectangle 73"/>
          <p:cNvSpPr/>
          <p:nvPr/>
        </p:nvSpPr>
        <p:spPr>
          <a:xfrm>
            <a:off x="728663" y="4257675"/>
            <a:ext cx="1227137" cy="366713"/>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n-type Si</a:t>
            </a:r>
            <a:endParaRPr lang="en-US" altLang="zh-CN" sz="2000" b="1" dirty="0">
              <a:latin typeface="Arial" panose="020B0604020202020204" pitchFamily="34" charset="0"/>
            </a:endParaRPr>
          </a:p>
        </p:txBody>
      </p:sp>
      <p:sp>
        <p:nvSpPr>
          <p:cNvPr id="13317" name="Rectangle 74"/>
          <p:cNvSpPr/>
          <p:nvPr/>
        </p:nvSpPr>
        <p:spPr>
          <a:xfrm>
            <a:off x="1781175" y="5321300"/>
            <a:ext cx="441325" cy="365125"/>
          </a:xfrm>
          <a:prstGeom prst="rect">
            <a:avLst/>
          </a:prstGeom>
          <a:noFill/>
          <a:ln w="9525">
            <a:noFill/>
          </a:ln>
        </p:spPr>
        <p:txBody>
          <a:bodyPr wrap="none" lIns="100794" tIns="50397" rIns="100794" bIns="50397">
            <a:spAutoFit/>
          </a:bodyPr>
          <a:p>
            <a:pPr defTabSz="503555"/>
            <a:r>
              <a:rPr lang="en-US" altLang="zh-CN" sz="2000" b="1" dirty="0">
                <a:solidFill>
                  <a:schemeClr val="bg1"/>
                </a:solidFill>
                <a:latin typeface="Arial" panose="020B0604020202020204" pitchFamily="34" charset="0"/>
              </a:rPr>
              <a:t>n</a:t>
            </a:r>
            <a:r>
              <a:rPr lang="en-US" altLang="zh-CN" sz="2000" b="1" baseline="30000" dirty="0">
                <a:solidFill>
                  <a:schemeClr val="bg1"/>
                </a:solidFill>
                <a:latin typeface="Arial" panose="020B0604020202020204" pitchFamily="34" charset="0"/>
              </a:rPr>
              <a:t>+</a:t>
            </a:r>
            <a:endParaRPr lang="en-US" altLang="zh-CN" sz="2000" b="1" baseline="30000" dirty="0">
              <a:solidFill>
                <a:schemeClr val="bg1"/>
              </a:solidFill>
              <a:latin typeface="Arial" panose="020B0604020202020204" pitchFamily="34" charset="0"/>
            </a:endParaRPr>
          </a:p>
        </p:txBody>
      </p:sp>
      <p:sp>
        <p:nvSpPr>
          <p:cNvPr id="13318" name="TextBox 92"/>
          <p:cNvSpPr txBox="1"/>
          <p:nvPr/>
        </p:nvSpPr>
        <p:spPr>
          <a:xfrm>
            <a:off x="93663" y="558800"/>
            <a:ext cx="4703762" cy="455613"/>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rgbClr val="FFFF66"/>
                </a:solidFill>
                <a:latin typeface="Arial" panose="020B0604020202020204" pitchFamily="34" charset="0"/>
                <a:ea typeface="MS Gothic" panose="020B0609070205080204" pitchFamily="49" charset="-128"/>
              </a:rPr>
              <a:t>Single-side Si Strip Detectors</a:t>
            </a:r>
            <a:endParaRPr lang="en-US" altLang="zh-CN" sz="2600" b="1" dirty="0">
              <a:solidFill>
                <a:srgbClr val="FFFF66"/>
              </a:solidFill>
              <a:latin typeface="Arial" panose="020B0604020202020204" pitchFamily="34" charset="0"/>
              <a:ea typeface="MS Gothic" panose="020B0609070205080204" pitchFamily="49" charset="-128"/>
            </a:endParaRPr>
          </a:p>
        </p:txBody>
      </p:sp>
      <p:grpSp>
        <p:nvGrpSpPr>
          <p:cNvPr id="5" name="Group 64"/>
          <p:cNvGrpSpPr>
            <a:grpSpLocks noChangeAspect="1"/>
          </p:cNvGrpSpPr>
          <p:nvPr/>
        </p:nvGrpSpPr>
        <p:grpSpPr>
          <a:xfrm>
            <a:off x="3451225" y="5597525"/>
            <a:ext cx="527050" cy="576263"/>
            <a:chOff x="0" y="0"/>
            <a:chExt cx="547687" cy="636587"/>
          </a:xfrm>
        </p:grpSpPr>
        <p:pic>
          <p:nvPicPr>
            <p:cNvPr id="13351" name="Picture 61"/>
            <p:cNvPicPr>
              <a:picLocks noChangeAspect="1"/>
            </p:cNvPicPr>
            <p:nvPr/>
          </p:nvPicPr>
          <p:blipFill>
            <a:blip r:embed="rId2"/>
            <a:stretch>
              <a:fillRect/>
            </a:stretch>
          </p:blipFill>
          <p:spPr>
            <a:xfrm>
              <a:off x="0" y="204787"/>
              <a:ext cx="346075" cy="382588"/>
            </a:xfrm>
            <a:prstGeom prst="rect">
              <a:avLst/>
            </a:prstGeom>
            <a:noFill/>
            <a:ln w="9525">
              <a:noFill/>
            </a:ln>
          </p:spPr>
        </p:pic>
        <p:pic>
          <p:nvPicPr>
            <p:cNvPr id="13352" name="Picture 62"/>
            <p:cNvPicPr>
              <a:picLocks noChangeAspect="1"/>
            </p:cNvPicPr>
            <p:nvPr/>
          </p:nvPicPr>
          <p:blipFill>
            <a:blip r:embed="rId2"/>
            <a:stretch>
              <a:fillRect/>
            </a:stretch>
          </p:blipFill>
          <p:spPr>
            <a:xfrm>
              <a:off x="65088" y="254000"/>
              <a:ext cx="347662" cy="382587"/>
            </a:xfrm>
            <a:prstGeom prst="rect">
              <a:avLst/>
            </a:prstGeom>
            <a:noFill/>
            <a:ln w="9525">
              <a:noFill/>
            </a:ln>
          </p:spPr>
        </p:pic>
        <p:pic>
          <p:nvPicPr>
            <p:cNvPr id="13353" name="Picture 63"/>
            <p:cNvPicPr>
              <a:picLocks noChangeAspect="1"/>
            </p:cNvPicPr>
            <p:nvPr/>
          </p:nvPicPr>
          <p:blipFill>
            <a:blip r:embed="rId2"/>
            <a:stretch>
              <a:fillRect/>
            </a:stretch>
          </p:blipFill>
          <p:spPr>
            <a:xfrm>
              <a:off x="152400" y="160337"/>
              <a:ext cx="346075" cy="384175"/>
            </a:xfrm>
            <a:prstGeom prst="rect">
              <a:avLst/>
            </a:prstGeom>
            <a:noFill/>
            <a:ln w="9525">
              <a:noFill/>
            </a:ln>
          </p:spPr>
        </p:pic>
        <p:pic>
          <p:nvPicPr>
            <p:cNvPr id="13354" name="Picture 64"/>
            <p:cNvPicPr>
              <a:picLocks noChangeAspect="1"/>
            </p:cNvPicPr>
            <p:nvPr/>
          </p:nvPicPr>
          <p:blipFill>
            <a:blip r:embed="rId2"/>
            <a:stretch>
              <a:fillRect/>
            </a:stretch>
          </p:blipFill>
          <p:spPr>
            <a:xfrm>
              <a:off x="174625" y="190500"/>
              <a:ext cx="346075" cy="382587"/>
            </a:xfrm>
            <a:prstGeom prst="rect">
              <a:avLst/>
            </a:prstGeom>
            <a:noFill/>
            <a:ln w="9525">
              <a:noFill/>
            </a:ln>
          </p:spPr>
        </p:pic>
        <p:pic>
          <p:nvPicPr>
            <p:cNvPr id="13355" name="Picture 65"/>
            <p:cNvPicPr>
              <a:picLocks noChangeAspect="1"/>
            </p:cNvPicPr>
            <p:nvPr/>
          </p:nvPicPr>
          <p:blipFill>
            <a:blip r:embed="rId2"/>
            <a:stretch>
              <a:fillRect/>
            </a:stretch>
          </p:blipFill>
          <p:spPr>
            <a:xfrm>
              <a:off x="44450" y="61912"/>
              <a:ext cx="347663" cy="384175"/>
            </a:xfrm>
            <a:prstGeom prst="rect">
              <a:avLst/>
            </a:prstGeom>
            <a:noFill/>
            <a:ln w="9525">
              <a:noFill/>
            </a:ln>
          </p:spPr>
        </p:pic>
        <p:pic>
          <p:nvPicPr>
            <p:cNvPr id="13356" name="Picture 66"/>
            <p:cNvPicPr>
              <a:picLocks noChangeAspect="1"/>
            </p:cNvPicPr>
            <p:nvPr/>
          </p:nvPicPr>
          <p:blipFill>
            <a:blip r:embed="rId2"/>
            <a:stretch>
              <a:fillRect/>
            </a:stretch>
          </p:blipFill>
          <p:spPr>
            <a:xfrm>
              <a:off x="157162" y="111125"/>
              <a:ext cx="346075" cy="384175"/>
            </a:xfrm>
            <a:prstGeom prst="rect">
              <a:avLst/>
            </a:prstGeom>
            <a:noFill/>
            <a:ln w="9525">
              <a:noFill/>
            </a:ln>
          </p:spPr>
        </p:pic>
        <p:pic>
          <p:nvPicPr>
            <p:cNvPr id="13357" name="Picture 67"/>
            <p:cNvPicPr>
              <a:picLocks noChangeAspect="1"/>
            </p:cNvPicPr>
            <p:nvPr/>
          </p:nvPicPr>
          <p:blipFill>
            <a:blip r:embed="rId2"/>
            <a:stretch>
              <a:fillRect/>
            </a:stretch>
          </p:blipFill>
          <p:spPr>
            <a:xfrm>
              <a:off x="152400" y="0"/>
              <a:ext cx="347662" cy="382587"/>
            </a:xfrm>
            <a:prstGeom prst="rect">
              <a:avLst/>
            </a:prstGeom>
            <a:noFill/>
            <a:ln w="9525">
              <a:noFill/>
            </a:ln>
          </p:spPr>
        </p:pic>
        <p:pic>
          <p:nvPicPr>
            <p:cNvPr id="13358" name="Picture 68"/>
            <p:cNvPicPr>
              <a:picLocks noChangeAspect="1"/>
            </p:cNvPicPr>
            <p:nvPr/>
          </p:nvPicPr>
          <p:blipFill>
            <a:blip r:embed="rId2"/>
            <a:stretch>
              <a:fillRect/>
            </a:stretch>
          </p:blipFill>
          <p:spPr>
            <a:xfrm>
              <a:off x="200025" y="49212"/>
              <a:ext cx="347662" cy="382588"/>
            </a:xfrm>
            <a:prstGeom prst="rect">
              <a:avLst/>
            </a:prstGeom>
            <a:noFill/>
            <a:ln w="9525">
              <a:noFill/>
            </a:ln>
          </p:spPr>
        </p:pic>
      </p:grpSp>
      <p:grpSp>
        <p:nvGrpSpPr>
          <p:cNvPr id="6" name="Group 73"/>
          <p:cNvGrpSpPr/>
          <p:nvPr/>
        </p:nvGrpSpPr>
        <p:grpSpPr>
          <a:xfrm>
            <a:off x="3621088" y="6022975"/>
            <a:ext cx="534987" cy="817563"/>
            <a:chOff x="0" y="0"/>
            <a:chExt cx="553731" cy="904875"/>
          </a:xfrm>
        </p:grpSpPr>
        <p:sp>
          <p:nvSpPr>
            <p:cNvPr id="13348" name="Line 69"/>
            <p:cNvSpPr/>
            <p:nvPr/>
          </p:nvSpPr>
          <p:spPr>
            <a:xfrm flipV="1">
              <a:off x="66368" y="0"/>
              <a:ext cx="0" cy="336550"/>
            </a:xfrm>
            <a:prstGeom prst="line">
              <a:avLst/>
            </a:prstGeom>
            <a:ln w="38100" cap="flat" cmpd="sng">
              <a:solidFill>
                <a:schemeClr val="tx1"/>
              </a:solidFill>
              <a:prstDash val="solid"/>
              <a:headEnd type="none" w="med" len="med"/>
              <a:tailEnd type="triangle" w="med" len="med"/>
            </a:ln>
          </p:spPr>
        </p:sp>
        <p:sp>
          <p:nvSpPr>
            <p:cNvPr id="13349" name="Freeform 70"/>
            <p:cNvSpPr/>
            <p:nvPr/>
          </p:nvSpPr>
          <p:spPr>
            <a:xfrm>
              <a:off x="0" y="326103"/>
              <a:ext cx="84138" cy="503238"/>
            </a:xfrm>
            <a:custGeom>
              <a:avLst/>
              <a:gdLst>
                <a:gd name="txL" fmla="*/ 0 w 48"/>
                <a:gd name="txT" fmla="*/ 0 h 288"/>
                <a:gd name="txR" fmla="*/ 48 w 48"/>
                <a:gd name="txB" fmla="*/ 288 h 288"/>
              </a:gdLst>
              <a:ahLst/>
              <a:cxnLst>
                <a:cxn ang="0">
                  <a:pos x="48" y="0"/>
                </a:cxn>
                <a:cxn ang="0">
                  <a:pos x="0" y="96"/>
                </a:cxn>
                <a:cxn ang="0">
                  <a:pos x="48" y="192"/>
                </a:cxn>
                <a:cxn ang="0">
                  <a:pos x="0" y="288"/>
                </a:cxn>
              </a:cxnLst>
              <a:rect l="txL" t="txT" r="txR" b="txB"/>
              <a:pathLst>
                <a:path w="48" h="288">
                  <a:moveTo>
                    <a:pt x="48" y="0"/>
                  </a:moveTo>
                  <a:cubicBezTo>
                    <a:pt x="24" y="32"/>
                    <a:pt x="0" y="64"/>
                    <a:pt x="0" y="96"/>
                  </a:cubicBezTo>
                  <a:cubicBezTo>
                    <a:pt x="0" y="128"/>
                    <a:pt x="48" y="160"/>
                    <a:pt x="48" y="192"/>
                  </a:cubicBezTo>
                  <a:cubicBezTo>
                    <a:pt x="48" y="224"/>
                    <a:pt x="24" y="280"/>
                    <a:pt x="0" y="288"/>
                  </a:cubicBezTo>
                </a:path>
              </a:pathLst>
            </a:custGeom>
            <a:noFill/>
            <a:ln w="38100"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3350" name="Rectangle 71"/>
            <p:cNvSpPr/>
            <p:nvPr/>
          </p:nvSpPr>
          <p:spPr>
            <a:xfrm>
              <a:off x="66368" y="500063"/>
              <a:ext cx="487363" cy="404812"/>
            </a:xfrm>
            <a:prstGeom prst="rect">
              <a:avLst/>
            </a:prstGeom>
            <a:noFill/>
            <a:ln w="9525">
              <a:noFill/>
            </a:ln>
          </p:spPr>
          <p:txBody>
            <a:bodyPr wrap="none" lIns="100794" tIns="50397" rIns="100794" bIns="50397">
              <a:spAutoFit/>
            </a:bodyPr>
            <a:p>
              <a:pPr defTabSz="503555"/>
              <a:r>
                <a:rPr lang="en-US" altLang="zh-CN" sz="2000" b="1" i="1" dirty="0">
                  <a:solidFill>
                    <a:srgbClr val="FF5050"/>
                  </a:solidFill>
                  <a:latin typeface="Arial" panose="020B0604020202020204" pitchFamily="34" charset="0"/>
                </a:rPr>
                <a:t>h</a:t>
              </a:r>
              <a:r>
                <a:rPr lang="en-US" altLang="zh-CN" sz="2000" b="1" i="1" dirty="0">
                  <a:solidFill>
                    <a:srgbClr val="FF5050"/>
                  </a:solidFill>
                  <a:latin typeface="Arial" panose="020B0604020202020204" pitchFamily="34" charset="0"/>
                  <a:sym typeface="Symbol" panose="05050102010706020507" pitchFamily="18" charset="2"/>
                </a:rPr>
                <a:t></a:t>
              </a:r>
              <a:endParaRPr lang="en-US" altLang="zh-CN" sz="2000" b="1" dirty="0">
                <a:solidFill>
                  <a:srgbClr val="FF5050"/>
                </a:solidFill>
                <a:latin typeface="Arial" panose="020B0604020202020204" pitchFamily="34" charset="0"/>
              </a:endParaRPr>
            </a:p>
          </p:txBody>
        </p:sp>
      </p:grpSp>
      <p:grpSp>
        <p:nvGrpSpPr>
          <p:cNvPr id="7" name="Group 77"/>
          <p:cNvGrpSpPr/>
          <p:nvPr/>
        </p:nvGrpSpPr>
        <p:grpSpPr>
          <a:xfrm>
            <a:off x="3611563" y="5549900"/>
            <a:ext cx="401637" cy="577850"/>
            <a:chOff x="0" y="0"/>
            <a:chExt cx="238" cy="366"/>
          </a:xfrm>
        </p:grpSpPr>
        <p:grpSp>
          <p:nvGrpSpPr>
            <p:cNvPr id="13324" name="Group 78"/>
            <p:cNvGrpSpPr/>
            <p:nvPr/>
          </p:nvGrpSpPr>
          <p:grpSpPr>
            <a:xfrm>
              <a:off x="12" y="0"/>
              <a:ext cx="164" cy="231"/>
              <a:chOff x="0" y="0"/>
              <a:chExt cx="164" cy="231"/>
            </a:xfrm>
          </p:grpSpPr>
          <p:sp>
            <p:nvSpPr>
              <p:cNvPr id="13346" name="Oval 77"/>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47" name="Rectangle 78"/>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25" name="Group 81"/>
            <p:cNvGrpSpPr/>
            <p:nvPr/>
          </p:nvGrpSpPr>
          <p:grpSpPr>
            <a:xfrm>
              <a:off x="62" y="24"/>
              <a:ext cx="164" cy="231"/>
              <a:chOff x="0" y="0"/>
              <a:chExt cx="164" cy="231"/>
            </a:xfrm>
          </p:grpSpPr>
          <p:sp>
            <p:nvSpPr>
              <p:cNvPr id="13344" name="Oval 80"/>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45" name="Rectangle 81"/>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26" name="Group 84"/>
            <p:cNvGrpSpPr/>
            <p:nvPr/>
          </p:nvGrpSpPr>
          <p:grpSpPr>
            <a:xfrm>
              <a:off x="0" y="96"/>
              <a:ext cx="164" cy="231"/>
              <a:chOff x="0" y="0"/>
              <a:chExt cx="164" cy="231"/>
            </a:xfrm>
          </p:grpSpPr>
          <p:sp>
            <p:nvSpPr>
              <p:cNvPr id="13342" name="Oval 83"/>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43" name="Rectangle 84"/>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27" name="Group 87"/>
            <p:cNvGrpSpPr/>
            <p:nvPr/>
          </p:nvGrpSpPr>
          <p:grpSpPr>
            <a:xfrm>
              <a:off x="74" y="90"/>
              <a:ext cx="164" cy="231"/>
              <a:chOff x="0" y="0"/>
              <a:chExt cx="164" cy="231"/>
            </a:xfrm>
          </p:grpSpPr>
          <p:sp>
            <p:nvSpPr>
              <p:cNvPr id="13340" name="Oval 86"/>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41" name="Rectangle 87"/>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28" name="Group 90"/>
            <p:cNvGrpSpPr/>
            <p:nvPr/>
          </p:nvGrpSpPr>
          <p:grpSpPr>
            <a:xfrm>
              <a:off x="12" y="39"/>
              <a:ext cx="164" cy="231"/>
              <a:chOff x="0" y="0"/>
              <a:chExt cx="164" cy="231"/>
            </a:xfrm>
          </p:grpSpPr>
          <p:sp>
            <p:nvSpPr>
              <p:cNvPr id="13338" name="Oval 89"/>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39" name="Rectangle 90"/>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29" name="Group 93"/>
            <p:cNvGrpSpPr/>
            <p:nvPr/>
          </p:nvGrpSpPr>
          <p:grpSpPr>
            <a:xfrm>
              <a:off x="62" y="63"/>
              <a:ext cx="164" cy="231"/>
              <a:chOff x="0" y="0"/>
              <a:chExt cx="164" cy="231"/>
            </a:xfrm>
          </p:grpSpPr>
          <p:sp>
            <p:nvSpPr>
              <p:cNvPr id="13336" name="Oval 92"/>
              <p:cNvSpPr/>
              <p:nvPr/>
            </p:nvSpPr>
            <p:spPr>
              <a:xfrm>
                <a:off x="45"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37" name="Rectangle 93"/>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30" name="Group 96"/>
            <p:cNvGrpSpPr/>
            <p:nvPr/>
          </p:nvGrpSpPr>
          <p:grpSpPr>
            <a:xfrm>
              <a:off x="0" y="135"/>
              <a:ext cx="164" cy="231"/>
              <a:chOff x="0" y="0"/>
              <a:chExt cx="164" cy="231"/>
            </a:xfrm>
          </p:grpSpPr>
          <p:sp>
            <p:nvSpPr>
              <p:cNvPr id="13334" name="Oval 95"/>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35" name="Rectangle 96"/>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3331" name="Group 99"/>
            <p:cNvGrpSpPr/>
            <p:nvPr/>
          </p:nvGrpSpPr>
          <p:grpSpPr>
            <a:xfrm>
              <a:off x="74" y="129"/>
              <a:ext cx="164" cy="231"/>
              <a:chOff x="0" y="0"/>
              <a:chExt cx="164" cy="231"/>
            </a:xfrm>
          </p:grpSpPr>
          <p:sp>
            <p:nvSpPr>
              <p:cNvPr id="13332" name="Oval 98"/>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3333" name="Rectangle 99"/>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sp>
        <p:nvSpPr>
          <p:cNvPr id="13322" name="Rectangle 70"/>
          <p:cNvSpPr/>
          <p:nvPr/>
        </p:nvSpPr>
        <p:spPr>
          <a:xfrm>
            <a:off x="1397000" y="0"/>
            <a:ext cx="6380163" cy="601663"/>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sz="3600" b="1" dirty="0">
                <a:solidFill>
                  <a:schemeClr val="bg1"/>
                </a:solidFill>
                <a:latin typeface="Arial" panose="020B0604020202020204" pitchFamily="34" charset="0"/>
                <a:ea typeface="MS PGothic" panose="020B0600070205080204" pitchFamily="34" charset="-128"/>
              </a:rPr>
              <a:t>Typical Detector Geometries</a:t>
            </a:r>
            <a:endParaRPr lang="en-US" altLang="zh-CN" sz="3600" b="1" dirty="0">
              <a:solidFill>
                <a:schemeClr val="bg1"/>
              </a:solidFill>
              <a:latin typeface="Arial" panose="020B0604020202020204" pitchFamily="34" charset="0"/>
              <a:ea typeface="MS PGothic" panose="020B0600070205080204" pitchFamily="34" charset="-128"/>
            </a:endParaRPr>
          </a:p>
        </p:txBody>
      </p:sp>
      <p:sp>
        <p:nvSpPr>
          <p:cNvPr id="13323" name="Rectangle 68"/>
          <p:cNvSpPr/>
          <p:nvPr/>
        </p:nvSpPr>
        <p:spPr>
          <a:xfrm>
            <a:off x="84138" y="6454775"/>
            <a:ext cx="2540000" cy="312738"/>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zh-CN" altLang="en-US" b="1" dirty="0">
                <a:solidFill>
                  <a:srgbClr val="DD41E1"/>
                </a:solidFill>
                <a:latin typeface="Arial" panose="020B0604020202020204" pitchFamily="34" charset="0"/>
              </a:rPr>
              <a:t>1D-Position sensitivity</a:t>
            </a:r>
            <a:endParaRPr lang="zh-CN" altLang="en-US"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8" name="Group 2"/>
          <p:cNvGrpSpPr/>
          <p:nvPr/>
        </p:nvGrpSpPr>
        <p:grpSpPr>
          <a:xfrm>
            <a:off x="0" y="531813"/>
            <a:ext cx="9855200" cy="6332537"/>
            <a:chOff x="0" y="0"/>
            <a:chExt cx="5839" cy="3998"/>
          </a:xfrm>
        </p:grpSpPr>
        <p:sp>
          <p:nvSpPr>
            <p:cNvPr id="14380" name="Rectangle 4"/>
            <p:cNvSpPr/>
            <p:nvPr/>
          </p:nvSpPr>
          <p:spPr>
            <a:xfrm>
              <a:off x="1396" y="0"/>
              <a:ext cx="3356" cy="231"/>
            </a:xfrm>
            <a:prstGeom prst="rect">
              <a:avLst/>
            </a:prstGeom>
            <a:noFill/>
            <a:ln w="9525">
              <a:noFill/>
            </a:ln>
          </p:spPr>
          <p:txBody>
            <a:bodyPr wrap="none" lIns="100794" tIns="50397" rIns="100794" bIns="50397">
              <a:spAutoFit/>
            </a:bodyPr>
            <a:p>
              <a:pPr defTabSz="503555"/>
              <a:r>
                <a:rPr lang="en-US" altLang="zh-CN" sz="2000" b="1" dirty="0">
                  <a:solidFill>
                    <a:srgbClr val="FFFF66"/>
                  </a:solidFill>
                  <a:latin typeface="Arial" panose="020B0604020202020204" pitchFamily="34" charset="0"/>
                </a:rPr>
                <a:t>1d position sensitivity, single-sided processing</a:t>
              </a:r>
              <a:endParaRPr lang="en-US" altLang="zh-CN" sz="2000" b="1" dirty="0">
                <a:solidFill>
                  <a:srgbClr val="FFFF66"/>
                </a:solidFill>
                <a:latin typeface="Arial" panose="020B0604020202020204" pitchFamily="34" charset="0"/>
              </a:endParaRPr>
            </a:p>
          </p:txBody>
        </p:sp>
        <p:pic>
          <p:nvPicPr>
            <p:cNvPr id="14381" name="Picture 17" descr="All-Detectro-Demo_Strip.bmp"/>
            <p:cNvPicPr>
              <a:picLocks noChangeAspect="1"/>
            </p:cNvPicPr>
            <p:nvPr/>
          </p:nvPicPr>
          <p:blipFill>
            <a:blip r:embed="rId1"/>
            <a:srcRect l="12730" r="16197" b="5797"/>
            <a:stretch>
              <a:fillRect/>
            </a:stretch>
          </p:blipFill>
          <p:spPr>
            <a:xfrm>
              <a:off x="192" y="944"/>
              <a:ext cx="3936" cy="2990"/>
            </a:xfrm>
            <a:prstGeom prst="rect">
              <a:avLst/>
            </a:prstGeom>
            <a:noFill/>
            <a:ln w="9525">
              <a:noFill/>
            </a:ln>
          </p:spPr>
        </p:pic>
        <p:grpSp>
          <p:nvGrpSpPr>
            <p:cNvPr id="14382" name="Group 5"/>
            <p:cNvGrpSpPr/>
            <p:nvPr/>
          </p:nvGrpSpPr>
          <p:grpSpPr>
            <a:xfrm>
              <a:off x="0" y="290"/>
              <a:ext cx="2784" cy="1446"/>
              <a:chOff x="0" y="0"/>
              <a:chExt cx="2784" cy="1446"/>
            </a:xfrm>
          </p:grpSpPr>
          <p:sp>
            <p:nvSpPr>
              <p:cNvPr id="14394" name="Line 7"/>
              <p:cNvSpPr/>
              <p:nvPr/>
            </p:nvSpPr>
            <p:spPr>
              <a:xfrm flipH="1" flipV="1">
                <a:off x="336" y="1188"/>
                <a:ext cx="294" cy="258"/>
              </a:xfrm>
              <a:prstGeom prst="line">
                <a:avLst/>
              </a:prstGeom>
              <a:ln w="38100" cap="flat" cmpd="sng">
                <a:solidFill>
                  <a:srgbClr val="0000FF"/>
                </a:solidFill>
                <a:prstDash val="solid"/>
                <a:headEnd type="none" w="med" len="med"/>
                <a:tailEnd type="none" w="med" len="med"/>
              </a:ln>
            </p:spPr>
          </p:sp>
          <p:sp>
            <p:nvSpPr>
              <p:cNvPr id="14395" name="Line 8"/>
              <p:cNvSpPr/>
              <p:nvPr/>
            </p:nvSpPr>
            <p:spPr>
              <a:xfrm>
                <a:off x="336" y="1092"/>
                <a:ext cx="0" cy="192"/>
              </a:xfrm>
              <a:prstGeom prst="line">
                <a:avLst/>
              </a:prstGeom>
              <a:ln w="38100" cap="flat" cmpd="sng">
                <a:solidFill>
                  <a:srgbClr val="0000FF"/>
                </a:solidFill>
                <a:prstDash val="solid"/>
                <a:headEnd type="none" w="med" len="med"/>
                <a:tailEnd type="none" w="med" len="med"/>
              </a:ln>
            </p:spPr>
          </p:sp>
          <p:sp>
            <p:nvSpPr>
              <p:cNvPr id="14396" name="Line 9"/>
              <p:cNvSpPr/>
              <p:nvPr/>
            </p:nvSpPr>
            <p:spPr>
              <a:xfrm flipH="1" flipV="1">
                <a:off x="0" y="972"/>
                <a:ext cx="150" cy="114"/>
              </a:xfrm>
              <a:prstGeom prst="line">
                <a:avLst/>
              </a:prstGeom>
              <a:ln w="38100" cap="flat" cmpd="sng">
                <a:solidFill>
                  <a:srgbClr val="0000FF"/>
                </a:solidFill>
                <a:prstDash val="solid"/>
                <a:headEnd type="none" w="med" len="med"/>
                <a:tailEnd type="none" w="med" len="med"/>
              </a:ln>
            </p:spPr>
          </p:sp>
          <p:sp>
            <p:nvSpPr>
              <p:cNvPr id="14397" name="Line 10"/>
              <p:cNvSpPr/>
              <p:nvPr/>
            </p:nvSpPr>
            <p:spPr>
              <a:xfrm>
                <a:off x="144" y="1044"/>
                <a:ext cx="192" cy="48"/>
              </a:xfrm>
              <a:prstGeom prst="line">
                <a:avLst/>
              </a:prstGeom>
              <a:ln w="38100" cap="flat" cmpd="sng">
                <a:solidFill>
                  <a:srgbClr val="0000FF"/>
                </a:solidFill>
                <a:prstDash val="solid"/>
                <a:headEnd type="none" w="med" len="med"/>
                <a:tailEnd type="none" w="med" len="med"/>
              </a:ln>
            </p:spPr>
          </p:sp>
          <p:sp>
            <p:nvSpPr>
              <p:cNvPr id="14398" name="Line 11"/>
              <p:cNvSpPr/>
              <p:nvPr/>
            </p:nvSpPr>
            <p:spPr>
              <a:xfrm>
                <a:off x="144" y="1044"/>
                <a:ext cx="192" cy="240"/>
              </a:xfrm>
              <a:prstGeom prst="line">
                <a:avLst/>
              </a:prstGeom>
              <a:ln w="38100" cap="flat" cmpd="sng">
                <a:solidFill>
                  <a:srgbClr val="0000FF"/>
                </a:solidFill>
                <a:prstDash val="solid"/>
                <a:headEnd type="none" w="med" len="med"/>
                <a:tailEnd type="none" w="med" len="med"/>
              </a:ln>
            </p:spPr>
          </p:sp>
          <p:sp>
            <p:nvSpPr>
              <p:cNvPr id="14399" name="Line 12"/>
              <p:cNvSpPr/>
              <p:nvPr/>
            </p:nvSpPr>
            <p:spPr>
              <a:xfrm flipH="1" flipV="1">
                <a:off x="636" y="1098"/>
                <a:ext cx="294" cy="258"/>
              </a:xfrm>
              <a:prstGeom prst="line">
                <a:avLst/>
              </a:prstGeom>
              <a:ln w="38100" cap="flat" cmpd="sng">
                <a:solidFill>
                  <a:srgbClr val="0000FF"/>
                </a:solidFill>
                <a:prstDash val="solid"/>
                <a:headEnd type="none" w="med" len="med"/>
                <a:tailEnd type="none" w="med" len="med"/>
              </a:ln>
            </p:spPr>
          </p:sp>
          <p:sp>
            <p:nvSpPr>
              <p:cNvPr id="14400" name="Line 13"/>
              <p:cNvSpPr/>
              <p:nvPr/>
            </p:nvSpPr>
            <p:spPr>
              <a:xfrm>
                <a:off x="636" y="1002"/>
                <a:ext cx="0" cy="192"/>
              </a:xfrm>
              <a:prstGeom prst="line">
                <a:avLst/>
              </a:prstGeom>
              <a:ln w="38100" cap="flat" cmpd="sng">
                <a:solidFill>
                  <a:srgbClr val="0000FF"/>
                </a:solidFill>
                <a:prstDash val="solid"/>
                <a:headEnd type="none" w="med" len="med"/>
                <a:tailEnd type="none" w="med" len="med"/>
              </a:ln>
            </p:spPr>
          </p:sp>
          <p:sp>
            <p:nvSpPr>
              <p:cNvPr id="14401" name="Line 14"/>
              <p:cNvSpPr/>
              <p:nvPr/>
            </p:nvSpPr>
            <p:spPr>
              <a:xfrm flipH="1" flipV="1">
                <a:off x="300" y="882"/>
                <a:ext cx="150" cy="114"/>
              </a:xfrm>
              <a:prstGeom prst="line">
                <a:avLst/>
              </a:prstGeom>
              <a:ln w="38100" cap="flat" cmpd="sng">
                <a:solidFill>
                  <a:srgbClr val="0000FF"/>
                </a:solidFill>
                <a:prstDash val="solid"/>
                <a:headEnd type="none" w="med" len="med"/>
                <a:tailEnd type="none" w="med" len="med"/>
              </a:ln>
            </p:spPr>
          </p:sp>
          <p:sp>
            <p:nvSpPr>
              <p:cNvPr id="14402" name="Line 15"/>
              <p:cNvSpPr/>
              <p:nvPr/>
            </p:nvSpPr>
            <p:spPr>
              <a:xfrm>
                <a:off x="444" y="978"/>
                <a:ext cx="192" cy="48"/>
              </a:xfrm>
              <a:prstGeom prst="line">
                <a:avLst/>
              </a:prstGeom>
              <a:ln w="38100" cap="flat" cmpd="sng">
                <a:solidFill>
                  <a:srgbClr val="0000FF"/>
                </a:solidFill>
                <a:prstDash val="solid"/>
                <a:headEnd type="none" w="med" len="med"/>
                <a:tailEnd type="none" w="med" len="med"/>
              </a:ln>
            </p:spPr>
          </p:sp>
          <p:sp>
            <p:nvSpPr>
              <p:cNvPr id="14403" name="Line 16"/>
              <p:cNvSpPr/>
              <p:nvPr/>
            </p:nvSpPr>
            <p:spPr>
              <a:xfrm>
                <a:off x="444" y="954"/>
                <a:ext cx="192" cy="240"/>
              </a:xfrm>
              <a:prstGeom prst="line">
                <a:avLst/>
              </a:prstGeom>
              <a:ln w="38100" cap="flat" cmpd="sng">
                <a:solidFill>
                  <a:srgbClr val="0000FF"/>
                </a:solidFill>
                <a:prstDash val="solid"/>
                <a:headEnd type="none" w="med" len="med"/>
                <a:tailEnd type="none" w="med" len="med"/>
              </a:ln>
            </p:spPr>
          </p:sp>
          <p:sp>
            <p:nvSpPr>
              <p:cNvPr id="14404" name="Line 17"/>
              <p:cNvSpPr/>
              <p:nvPr/>
            </p:nvSpPr>
            <p:spPr>
              <a:xfrm flipH="1" flipV="1">
                <a:off x="960" y="996"/>
                <a:ext cx="294" cy="258"/>
              </a:xfrm>
              <a:prstGeom prst="line">
                <a:avLst/>
              </a:prstGeom>
              <a:ln w="38100" cap="flat" cmpd="sng">
                <a:solidFill>
                  <a:srgbClr val="0000FF"/>
                </a:solidFill>
                <a:prstDash val="solid"/>
                <a:headEnd type="none" w="med" len="med"/>
                <a:tailEnd type="none" w="med" len="med"/>
              </a:ln>
            </p:spPr>
          </p:sp>
          <p:sp>
            <p:nvSpPr>
              <p:cNvPr id="14405" name="Line 18"/>
              <p:cNvSpPr/>
              <p:nvPr/>
            </p:nvSpPr>
            <p:spPr>
              <a:xfrm>
                <a:off x="960" y="900"/>
                <a:ext cx="0" cy="192"/>
              </a:xfrm>
              <a:prstGeom prst="line">
                <a:avLst/>
              </a:prstGeom>
              <a:ln w="38100" cap="flat" cmpd="sng">
                <a:solidFill>
                  <a:srgbClr val="0000FF"/>
                </a:solidFill>
                <a:prstDash val="solid"/>
                <a:headEnd type="none" w="med" len="med"/>
                <a:tailEnd type="none" w="med" len="med"/>
              </a:ln>
            </p:spPr>
          </p:sp>
          <p:sp>
            <p:nvSpPr>
              <p:cNvPr id="14406" name="Line 19"/>
              <p:cNvSpPr/>
              <p:nvPr/>
            </p:nvSpPr>
            <p:spPr>
              <a:xfrm flipH="1" flipV="1">
                <a:off x="624" y="780"/>
                <a:ext cx="150" cy="114"/>
              </a:xfrm>
              <a:prstGeom prst="line">
                <a:avLst/>
              </a:prstGeom>
              <a:ln w="38100" cap="flat" cmpd="sng">
                <a:solidFill>
                  <a:srgbClr val="0000FF"/>
                </a:solidFill>
                <a:prstDash val="solid"/>
                <a:headEnd type="none" w="med" len="med"/>
                <a:tailEnd type="none" w="med" len="med"/>
              </a:ln>
            </p:spPr>
          </p:sp>
          <p:sp>
            <p:nvSpPr>
              <p:cNvPr id="14407" name="Line 20"/>
              <p:cNvSpPr/>
              <p:nvPr/>
            </p:nvSpPr>
            <p:spPr>
              <a:xfrm>
                <a:off x="768" y="876"/>
                <a:ext cx="192" cy="48"/>
              </a:xfrm>
              <a:prstGeom prst="line">
                <a:avLst/>
              </a:prstGeom>
              <a:ln w="38100" cap="flat" cmpd="sng">
                <a:solidFill>
                  <a:srgbClr val="0000FF"/>
                </a:solidFill>
                <a:prstDash val="solid"/>
                <a:headEnd type="none" w="med" len="med"/>
                <a:tailEnd type="none" w="med" len="med"/>
              </a:ln>
            </p:spPr>
          </p:sp>
          <p:sp>
            <p:nvSpPr>
              <p:cNvPr id="14408" name="Line 21"/>
              <p:cNvSpPr/>
              <p:nvPr/>
            </p:nvSpPr>
            <p:spPr>
              <a:xfrm>
                <a:off x="768" y="852"/>
                <a:ext cx="192" cy="240"/>
              </a:xfrm>
              <a:prstGeom prst="line">
                <a:avLst/>
              </a:prstGeom>
              <a:ln w="38100" cap="flat" cmpd="sng">
                <a:solidFill>
                  <a:srgbClr val="0000FF"/>
                </a:solidFill>
                <a:prstDash val="solid"/>
                <a:headEnd type="none" w="med" len="med"/>
                <a:tailEnd type="none" w="med" len="med"/>
              </a:ln>
            </p:spPr>
          </p:sp>
          <p:sp>
            <p:nvSpPr>
              <p:cNvPr id="14409" name="Line 22"/>
              <p:cNvSpPr/>
              <p:nvPr/>
            </p:nvSpPr>
            <p:spPr>
              <a:xfrm flipH="1" flipV="1">
                <a:off x="1260" y="906"/>
                <a:ext cx="294" cy="258"/>
              </a:xfrm>
              <a:prstGeom prst="line">
                <a:avLst/>
              </a:prstGeom>
              <a:ln w="38100" cap="flat" cmpd="sng">
                <a:solidFill>
                  <a:srgbClr val="0000FF"/>
                </a:solidFill>
                <a:prstDash val="solid"/>
                <a:headEnd type="none" w="med" len="med"/>
                <a:tailEnd type="none" w="med" len="med"/>
              </a:ln>
            </p:spPr>
          </p:sp>
          <p:sp>
            <p:nvSpPr>
              <p:cNvPr id="14410" name="Line 23"/>
              <p:cNvSpPr/>
              <p:nvPr/>
            </p:nvSpPr>
            <p:spPr>
              <a:xfrm>
                <a:off x="1260" y="834"/>
                <a:ext cx="0" cy="192"/>
              </a:xfrm>
              <a:prstGeom prst="line">
                <a:avLst/>
              </a:prstGeom>
              <a:ln w="38100" cap="flat" cmpd="sng">
                <a:solidFill>
                  <a:srgbClr val="0000FF"/>
                </a:solidFill>
                <a:prstDash val="solid"/>
                <a:headEnd type="none" w="med" len="med"/>
                <a:tailEnd type="none" w="med" len="med"/>
              </a:ln>
            </p:spPr>
          </p:sp>
          <p:sp>
            <p:nvSpPr>
              <p:cNvPr id="14411" name="Line 24"/>
              <p:cNvSpPr/>
              <p:nvPr/>
            </p:nvSpPr>
            <p:spPr>
              <a:xfrm flipH="1" flipV="1">
                <a:off x="924" y="690"/>
                <a:ext cx="150" cy="114"/>
              </a:xfrm>
              <a:prstGeom prst="line">
                <a:avLst/>
              </a:prstGeom>
              <a:ln w="38100" cap="flat" cmpd="sng">
                <a:solidFill>
                  <a:srgbClr val="0000FF"/>
                </a:solidFill>
                <a:prstDash val="solid"/>
                <a:headEnd type="none" w="med" len="med"/>
                <a:tailEnd type="none" w="med" len="med"/>
              </a:ln>
            </p:spPr>
          </p:sp>
          <p:sp>
            <p:nvSpPr>
              <p:cNvPr id="14412" name="Line 25"/>
              <p:cNvSpPr/>
              <p:nvPr/>
            </p:nvSpPr>
            <p:spPr>
              <a:xfrm>
                <a:off x="1068" y="786"/>
                <a:ext cx="192" cy="48"/>
              </a:xfrm>
              <a:prstGeom prst="line">
                <a:avLst/>
              </a:prstGeom>
              <a:ln w="38100" cap="flat" cmpd="sng">
                <a:solidFill>
                  <a:srgbClr val="0000FF"/>
                </a:solidFill>
                <a:prstDash val="solid"/>
                <a:headEnd type="none" w="med" len="med"/>
                <a:tailEnd type="none" w="med" len="med"/>
              </a:ln>
            </p:spPr>
          </p:sp>
          <p:sp>
            <p:nvSpPr>
              <p:cNvPr id="14413" name="Line 26"/>
              <p:cNvSpPr/>
              <p:nvPr/>
            </p:nvSpPr>
            <p:spPr>
              <a:xfrm>
                <a:off x="1068" y="786"/>
                <a:ext cx="192" cy="240"/>
              </a:xfrm>
              <a:prstGeom prst="line">
                <a:avLst/>
              </a:prstGeom>
              <a:ln w="38100" cap="flat" cmpd="sng">
                <a:solidFill>
                  <a:srgbClr val="0000FF"/>
                </a:solidFill>
                <a:prstDash val="solid"/>
                <a:headEnd type="none" w="med" len="med"/>
                <a:tailEnd type="none" w="med" len="med"/>
              </a:ln>
            </p:spPr>
          </p:sp>
          <p:sp>
            <p:nvSpPr>
              <p:cNvPr id="14414" name="Line 27"/>
              <p:cNvSpPr/>
              <p:nvPr/>
            </p:nvSpPr>
            <p:spPr>
              <a:xfrm flipH="1" flipV="1">
                <a:off x="1566" y="822"/>
                <a:ext cx="294" cy="258"/>
              </a:xfrm>
              <a:prstGeom prst="line">
                <a:avLst/>
              </a:prstGeom>
              <a:ln w="38100" cap="flat" cmpd="sng">
                <a:solidFill>
                  <a:srgbClr val="0000FF"/>
                </a:solidFill>
                <a:prstDash val="solid"/>
                <a:headEnd type="none" w="med" len="med"/>
                <a:tailEnd type="none" w="med" len="med"/>
              </a:ln>
            </p:spPr>
          </p:sp>
          <p:sp>
            <p:nvSpPr>
              <p:cNvPr id="14415" name="Line 28"/>
              <p:cNvSpPr/>
              <p:nvPr/>
            </p:nvSpPr>
            <p:spPr>
              <a:xfrm>
                <a:off x="1566" y="750"/>
                <a:ext cx="0" cy="192"/>
              </a:xfrm>
              <a:prstGeom prst="line">
                <a:avLst/>
              </a:prstGeom>
              <a:ln w="38100" cap="flat" cmpd="sng">
                <a:solidFill>
                  <a:srgbClr val="0000FF"/>
                </a:solidFill>
                <a:prstDash val="solid"/>
                <a:headEnd type="none" w="med" len="med"/>
                <a:tailEnd type="none" w="med" len="med"/>
              </a:ln>
            </p:spPr>
          </p:sp>
          <p:sp>
            <p:nvSpPr>
              <p:cNvPr id="14416" name="Line 29"/>
              <p:cNvSpPr/>
              <p:nvPr/>
            </p:nvSpPr>
            <p:spPr>
              <a:xfrm flipH="1" flipV="1">
                <a:off x="1230" y="606"/>
                <a:ext cx="150" cy="114"/>
              </a:xfrm>
              <a:prstGeom prst="line">
                <a:avLst/>
              </a:prstGeom>
              <a:ln w="38100" cap="flat" cmpd="sng">
                <a:solidFill>
                  <a:srgbClr val="0000FF"/>
                </a:solidFill>
                <a:prstDash val="solid"/>
                <a:headEnd type="none" w="med" len="med"/>
                <a:tailEnd type="none" w="med" len="med"/>
              </a:ln>
            </p:spPr>
          </p:sp>
          <p:sp>
            <p:nvSpPr>
              <p:cNvPr id="14417" name="Line 30"/>
              <p:cNvSpPr/>
              <p:nvPr/>
            </p:nvSpPr>
            <p:spPr>
              <a:xfrm>
                <a:off x="1374" y="702"/>
                <a:ext cx="192" cy="48"/>
              </a:xfrm>
              <a:prstGeom prst="line">
                <a:avLst/>
              </a:prstGeom>
              <a:ln w="38100" cap="flat" cmpd="sng">
                <a:solidFill>
                  <a:srgbClr val="0000FF"/>
                </a:solidFill>
                <a:prstDash val="solid"/>
                <a:headEnd type="none" w="med" len="med"/>
                <a:tailEnd type="none" w="med" len="med"/>
              </a:ln>
            </p:spPr>
          </p:sp>
          <p:sp>
            <p:nvSpPr>
              <p:cNvPr id="14418" name="Line 31"/>
              <p:cNvSpPr/>
              <p:nvPr/>
            </p:nvSpPr>
            <p:spPr>
              <a:xfrm>
                <a:off x="1374" y="702"/>
                <a:ext cx="192" cy="240"/>
              </a:xfrm>
              <a:prstGeom prst="line">
                <a:avLst/>
              </a:prstGeom>
              <a:ln w="38100" cap="flat" cmpd="sng">
                <a:solidFill>
                  <a:srgbClr val="0000FF"/>
                </a:solidFill>
                <a:prstDash val="solid"/>
                <a:headEnd type="none" w="med" len="med"/>
                <a:tailEnd type="none" w="med" len="med"/>
              </a:ln>
            </p:spPr>
          </p:sp>
          <p:sp>
            <p:nvSpPr>
              <p:cNvPr id="14419" name="Line 32"/>
              <p:cNvSpPr/>
              <p:nvPr/>
            </p:nvSpPr>
            <p:spPr>
              <a:xfrm flipH="1" flipV="1">
                <a:off x="1866" y="756"/>
                <a:ext cx="294" cy="258"/>
              </a:xfrm>
              <a:prstGeom prst="line">
                <a:avLst/>
              </a:prstGeom>
              <a:ln w="38100" cap="flat" cmpd="sng">
                <a:solidFill>
                  <a:srgbClr val="0000FF"/>
                </a:solidFill>
                <a:prstDash val="solid"/>
                <a:headEnd type="none" w="med" len="med"/>
                <a:tailEnd type="none" w="med" len="med"/>
              </a:ln>
            </p:spPr>
          </p:sp>
          <p:sp>
            <p:nvSpPr>
              <p:cNvPr id="14420" name="Line 33"/>
              <p:cNvSpPr/>
              <p:nvPr/>
            </p:nvSpPr>
            <p:spPr>
              <a:xfrm>
                <a:off x="1866" y="660"/>
                <a:ext cx="0" cy="192"/>
              </a:xfrm>
              <a:prstGeom prst="line">
                <a:avLst/>
              </a:prstGeom>
              <a:ln w="38100" cap="flat" cmpd="sng">
                <a:solidFill>
                  <a:srgbClr val="0000FF"/>
                </a:solidFill>
                <a:prstDash val="solid"/>
                <a:headEnd type="none" w="med" len="med"/>
                <a:tailEnd type="none" w="med" len="med"/>
              </a:ln>
            </p:spPr>
          </p:sp>
          <p:sp>
            <p:nvSpPr>
              <p:cNvPr id="14421" name="Line 34"/>
              <p:cNvSpPr/>
              <p:nvPr/>
            </p:nvSpPr>
            <p:spPr>
              <a:xfrm flipH="1" flipV="1">
                <a:off x="1530" y="516"/>
                <a:ext cx="150" cy="114"/>
              </a:xfrm>
              <a:prstGeom prst="line">
                <a:avLst/>
              </a:prstGeom>
              <a:ln w="38100" cap="flat" cmpd="sng">
                <a:solidFill>
                  <a:srgbClr val="0000FF"/>
                </a:solidFill>
                <a:prstDash val="solid"/>
                <a:headEnd type="none" w="med" len="med"/>
                <a:tailEnd type="none" w="med" len="med"/>
              </a:ln>
            </p:spPr>
          </p:sp>
          <p:sp>
            <p:nvSpPr>
              <p:cNvPr id="14422" name="Line 35"/>
              <p:cNvSpPr/>
              <p:nvPr/>
            </p:nvSpPr>
            <p:spPr>
              <a:xfrm>
                <a:off x="1674" y="612"/>
                <a:ext cx="192" cy="48"/>
              </a:xfrm>
              <a:prstGeom prst="line">
                <a:avLst/>
              </a:prstGeom>
              <a:ln w="38100" cap="flat" cmpd="sng">
                <a:solidFill>
                  <a:srgbClr val="0000FF"/>
                </a:solidFill>
                <a:prstDash val="solid"/>
                <a:headEnd type="none" w="med" len="med"/>
                <a:tailEnd type="none" w="med" len="med"/>
              </a:ln>
            </p:spPr>
          </p:sp>
          <p:sp>
            <p:nvSpPr>
              <p:cNvPr id="14423" name="Line 36"/>
              <p:cNvSpPr/>
              <p:nvPr/>
            </p:nvSpPr>
            <p:spPr>
              <a:xfrm>
                <a:off x="1674" y="612"/>
                <a:ext cx="192" cy="240"/>
              </a:xfrm>
              <a:prstGeom prst="line">
                <a:avLst/>
              </a:prstGeom>
              <a:ln w="38100" cap="flat" cmpd="sng">
                <a:solidFill>
                  <a:srgbClr val="0000FF"/>
                </a:solidFill>
                <a:prstDash val="solid"/>
                <a:headEnd type="none" w="med" len="med"/>
                <a:tailEnd type="none" w="med" len="med"/>
              </a:ln>
            </p:spPr>
          </p:sp>
          <p:sp>
            <p:nvSpPr>
              <p:cNvPr id="14424" name="Line 37"/>
              <p:cNvSpPr/>
              <p:nvPr/>
            </p:nvSpPr>
            <p:spPr>
              <a:xfrm flipH="1" flipV="1">
                <a:off x="2190" y="654"/>
                <a:ext cx="294" cy="258"/>
              </a:xfrm>
              <a:prstGeom prst="line">
                <a:avLst/>
              </a:prstGeom>
              <a:ln w="38100" cap="flat" cmpd="sng">
                <a:solidFill>
                  <a:srgbClr val="0000FF"/>
                </a:solidFill>
                <a:prstDash val="solid"/>
                <a:headEnd type="none" w="med" len="med"/>
                <a:tailEnd type="none" w="med" len="med"/>
              </a:ln>
            </p:spPr>
          </p:sp>
          <p:sp>
            <p:nvSpPr>
              <p:cNvPr id="14425" name="Line 38"/>
              <p:cNvSpPr/>
              <p:nvPr/>
            </p:nvSpPr>
            <p:spPr>
              <a:xfrm>
                <a:off x="2190" y="558"/>
                <a:ext cx="0" cy="192"/>
              </a:xfrm>
              <a:prstGeom prst="line">
                <a:avLst/>
              </a:prstGeom>
              <a:ln w="38100" cap="flat" cmpd="sng">
                <a:solidFill>
                  <a:srgbClr val="0000FF"/>
                </a:solidFill>
                <a:prstDash val="solid"/>
                <a:headEnd type="none" w="med" len="med"/>
                <a:tailEnd type="none" w="med" len="med"/>
              </a:ln>
            </p:spPr>
          </p:sp>
          <p:sp>
            <p:nvSpPr>
              <p:cNvPr id="14426" name="Line 39"/>
              <p:cNvSpPr/>
              <p:nvPr/>
            </p:nvSpPr>
            <p:spPr>
              <a:xfrm flipH="1" flipV="1">
                <a:off x="1854" y="414"/>
                <a:ext cx="150" cy="114"/>
              </a:xfrm>
              <a:prstGeom prst="line">
                <a:avLst/>
              </a:prstGeom>
              <a:ln w="38100" cap="flat" cmpd="sng">
                <a:solidFill>
                  <a:srgbClr val="0000FF"/>
                </a:solidFill>
                <a:prstDash val="solid"/>
                <a:headEnd type="none" w="med" len="med"/>
                <a:tailEnd type="none" w="med" len="med"/>
              </a:ln>
            </p:spPr>
          </p:sp>
          <p:sp>
            <p:nvSpPr>
              <p:cNvPr id="14427" name="Line 40"/>
              <p:cNvSpPr/>
              <p:nvPr/>
            </p:nvSpPr>
            <p:spPr>
              <a:xfrm>
                <a:off x="1998" y="510"/>
                <a:ext cx="192" cy="48"/>
              </a:xfrm>
              <a:prstGeom prst="line">
                <a:avLst/>
              </a:prstGeom>
              <a:ln w="38100" cap="flat" cmpd="sng">
                <a:solidFill>
                  <a:srgbClr val="0000FF"/>
                </a:solidFill>
                <a:prstDash val="solid"/>
                <a:headEnd type="none" w="med" len="med"/>
                <a:tailEnd type="none" w="med" len="med"/>
              </a:ln>
            </p:spPr>
          </p:sp>
          <p:sp>
            <p:nvSpPr>
              <p:cNvPr id="14428" name="Line 41"/>
              <p:cNvSpPr/>
              <p:nvPr/>
            </p:nvSpPr>
            <p:spPr>
              <a:xfrm>
                <a:off x="1998" y="510"/>
                <a:ext cx="192" cy="240"/>
              </a:xfrm>
              <a:prstGeom prst="line">
                <a:avLst/>
              </a:prstGeom>
              <a:ln w="38100" cap="flat" cmpd="sng">
                <a:solidFill>
                  <a:srgbClr val="0000FF"/>
                </a:solidFill>
                <a:prstDash val="solid"/>
                <a:headEnd type="none" w="med" len="med"/>
                <a:tailEnd type="none" w="med" len="med"/>
              </a:ln>
            </p:spPr>
          </p:sp>
          <p:sp>
            <p:nvSpPr>
              <p:cNvPr id="14429" name="Line 42"/>
              <p:cNvSpPr/>
              <p:nvPr/>
            </p:nvSpPr>
            <p:spPr>
              <a:xfrm flipH="1" flipV="1">
                <a:off x="2490" y="564"/>
                <a:ext cx="294" cy="258"/>
              </a:xfrm>
              <a:prstGeom prst="line">
                <a:avLst/>
              </a:prstGeom>
              <a:ln w="38100" cap="flat" cmpd="sng">
                <a:solidFill>
                  <a:srgbClr val="0000FF"/>
                </a:solidFill>
                <a:prstDash val="solid"/>
                <a:headEnd type="none" w="med" len="med"/>
                <a:tailEnd type="none" w="med" len="med"/>
              </a:ln>
            </p:spPr>
          </p:sp>
          <p:sp>
            <p:nvSpPr>
              <p:cNvPr id="14430" name="Line 43"/>
              <p:cNvSpPr/>
              <p:nvPr/>
            </p:nvSpPr>
            <p:spPr>
              <a:xfrm>
                <a:off x="2490" y="468"/>
                <a:ext cx="0" cy="192"/>
              </a:xfrm>
              <a:prstGeom prst="line">
                <a:avLst/>
              </a:prstGeom>
              <a:ln w="38100" cap="flat" cmpd="sng">
                <a:solidFill>
                  <a:srgbClr val="0000FF"/>
                </a:solidFill>
                <a:prstDash val="solid"/>
                <a:headEnd type="none" w="med" len="med"/>
                <a:tailEnd type="none" w="med" len="med"/>
              </a:ln>
            </p:spPr>
          </p:sp>
          <p:sp>
            <p:nvSpPr>
              <p:cNvPr id="14431" name="Line 44"/>
              <p:cNvSpPr/>
              <p:nvPr/>
            </p:nvSpPr>
            <p:spPr>
              <a:xfrm flipH="1" flipV="1">
                <a:off x="2154" y="324"/>
                <a:ext cx="150" cy="114"/>
              </a:xfrm>
              <a:prstGeom prst="line">
                <a:avLst/>
              </a:prstGeom>
              <a:ln w="38100" cap="flat" cmpd="sng">
                <a:solidFill>
                  <a:srgbClr val="0000FF"/>
                </a:solidFill>
                <a:prstDash val="solid"/>
                <a:headEnd type="none" w="med" len="med"/>
                <a:tailEnd type="none" w="med" len="med"/>
              </a:ln>
            </p:spPr>
          </p:sp>
          <p:sp>
            <p:nvSpPr>
              <p:cNvPr id="14432" name="Line 45"/>
              <p:cNvSpPr/>
              <p:nvPr/>
            </p:nvSpPr>
            <p:spPr>
              <a:xfrm>
                <a:off x="2298" y="420"/>
                <a:ext cx="192" cy="48"/>
              </a:xfrm>
              <a:prstGeom prst="line">
                <a:avLst/>
              </a:prstGeom>
              <a:ln w="38100" cap="flat" cmpd="sng">
                <a:solidFill>
                  <a:srgbClr val="0000FF"/>
                </a:solidFill>
                <a:prstDash val="solid"/>
                <a:headEnd type="none" w="med" len="med"/>
                <a:tailEnd type="none" w="med" len="med"/>
              </a:ln>
            </p:spPr>
          </p:sp>
          <p:sp>
            <p:nvSpPr>
              <p:cNvPr id="14433" name="Line 46"/>
              <p:cNvSpPr/>
              <p:nvPr/>
            </p:nvSpPr>
            <p:spPr>
              <a:xfrm>
                <a:off x="2298" y="420"/>
                <a:ext cx="192" cy="240"/>
              </a:xfrm>
              <a:prstGeom prst="line">
                <a:avLst/>
              </a:prstGeom>
              <a:ln w="38100" cap="flat" cmpd="sng">
                <a:solidFill>
                  <a:srgbClr val="0000FF"/>
                </a:solidFill>
                <a:prstDash val="solid"/>
                <a:headEnd type="none" w="med" len="med"/>
                <a:tailEnd type="none" w="med" len="med"/>
              </a:ln>
            </p:spPr>
          </p:sp>
          <p:sp>
            <p:nvSpPr>
              <p:cNvPr id="14434" name="Line 47"/>
              <p:cNvSpPr/>
              <p:nvPr/>
            </p:nvSpPr>
            <p:spPr>
              <a:xfrm flipV="1">
                <a:off x="1812" y="192"/>
                <a:ext cx="288" cy="144"/>
              </a:xfrm>
              <a:prstGeom prst="line">
                <a:avLst/>
              </a:prstGeom>
              <a:ln w="28575" cap="flat" cmpd="sng">
                <a:solidFill>
                  <a:schemeClr val="tx1"/>
                </a:solidFill>
                <a:prstDash val="solid"/>
                <a:headEnd type="none" w="med" len="med"/>
                <a:tailEnd type="triangle" w="med" len="med"/>
              </a:ln>
            </p:spPr>
          </p:sp>
          <p:sp>
            <p:nvSpPr>
              <p:cNvPr id="14435" name="Line 48"/>
              <p:cNvSpPr/>
              <p:nvPr/>
            </p:nvSpPr>
            <p:spPr>
              <a:xfrm flipH="1">
                <a:off x="1812" y="192"/>
                <a:ext cx="288" cy="144"/>
              </a:xfrm>
              <a:prstGeom prst="line">
                <a:avLst/>
              </a:prstGeom>
              <a:ln w="28575" cap="flat" cmpd="sng">
                <a:solidFill>
                  <a:schemeClr val="tx1"/>
                </a:solidFill>
                <a:prstDash val="solid"/>
                <a:headEnd type="none" w="med" len="med"/>
                <a:tailEnd type="triangle" w="med" len="med"/>
              </a:ln>
            </p:spPr>
          </p:sp>
          <p:sp>
            <p:nvSpPr>
              <p:cNvPr id="14436" name="Rectangle 49"/>
              <p:cNvSpPr/>
              <p:nvPr/>
            </p:nvSpPr>
            <p:spPr>
              <a:xfrm>
                <a:off x="1572" y="0"/>
                <a:ext cx="692"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P </a:t>
                </a:r>
                <a:r>
                  <a:rPr lang="en-US" altLang="zh-CN" sz="2000" b="1" dirty="0">
                    <a:solidFill>
                      <a:srgbClr val="0000FF"/>
                    </a:solidFill>
                    <a:latin typeface="Arial" panose="020B0604020202020204" pitchFamily="34" charset="0"/>
                  </a:rPr>
                  <a:t>(pitch)</a:t>
                </a:r>
                <a:endParaRPr lang="en-US" altLang="zh-CN" sz="2000" b="1" dirty="0">
                  <a:solidFill>
                    <a:srgbClr val="0000FF"/>
                  </a:solidFill>
                  <a:latin typeface="Arial" panose="020B0604020202020204" pitchFamily="34" charset="0"/>
                </a:endParaRPr>
              </a:p>
            </p:txBody>
          </p:sp>
        </p:grpSp>
        <p:grpSp>
          <p:nvGrpSpPr>
            <p:cNvPr id="14383" name="Group 49"/>
            <p:cNvGrpSpPr/>
            <p:nvPr/>
          </p:nvGrpSpPr>
          <p:grpSpPr>
            <a:xfrm>
              <a:off x="1558" y="968"/>
              <a:ext cx="4281" cy="3030"/>
              <a:chOff x="0" y="0"/>
              <a:chExt cx="4281" cy="3030"/>
            </a:xfrm>
          </p:grpSpPr>
          <p:sp>
            <p:nvSpPr>
              <p:cNvPr id="14384" name="Rectangle 51"/>
              <p:cNvSpPr/>
              <p:nvPr/>
            </p:nvSpPr>
            <p:spPr>
              <a:xfrm>
                <a:off x="2604" y="1737"/>
                <a:ext cx="1677" cy="1293"/>
              </a:xfrm>
              <a:prstGeom prst="rect">
                <a:avLst/>
              </a:prstGeom>
              <a:noFill/>
              <a:ln w="28575" cap="flat" cmpd="sng">
                <a:solidFill>
                  <a:srgbClr val="FF4949"/>
                </a:solidFill>
                <a:prstDash val="solid"/>
                <a:miter/>
                <a:headEnd type="none" w="med" len="med"/>
                <a:tailEnd type="none" w="med" len="med"/>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W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100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L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up to 100 mm</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P </a:t>
                </a:r>
                <a:r>
                  <a:rPr lang="en-US" altLang="zh-CN" sz="2000" b="1" dirty="0">
                    <a:latin typeface="Arial" panose="020B0604020202020204" pitchFamily="34" charset="0"/>
                  </a:rPr>
                  <a:t>:</a:t>
                </a:r>
                <a:r>
                  <a:rPr lang="en-US" altLang="zh-CN" sz="2000" b="1" dirty="0">
                    <a:solidFill>
                      <a:srgbClr val="0000FF"/>
                    </a:solidFill>
                    <a:latin typeface="Arial" panose="020B0604020202020204" pitchFamily="34" charset="0"/>
                  </a:rPr>
                  <a:t> </a:t>
                </a:r>
                <a:r>
                  <a:rPr lang="en-US" altLang="zh-CN" sz="2000" b="1" dirty="0">
                    <a:latin typeface="Arial" panose="020B0604020202020204" pitchFamily="34" charset="0"/>
                  </a:rPr>
                  <a:t>down to 50 </a:t>
                </a:r>
                <a:r>
                  <a:rPr lang="en-US" altLang="zh-CN" sz="2000" b="1" dirty="0">
                    <a:latin typeface="Arial" panose="020B0604020202020204" pitchFamily="34" charset="0"/>
                    <a:sym typeface="Symbol" panose="05050102010706020507" pitchFamily="18" charset="2"/>
                  </a:rPr>
                  <a:t></a:t>
                </a:r>
                <a:r>
                  <a:rPr lang="en-US" altLang="zh-CN" sz="2000" b="1" dirty="0">
                    <a:latin typeface="Arial" panose="020B0604020202020204" pitchFamily="34" charset="0"/>
                  </a:rPr>
                  <a:t>m</a:t>
                </a:r>
                <a:endParaRPr lang="en-US" altLang="zh-CN" sz="2000" b="1" dirty="0">
                  <a:latin typeface="Arial" panose="020B0604020202020204" pitchFamily="34" charset="0"/>
                </a:endParaRPr>
              </a:p>
              <a:p>
                <a:pPr defTabSz="503555"/>
                <a:endParaRPr lang="en-US" altLang="zh-CN" sz="2000" b="1" i="1" dirty="0">
                  <a:solidFill>
                    <a:srgbClr val="0000FF"/>
                  </a:solidFill>
                  <a:latin typeface="Arial" panose="020B0604020202020204" pitchFamily="34" charset="0"/>
                </a:endParaRPr>
              </a:p>
              <a:p>
                <a:pPr defTabSz="503555"/>
                <a:r>
                  <a:rPr lang="en-US" altLang="zh-CN" sz="2000" b="1" dirty="0">
                    <a:solidFill>
                      <a:srgbClr val="339933"/>
                    </a:solidFill>
                    <a:latin typeface="Arial" panose="020B0604020202020204" pitchFamily="34" charset="0"/>
                  </a:rPr>
                  <a:t>Total detector volume</a:t>
                </a:r>
                <a:r>
                  <a:rPr lang="en-US" altLang="zh-CN" sz="2000" b="1" dirty="0">
                    <a:latin typeface="Arial" panose="020B0604020202020204" pitchFamily="34" charset="0"/>
                  </a:rPr>
                  <a:t> </a:t>
                </a:r>
                <a:endParaRPr lang="en-US" altLang="zh-CN" sz="2000" b="1" dirty="0">
                  <a:latin typeface="Arial" panose="020B0604020202020204" pitchFamily="34" charset="0"/>
                </a:endParaRPr>
              </a:p>
              <a:p>
                <a:pPr defTabSz="503555"/>
                <a:r>
                  <a:rPr lang="en-US" altLang="zh-CN" sz="2000" b="1" i="1" dirty="0">
                    <a:solidFill>
                      <a:srgbClr val="0000FF"/>
                    </a:solidFill>
                    <a:latin typeface="Arial" panose="020B0604020202020204" pitchFamily="34" charset="0"/>
                  </a:rPr>
                  <a:t>V = LWd </a:t>
                </a:r>
                <a:r>
                  <a:rPr lang="en-US" altLang="zh-CN" sz="2000" b="1" dirty="0">
                    <a:latin typeface="Arial" panose="020B0604020202020204" pitchFamily="34" charset="0"/>
                  </a:rPr>
                  <a:t> </a:t>
                </a:r>
                <a:r>
                  <a:rPr lang="en-US" altLang="zh-CN" sz="2000" b="1" dirty="0">
                    <a:solidFill>
                      <a:srgbClr val="339933"/>
                    </a:solidFill>
                    <a:latin typeface="Arial" panose="020B0604020202020204" pitchFamily="34" charset="0"/>
                  </a:rPr>
                  <a:t>is active!</a:t>
                </a:r>
                <a:endParaRPr lang="en-US" altLang="zh-CN" sz="2000" b="1" dirty="0">
                  <a:solidFill>
                    <a:srgbClr val="339933"/>
                  </a:solidFill>
                  <a:latin typeface="Arial" panose="020B0604020202020204" pitchFamily="34" charset="0"/>
                </a:endParaRPr>
              </a:p>
            </p:txBody>
          </p:sp>
          <p:sp>
            <p:nvSpPr>
              <p:cNvPr id="14385" name="Line 52"/>
              <p:cNvSpPr/>
              <p:nvPr/>
            </p:nvSpPr>
            <p:spPr>
              <a:xfrm>
                <a:off x="2508" y="936"/>
                <a:ext cx="0" cy="1200"/>
              </a:xfrm>
              <a:prstGeom prst="line">
                <a:avLst/>
              </a:prstGeom>
              <a:ln w="28575" cap="flat" cmpd="sng">
                <a:solidFill>
                  <a:schemeClr val="tx1"/>
                </a:solidFill>
                <a:prstDash val="solid"/>
                <a:headEnd type="none" w="med" len="med"/>
                <a:tailEnd type="triangle" w="med" len="med"/>
              </a:ln>
            </p:spPr>
          </p:sp>
          <p:sp>
            <p:nvSpPr>
              <p:cNvPr id="14386" name="Line 53"/>
              <p:cNvSpPr/>
              <p:nvPr/>
            </p:nvSpPr>
            <p:spPr>
              <a:xfrm flipV="1">
                <a:off x="2508" y="888"/>
                <a:ext cx="0" cy="1248"/>
              </a:xfrm>
              <a:prstGeom prst="line">
                <a:avLst/>
              </a:prstGeom>
              <a:ln w="28575" cap="flat" cmpd="sng">
                <a:solidFill>
                  <a:schemeClr val="tx1"/>
                </a:solidFill>
                <a:prstDash val="solid"/>
                <a:headEnd type="none" w="med" len="med"/>
                <a:tailEnd type="triangle" w="med" len="med"/>
              </a:ln>
            </p:spPr>
          </p:sp>
          <p:sp>
            <p:nvSpPr>
              <p:cNvPr id="14387" name="Rectangle 54"/>
              <p:cNvSpPr/>
              <p:nvPr/>
            </p:nvSpPr>
            <p:spPr>
              <a:xfrm>
                <a:off x="2556" y="1344"/>
                <a:ext cx="1420"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d </a:t>
                </a:r>
                <a:r>
                  <a:rPr lang="en-US" altLang="zh-CN" sz="2000" b="1" dirty="0">
                    <a:solidFill>
                      <a:srgbClr val="0000FF"/>
                    </a:solidFill>
                    <a:latin typeface="Arial" panose="020B0604020202020204" pitchFamily="34" charset="0"/>
                  </a:rPr>
                  <a:t>(wafer thickness)</a:t>
                </a:r>
                <a:endParaRPr lang="en-US" altLang="zh-CN" sz="2000" b="1" dirty="0">
                  <a:solidFill>
                    <a:srgbClr val="0000FF"/>
                  </a:solidFill>
                  <a:latin typeface="Arial" panose="020B0604020202020204" pitchFamily="34" charset="0"/>
                </a:endParaRPr>
              </a:p>
            </p:txBody>
          </p:sp>
          <p:sp>
            <p:nvSpPr>
              <p:cNvPr id="14388" name="Line 55"/>
              <p:cNvSpPr/>
              <p:nvPr/>
            </p:nvSpPr>
            <p:spPr>
              <a:xfrm flipV="1">
                <a:off x="0" y="2216"/>
                <a:ext cx="2448" cy="720"/>
              </a:xfrm>
              <a:prstGeom prst="line">
                <a:avLst/>
              </a:prstGeom>
              <a:ln w="28575" cap="flat" cmpd="sng">
                <a:solidFill>
                  <a:schemeClr val="tx1"/>
                </a:solidFill>
                <a:prstDash val="solid"/>
                <a:headEnd type="none" w="med" len="med"/>
                <a:tailEnd type="triangle" w="med" len="med"/>
              </a:ln>
            </p:spPr>
          </p:sp>
          <p:sp>
            <p:nvSpPr>
              <p:cNvPr id="14389" name="Line 56"/>
              <p:cNvSpPr/>
              <p:nvPr/>
            </p:nvSpPr>
            <p:spPr>
              <a:xfrm flipH="1">
                <a:off x="0" y="2216"/>
                <a:ext cx="2448" cy="720"/>
              </a:xfrm>
              <a:prstGeom prst="line">
                <a:avLst/>
              </a:prstGeom>
              <a:ln w="28575" cap="flat" cmpd="sng">
                <a:solidFill>
                  <a:schemeClr val="tx1"/>
                </a:solidFill>
                <a:prstDash val="solid"/>
                <a:headEnd type="none" w="med" len="med"/>
                <a:tailEnd type="triangle" w="med" len="med"/>
              </a:ln>
            </p:spPr>
          </p:sp>
          <p:sp>
            <p:nvSpPr>
              <p:cNvPr id="14390" name="Rectangle 57"/>
              <p:cNvSpPr/>
              <p:nvPr/>
            </p:nvSpPr>
            <p:spPr>
              <a:xfrm>
                <a:off x="1200" y="2600"/>
                <a:ext cx="1372"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W </a:t>
                </a:r>
                <a:r>
                  <a:rPr lang="en-US" altLang="zh-CN" sz="2000" b="1" dirty="0">
                    <a:solidFill>
                      <a:srgbClr val="0000FF"/>
                    </a:solidFill>
                    <a:latin typeface="Arial" panose="020B0604020202020204" pitchFamily="34" charset="0"/>
                  </a:rPr>
                  <a:t>(detector width)</a:t>
                </a:r>
                <a:endParaRPr lang="en-US" altLang="zh-CN" sz="2000" b="1" dirty="0">
                  <a:solidFill>
                    <a:srgbClr val="0000FF"/>
                  </a:solidFill>
                  <a:latin typeface="Arial" panose="020B0604020202020204" pitchFamily="34" charset="0"/>
                </a:endParaRPr>
              </a:p>
            </p:txBody>
          </p:sp>
          <p:sp>
            <p:nvSpPr>
              <p:cNvPr id="14391" name="Line 58"/>
              <p:cNvSpPr/>
              <p:nvPr/>
            </p:nvSpPr>
            <p:spPr>
              <a:xfrm>
                <a:off x="1356" y="0"/>
                <a:ext cx="1152" cy="864"/>
              </a:xfrm>
              <a:prstGeom prst="line">
                <a:avLst/>
              </a:prstGeom>
              <a:ln w="28575" cap="flat" cmpd="sng">
                <a:solidFill>
                  <a:schemeClr val="tx1"/>
                </a:solidFill>
                <a:prstDash val="solid"/>
                <a:headEnd type="none" w="med" len="med"/>
                <a:tailEnd type="triangle" w="med" len="med"/>
              </a:ln>
            </p:spPr>
          </p:sp>
          <p:sp>
            <p:nvSpPr>
              <p:cNvPr id="14392" name="Line 59"/>
              <p:cNvSpPr/>
              <p:nvPr/>
            </p:nvSpPr>
            <p:spPr>
              <a:xfrm flipH="1" flipV="1">
                <a:off x="1356" y="0"/>
                <a:ext cx="1152" cy="864"/>
              </a:xfrm>
              <a:prstGeom prst="line">
                <a:avLst/>
              </a:prstGeom>
              <a:ln w="28575" cap="flat" cmpd="sng">
                <a:solidFill>
                  <a:schemeClr val="tx1"/>
                </a:solidFill>
                <a:prstDash val="solid"/>
                <a:headEnd type="none" w="med" len="med"/>
                <a:tailEnd type="triangle" w="med" len="med"/>
              </a:ln>
            </p:spPr>
          </p:sp>
          <p:sp>
            <p:nvSpPr>
              <p:cNvPr id="14393" name="Rectangle 60"/>
              <p:cNvSpPr/>
              <p:nvPr/>
            </p:nvSpPr>
            <p:spPr>
              <a:xfrm>
                <a:off x="1980" y="192"/>
                <a:ext cx="1124" cy="231"/>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L </a:t>
                </a:r>
                <a:r>
                  <a:rPr lang="en-US" altLang="zh-CN" sz="2000" b="1" dirty="0">
                    <a:solidFill>
                      <a:srgbClr val="0000FF"/>
                    </a:solidFill>
                    <a:latin typeface="Arial" panose="020B0604020202020204" pitchFamily="34" charset="0"/>
                  </a:rPr>
                  <a:t>(strip length)</a:t>
                </a:r>
                <a:endParaRPr lang="en-US" altLang="zh-CN" sz="2000" b="1" dirty="0">
                  <a:solidFill>
                    <a:srgbClr val="0000FF"/>
                  </a:solidFill>
                  <a:latin typeface="Arial" panose="020B0604020202020204" pitchFamily="34" charset="0"/>
                </a:endParaRPr>
              </a:p>
            </p:txBody>
          </p:sp>
        </p:grpSp>
      </p:grpSp>
      <p:grpSp>
        <p:nvGrpSpPr>
          <p:cNvPr id="5" name="Group 60"/>
          <p:cNvGrpSpPr>
            <a:grpSpLocks noChangeAspect="1"/>
          </p:cNvGrpSpPr>
          <p:nvPr/>
        </p:nvGrpSpPr>
        <p:grpSpPr>
          <a:xfrm>
            <a:off x="3451225" y="5597525"/>
            <a:ext cx="527050" cy="576263"/>
            <a:chOff x="0" y="0"/>
            <a:chExt cx="547687" cy="636587"/>
          </a:xfrm>
        </p:grpSpPr>
        <p:pic>
          <p:nvPicPr>
            <p:cNvPr id="14372" name="Picture 61"/>
            <p:cNvPicPr>
              <a:picLocks noChangeAspect="1"/>
            </p:cNvPicPr>
            <p:nvPr/>
          </p:nvPicPr>
          <p:blipFill>
            <a:blip r:embed="rId2"/>
            <a:stretch>
              <a:fillRect/>
            </a:stretch>
          </p:blipFill>
          <p:spPr>
            <a:xfrm>
              <a:off x="0" y="204787"/>
              <a:ext cx="346075" cy="382588"/>
            </a:xfrm>
            <a:prstGeom prst="rect">
              <a:avLst/>
            </a:prstGeom>
            <a:noFill/>
            <a:ln w="9525">
              <a:noFill/>
            </a:ln>
          </p:spPr>
        </p:pic>
        <p:pic>
          <p:nvPicPr>
            <p:cNvPr id="14373" name="Picture 62"/>
            <p:cNvPicPr>
              <a:picLocks noChangeAspect="1"/>
            </p:cNvPicPr>
            <p:nvPr/>
          </p:nvPicPr>
          <p:blipFill>
            <a:blip r:embed="rId2"/>
            <a:stretch>
              <a:fillRect/>
            </a:stretch>
          </p:blipFill>
          <p:spPr>
            <a:xfrm>
              <a:off x="65088" y="254000"/>
              <a:ext cx="347662" cy="382587"/>
            </a:xfrm>
            <a:prstGeom prst="rect">
              <a:avLst/>
            </a:prstGeom>
            <a:noFill/>
            <a:ln w="9525">
              <a:noFill/>
            </a:ln>
          </p:spPr>
        </p:pic>
        <p:pic>
          <p:nvPicPr>
            <p:cNvPr id="14374" name="Picture 63"/>
            <p:cNvPicPr>
              <a:picLocks noChangeAspect="1"/>
            </p:cNvPicPr>
            <p:nvPr/>
          </p:nvPicPr>
          <p:blipFill>
            <a:blip r:embed="rId2"/>
            <a:stretch>
              <a:fillRect/>
            </a:stretch>
          </p:blipFill>
          <p:spPr>
            <a:xfrm>
              <a:off x="152400" y="160337"/>
              <a:ext cx="346075" cy="384175"/>
            </a:xfrm>
            <a:prstGeom prst="rect">
              <a:avLst/>
            </a:prstGeom>
            <a:noFill/>
            <a:ln w="9525">
              <a:noFill/>
            </a:ln>
          </p:spPr>
        </p:pic>
        <p:pic>
          <p:nvPicPr>
            <p:cNvPr id="14375" name="Picture 64"/>
            <p:cNvPicPr>
              <a:picLocks noChangeAspect="1"/>
            </p:cNvPicPr>
            <p:nvPr/>
          </p:nvPicPr>
          <p:blipFill>
            <a:blip r:embed="rId2"/>
            <a:stretch>
              <a:fillRect/>
            </a:stretch>
          </p:blipFill>
          <p:spPr>
            <a:xfrm>
              <a:off x="174625" y="190500"/>
              <a:ext cx="346075" cy="382587"/>
            </a:xfrm>
            <a:prstGeom prst="rect">
              <a:avLst/>
            </a:prstGeom>
            <a:noFill/>
            <a:ln w="9525">
              <a:noFill/>
            </a:ln>
          </p:spPr>
        </p:pic>
        <p:pic>
          <p:nvPicPr>
            <p:cNvPr id="14376" name="Picture 65"/>
            <p:cNvPicPr>
              <a:picLocks noChangeAspect="1"/>
            </p:cNvPicPr>
            <p:nvPr/>
          </p:nvPicPr>
          <p:blipFill>
            <a:blip r:embed="rId2"/>
            <a:stretch>
              <a:fillRect/>
            </a:stretch>
          </p:blipFill>
          <p:spPr>
            <a:xfrm>
              <a:off x="44450" y="61912"/>
              <a:ext cx="347663" cy="384175"/>
            </a:xfrm>
            <a:prstGeom prst="rect">
              <a:avLst/>
            </a:prstGeom>
            <a:noFill/>
            <a:ln w="9525">
              <a:noFill/>
            </a:ln>
          </p:spPr>
        </p:pic>
        <p:pic>
          <p:nvPicPr>
            <p:cNvPr id="14377" name="Picture 66"/>
            <p:cNvPicPr>
              <a:picLocks noChangeAspect="1"/>
            </p:cNvPicPr>
            <p:nvPr/>
          </p:nvPicPr>
          <p:blipFill>
            <a:blip r:embed="rId2"/>
            <a:stretch>
              <a:fillRect/>
            </a:stretch>
          </p:blipFill>
          <p:spPr>
            <a:xfrm>
              <a:off x="157162" y="111125"/>
              <a:ext cx="346075" cy="384175"/>
            </a:xfrm>
            <a:prstGeom prst="rect">
              <a:avLst/>
            </a:prstGeom>
            <a:noFill/>
            <a:ln w="9525">
              <a:noFill/>
            </a:ln>
          </p:spPr>
        </p:pic>
        <p:pic>
          <p:nvPicPr>
            <p:cNvPr id="14378" name="Picture 67"/>
            <p:cNvPicPr>
              <a:picLocks noChangeAspect="1"/>
            </p:cNvPicPr>
            <p:nvPr/>
          </p:nvPicPr>
          <p:blipFill>
            <a:blip r:embed="rId2"/>
            <a:stretch>
              <a:fillRect/>
            </a:stretch>
          </p:blipFill>
          <p:spPr>
            <a:xfrm>
              <a:off x="152400" y="0"/>
              <a:ext cx="347662" cy="382587"/>
            </a:xfrm>
            <a:prstGeom prst="rect">
              <a:avLst/>
            </a:prstGeom>
            <a:noFill/>
            <a:ln w="9525">
              <a:noFill/>
            </a:ln>
          </p:spPr>
        </p:pic>
        <p:pic>
          <p:nvPicPr>
            <p:cNvPr id="14379" name="Picture 68"/>
            <p:cNvPicPr>
              <a:picLocks noChangeAspect="1"/>
            </p:cNvPicPr>
            <p:nvPr/>
          </p:nvPicPr>
          <p:blipFill>
            <a:blip r:embed="rId2"/>
            <a:stretch>
              <a:fillRect/>
            </a:stretch>
          </p:blipFill>
          <p:spPr>
            <a:xfrm>
              <a:off x="200025" y="49212"/>
              <a:ext cx="347662" cy="382588"/>
            </a:xfrm>
            <a:prstGeom prst="rect">
              <a:avLst/>
            </a:prstGeom>
            <a:noFill/>
            <a:ln w="9525">
              <a:noFill/>
            </a:ln>
          </p:spPr>
        </p:pic>
      </p:grpSp>
      <p:sp>
        <p:nvSpPr>
          <p:cNvPr id="14340" name="Rectangle 72"/>
          <p:cNvSpPr/>
          <p:nvPr/>
        </p:nvSpPr>
        <p:spPr>
          <a:xfrm>
            <a:off x="1309688" y="3509963"/>
            <a:ext cx="439737" cy="365125"/>
          </a:xfrm>
          <a:prstGeom prst="rect">
            <a:avLst/>
          </a:prstGeom>
          <a:noFill/>
          <a:ln w="9525">
            <a:noFill/>
          </a:ln>
        </p:spPr>
        <p:txBody>
          <a:bodyPr wrap="none" lIns="100794" tIns="50397" rIns="100794" bIns="50397">
            <a:spAutoFit/>
          </a:bodyPr>
          <a:p>
            <a:pPr defTabSz="503555"/>
            <a:r>
              <a:rPr lang="en-US" altLang="zh-CN" sz="2000" b="1" dirty="0">
                <a:solidFill>
                  <a:schemeClr val="bg1"/>
                </a:solidFill>
                <a:latin typeface="Arial" panose="020B0604020202020204" pitchFamily="34" charset="0"/>
              </a:rPr>
              <a:t>p</a:t>
            </a:r>
            <a:r>
              <a:rPr lang="en-US" altLang="zh-CN" sz="2000" b="1" baseline="30000" dirty="0">
                <a:solidFill>
                  <a:schemeClr val="bg1"/>
                </a:solidFill>
                <a:latin typeface="Arial" panose="020B0604020202020204" pitchFamily="34" charset="0"/>
              </a:rPr>
              <a:t>+</a:t>
            </a:r>
            <a:endParaRPr lang="en-US" altLang="zh-CN" sz="2000" b="1" baseline="30000" dirty="0">
              <a:solidFill>
                <a:schemeClr val="bg1"/>
              </a:solidFill>
              <a:latin typeface="Arial" panose="020B0604020202020204" pitchFamily="34" charset="0"/>
            </a:endParaRPr>
          </a:p>
        </p:txBody>
      </p:sp>
      <p:sp>
        <p:nvSpPr>
          <p:cNvPr id="14341" name="Rectangle 73"/>
          <p:cNvSpPr/>
          <p:nvPr/>
        </p:nvSpPr>
        <p:spPr>
          <a:xfrm>
            <a:off x="728663" y="4257675"/>
            <a:ext cx="1227137" cy="366713"/>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n-type Si</a:t>
            </a:r>
            <a:endParaRPr lang="en-US" altLang="zh-CN" sz="2000" b="1" dirty="0">
              <a:latin typeface="Arial" panose="020B0604020202020204" pitchFamily="34" charset="0"/>
            </a:endParaRPr>
          </a:p>
        </p:txBody>
      </p:sp>
      <p:sp>
        <p:nvSpPr>
          <p:cNvPr id="14342" name="Rectangle 74"/>
          <p:cNvSpPr/>
          <p:nvPr/>
        </p:nvSpPr>
        <p:spPr>
          <a:xfrm>
            <a:off x="1781175" y="5321300"/>
            <a:ext cx="441325" cy="365125"/>
          </a:xfrm>
          <a:prstGeom prst="rect">
            <a:avLst/>
          </a:prstGeom>
          <a:noFill/>
          <a:ln w="9525">
            <a:noFill/>
          </a:ln>
        </p:spPr>
        <p:txBody>
          <a:bodyPr wrap="none" lIns="100794" tIns="50397" rIns="100794" bIns="50397">
            <a:spAutoFit/>
          </a:bodyPr>
          <a:p>
            <a:pPr defTabSz="503555"/>
            <a:r>
              <a:rPr lang="en-US" altLang="zh-CN" sz="2000" b="1" dirty="0">
                <a:solidFill>
                  <a:schemeClr val="bg1"/>
                </a:solidFill>
                <a:latin typeface="Arial" panose="020B0604020202020204" pitchFamily="34" charset="0"/>
              </a:rPr>
              <a:t>n</a:t>
            </a:r>
            <a:r>
              <a:rPr lang="en-US" altLang="zh-CN" sz="2000" b="1" baseline="30000" dirty="0">
                <a:solidFill>
                  <a:schemeClr val="bg1"/>
                </a:solidFill>
                <a:latin typeface="Arial" panose="020B0604020202020204" pitchFamily="34" charset="0"/>
              </a:rPr>
              <a:t>+</a:t>
            </a:r>
            <a:endParaRPr lang="en-US" altLang="zh-CN" sz="2000" b="1" baseline="30000" dirty="0">
              <a:solidFill>
                <a:schemeClr val="bg1"/>
              </a:solidFill>
              <a:latin typeface="Arial" panose="020B0604020202020204" pitchFamily="34" charset="0"/>
            </a:endParaRPr>
          </a:p>
        </p:txBody>
      </p:sp>
      <p:grpSp>
        <p:nvGrpSpPr>
          <p:cNvPr id="6" name="Group 72"/>
          <p:cNvGrpSpPr/>
          <p:nvPr/>
        </p:nvGrpSpPr>
        <p:grpSpPr>
          <a:xfrm>
            <a:off x="3611563" y="5549900"/>
            <a:ext cx="401637" cy="577850"/>
            <a:chOff x="0" y="0"/>
            <a:chExt cx="238" cy="366"/>
          </a:xfrm>
        </p:grpSpPr>
        <p:grpSp>
          <p:nvGrpSpPr>
            <p:cNvPr id="14348" name="Group 73"/>
            <p:cNvGrpSpPr/>
            <p:nvPr/>
          </p:nvGrpSpPr>
          <p:grpSpPr>
            <a:xfrm>
              <a:off x="12" y="0"/>
              <a:ext cx="164" cy="231"/>
              <a:chOff x="0" y="0"/>
              <a:chExt cx="164" cy="231"/>
            </a:xfrm>
          </p:grpSpPr>
          <p:sp>
            <p:nvSpPr>
              <p:cNvPr id="14370" name="Oval 77"/>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71" name="Rectangle 78"/>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49" name="Group 76"/>
            <p:cNvGrpSpPr/>
            <p:nvPr/>
          </p:nvGrpSpPr>
          <p:grpSpPr>
            <a:xfrm>
              <a:off x="62" y="24"/>
              <a:ext cx="164" cy="231"/>
              <a:chOff x="0" y="0"/>
              <a:chExt cx="164" cy="231"/>
            </a:xfrm>
          </p:grpSpPr>
          <p:sp>
            <p:nvSpPr>
              <p:cNvPr id="14368" name="Oval 80"/>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69" name="Rectangle 81"/>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0" name="Group 79"/>
            <p:cNvGrpSpPr/>
            <p:nvPr/>
          </p:nvGrpSpPr>
          <p:grpSpPr>
            <a:xfrm>
              <a:off x="0" y="96"/>
              <a:ext cx="164" cy="231"/>
              <a:chOff x="0" y="0"/>
              <a:chExt cx="164" cy="231"/>
            </a:xfrm>
          </p:grpSpPr>
          <p:sp>
            <p:nvSpPr>
              <p:cNvPr id="14366" name="Oval 83"/>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67" name="Rectangle 84"/>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1" name="Group 82"/>
            <p:cNvGrpSpPr/>
            <p:nvPr/>
          </p:nvGrpSpPr>
          <p:grpSpPr>
            <a:xfrm>
              <a:off x="74" y="90"/>
              <a:ext cx="164" cy="231"/>
              <a:chOff x="0" y="0"/>
              <a:chExt cx="164" cy="231"/>
            </a:xfrm>
          </p:grpSpPr>
          <p:sp>
            <p:nvSpPr>
              <p:cNvPr id="14364" name="Oval 86"/>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65" name="Rectangle 87"/>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2" name="Group 85"/>
            <p:cNvGrpSpPr/>
            <p:nvPr/>
          </p:nvGrpSpPr>
          <p:grpSpPr>
            <a:xfrm>
              <a:off x="12" y="39"/>
              <a:ext cx="164" cy="231"/>
              <a:chOff x="0" y="0"/>
              <a:chExt cx="164" cy="231"/>
            </a:xfrm>
          </p:grpSpPr>
          <p:sp>
            <p:nvSpPr>
              <p:cNvPr id="14362" name="Oval 89"/>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63" name="Rectangle 90"/>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3" name="Group 88"/>
            <p:cNvGrpSpPr/>
            <p:nvPr/>
          </p:nvGrpSpPr>
          <p:grpSpPr>
            <a:xfrm>
              <a:off x="62" y="63"/>
              <a:ext cx="164" cy="231"/>
              <a:chOff x="0" y="0"/>
              <a:chExt cx="164" cy="231"/>
            </a:xfrm>
          </p:grpSpPr>
          <p:sp>
            <p:nvSpPr>
              <p:cNvPr id="14360" name="Oval 92"/>
              <p:cNvSpPr/>
              <p:nvPr/>
            </p:nvSpPr>
            <p:spPr>
              <a:xfrm>
                <a:off x="45"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61" name="Rectangle 93"/>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4" name="Group 91"/>
            <p:cNvGrpSpPr/>
            <p:nvPr/>
          </p:nvGrpSpPr>
          <p:grpSpPr>
            <a:xfrm>
              <a:off x="0" y="135"/>
              <a:ext cx="164" cy="231"/>
              <a:chOff x="0" y="0"/>
              <a:chExt cx="164" cy="231"/>
            </a:xfrm>
          </p:grpSpPr>
          <p:sp>
            <p:nvSpPr>
              <p:cNvPr id="14358" name="Oval 95"/>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59" name="Rectangle 96"/>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nvGrpSpPr>
            <p:cNvPr id="14355" name="Group 94"/>
            <p:cNvGrpSpPr/>
            <p:nvPr/>
          </p:nvGrpSpPr>
          <p:grpSpPr>
            <a:xfrm>
              <a:off x="74" y="129"/>
              <a:ext cx="164" cy="231"/>
              <a:chOff x="0" y="0"/>
              <a:chExt cx="164" cy="231"/>
            </a:xfrm>
          </p:grpSpPr>
          <p:sp>
            <p:nvSpPr>
              <p:cNvPr id="14356" name="Oval 98"/>
              <p:cNvSpPr/>
              <p:nvPr/>
            </p:nvSpPr>
            <p:spPr>
              <a:xfrm>
                <a:off x="36" y="78"/>
                <a:ext cx="96" cy="96"/>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hangingPunct="0">
                  <a:lnSpc>
                    <a:spcPct val="93000"/>
                  </a:lnSpc>
                  <a:buSzPct val="45000"/>
                  <a:buFont typeface="Wingdings" panose="05000000000000000000" pitchFamily="2" charset="2"/>
                </a:pPr>
                <a:endParaRPr lang="en-US" altLang="zh-CN" dirty="0">
                  <a:latin typeface="Arial" panose="020B0604020202020204" pitchFamily="34" charset="0"/>
                </a:endParaRPr>
              </a:p>
            </p:txBody>
          </p:sp>
          <p:sp>
            <p:nvSpPr>
              <p:cNvPr id="14357" name="Rectangle 99"/>
              <p:cNvSpPr/>
              <p:nvPr/>
            </p:nvSpPr>
            <p:spPr>
              <a:xfrm>
                <a:off x="0" y="0"/>
                <a:ext cx="164" cy="231"/>
              </a:xfrm>
              <a:prstGeom prst="rect">
                <a:avLst/>
              </a:prstGeom>
              <a:noFill/>
              <a:ln w="9525">
                <a:noFill/>
              </a:ln>
            </p:spPr>
            <p:txBody>
              <a:bodyPr wrap="none" lIns="100794" tIns="50397" rIns="100794" bIns="50397">
                <a:spAutoFit/>
              </a:bodyPr>
              <a:p>
                <a:pPr defTabSz="503555"/>
                <a:r>
                  <a:rPr lang="en-US" altLang="zh-CN" sz="2000" b="1" dirty="0">
                    <a:latin typeface="Arial" panose="020B0604020202020204" pitchFamily="34" charset="0"/>
                  </a:rPr>
                  <a:t>-</a:t>
                </a:r>
                <a:endParaRPr lang="en-US" altLang="zh-CN" sz="2000" b="1" dirty="0">
                  <a:latin typeface="Arial" panose="020B0604020202020204" pitchFamily="34" charset="0"/>
                </a:endParaRPr>
              </a:p>
            </p:txBody>
          </p:sp>
        </p:grpSp>
      </p:grpSp>
      <p:sp>
        <p:nvSpPr>
          <p:cNvPr id="14344" name="TextBox 92"/>
          <p:cNvSpPr txBox="1"/>
          <p:nvPr/>
        </p:nvSpPr>
        <p:spPr>
          <a:xfrm>
            <a:off x="1008063" y="4763"/>
            <a:ext cx="4703762" cy="455612"/>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rgbClr val="FFFF66"/>
                </a:solidFill>
                <a:latin typeface="Arial" panose="020B0604020202020204" pitchFamily="34" charset="0"/>
                <a:ea typeface="MS Gothic" panose="020B0609070205080204" pitchFamily="49" charset="-128"/>
              </a:rPr>
              <a:t>Single-side Si Strip Detectors</a:t>
            </a:r>
            <a:endParaRPr lang="en-US" altLang="zh-CN" sz="2600" b="1" dirty="0">
              <a:solidFill>
                <a:srgbClr val="FFFF66"/>
              </a:solidFill>
              <a:latin typeface="Arial" panose="020B0604020202020204" pitchFamily="34" charset="0"/>
              <a:ea typeface="MS Gothic" panose="020B0609070205080204" pitchFamily="49" charset="-128"/>
            </a:endParaRPr>
          </a:p>
        </p:txBody>
      </p:sp>
      <p:pic>
        <p:nvPicPr>
          <p:cNvPr id="9314" name="Picture 72" descr="C:\Users\zhengl\Desktop\INST Review-2011\All-Detectro-Demo_Pad.bmp"/>
          <p:cNvPicPr>
            <a:picLocks noChangeAspect="1"/>
          </p:cNvPicPr>
          <p:nvPr/>
        </p:nvPicPr>
        <p:blipFill>
          <a:blip r:embed="rId3"/>
          <a:srcRect l="6664" t="62099" r="82069" b="19754"/>
          <a:stretch>
            <a:fillRect/>
          </a:stretch>
        </p:blipFill>
        <p:spPr>
          <a:xfrm>
            <a:off x="368300" y="1435100"/>
            <a:ext cx="892175" cy="773113"/>
          </a:xfrm>
          <a:prstGeom prst="rect">
            <a:avLst/>
          </a:prstGeom>
          <a:noFill/>
          <a:ln w="9525">
            <a:noFill/>
          </a:ln>
        </p:spPr>
      </p:pic>
      <p:sp>
        <p:nvSpPr>
          <p:cNvPr id="9315" name="Rectangle 75"/>
          <p:cNvSpPr/>
          <p:nvPr/>
        </p:nvSpPr>
        <p:spPr>
          <a:xfrm>
            <a:off x="774700" y="1282700"/>
            <a:ext cx="387350" cy="371475"/>
          </a:xfrm>
          <a:prstGeom prst="rect">
            <a:avLst/>
          </a:prstGeom>
          <a:noFill/>
          <a:ln w="9525">
            <a:noFill/>
          </a:ln>
        </p:spPr>
        <p:txBody>
          <a:bodyPr wrap="none" lIns="100794" tIns="50397" rIns="100794" bIns="50397">
            <a:spAutoFit/>
          </a:bodyPr>
          <a:p>
            <a:pPr defTabSz="503555"/>
            <a:r>
              <a:rPr lang="en-US" altLang="zh-CN" sz="2000" b="1" i="1" dirty="0">
                <a:solidFill>
                  <a:srgbClr val="0000FF"/>
                </a:solidFill>
                <a:latin typeface="Arial" panose="020B0604020202020204" pitchFamily="34" charset="0"/>
              </a:rPr>
              <a:t>Q</a:t>
            </a:r>
            <a:endParaRPr lang="en-US" altLang="zh-CN" sz="2000" b="1" i="1" dirty="0">
              <a:solidFill>
                <a:srgbClr val="0000FF"/>
              </a:solidFill>
              <a:latin typeface="Arial" panose="020B0604020202020204" pitchFamily="34" charset="0"/>
            </a:endParaRPr>
          </a:p>
        </p:txBody>
      </p:sp>
      <p:sp>
        <p:nvSpPr>
          <p:cNvPr id="14347" name="Rectangle 68"/>
          <p:cNvSpPr/>
          <p:nvPr/>
        </p:nvSpPr>
        <p:spPr>
          <a:xfrm>
            <a:off x="84138" y="6454775"/>
            <a:ext cx="2540000" cy="312738"/>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zh-CN" altLang="en-US" b="1" dirty="0">
                <a:solidFill>
                  <a:srgbClr val="DD41E1"/>
                </a:solidFill>
                <a:latin typeface="Arial" panose="020B0604020202020204" pitchFamily="34" charset="0"/>
              </a:rPr>
              <a:t>1D-Position sensitivity</a:t>
            </a:r>
            <a:endParaRPr lang="zh-CN" altLang="en-US"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1109E-6 2.173E-6 L 2.1109E-6 0.04031 " pathEditMode="relative" ptsTypes="AA">
                                      <p:cBhvr>
                                        <p:cTn id="6" dur="200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39445E-7 -1.64182E-6 C 0.00205 -0.08545 0.00409 -0.17069 0.00488 -0.20932 C 0.00567 -0.24795 0.00756 -0.22296 0.00488 -0.23136 C 0.0022 -0.23976 0.02678 -0.21793 -0.01166 -0.26013 C -0.0501 -0.30233 -0.20747 -0.4684 -0.22543 -0.48498 " pathEditMode="relative" ptsTypes="aaaaA">
                                      <p:cBhvr>
                                        <p:cTn id="8" dur="5000" fill="hold"/>
                                        <p:tgtEl>
                                          <p:spTgt spid="5"/>
                                        </p:tgtEl>
                                        <p:attrNameLst>
                                          <p:attrName>ppt_x</p:attrName>
                                          <p:attrName>ppt_y</p:attrName>
                                        </p:attrNameLst>
                                      </p:cBhvr>
                                    </p:animMotion>
                                  </p:childTnLst>
                                </p:cTn>
                              </p:par>
                            </p:childTnLst>
                          </p:cTn>
                        </p:par>
                        <p:par>
                          <p:cTn id="9" fill="hold">
                            <p:stCondLst>
                              <p:cond delay="2000"/>
                            </p:stCondLst>
                            <p:childTnLst>
                              <p:par>
                                <p:cTn id="10" presetID="3" presetClass="entr" presetSubtype="10" fill="hold" grpId="0" nodeType="afterEffect">
                                  <p:stCondLst>
                                    <p:cond delay="0"/>
                                  </p:stCondLst>
                                  <p:childTnLst>
                                    <p:set>
                                      <p:cBhvr>
                                        <p:cTn id="11" dur="1" fill="hold">
                                          <p:stCondLst>
                                            <p:cond delay="0"/>
                                          </p:stCondLst>
                                        </p:cTn>
                                        <p:tgtEl>
                                          <p:spTgt spid="9315"/>
                                        </p:tgtEl>
                                        <p:attrNameLst>
                                          <p:attrName>style.visibility</p:attrName>
                                        </p:attrNameLst>
                                      </p:cBhvr>
                                      <p:to>
                                        <p:strVal val="visible"/>
                                      </p:to>
                                    </p:set>
                                    <p:animEffect transition="in" filter="blinds(horizontal)">
                                      <p:cBhvr>
                                        <p:cTn id="12" dur="500"/>
                                        <p:tgtEl>
                                          <p:spTgt spid="9315"/>
                                        </p:tgtEl>
                                      </p:cBhvr>
                                    </p:animEffect>
                                  </p:childTnLst>
                                </p:cTn>
                              </p:par>
                            </p:childTnLst>
                          </p:cTn>
                        </p:par>
                        <p:par>
                          <p:cTn id="13" fill="hold">
                            <p:stCondLst>
                              <p:cond delay="2500"/>
                            </p:stCondLst>
                            <p:childTnLst>
                              <p:par>
                                <p:cTn id="14" presetID="3" presetClass="entr" presetSubtype="10" fill="hold" nodeType="afterEffect">
                                  <p:stCondLst>
                                    <p:cond delay="0"/>
                                  </p:stCondLst>
                                  <p:childTnLst>
                                    <p:set>
                                      <p:cBhvr>
                                        <p:cTn id="15" dur="1" fill="hold">
                                          <p:stCondLst>
                                            <p:cond delay="0"/>
                                          </p:stCondLst>
                                        </p:cTn>
                                        <p:tgtEl>
                                          <p:spTgt spid="9314"/>
                                        </p:tgtEl>
                                        <p:attrNameLst>
                                          <p:attrName>style.visibility</p:attrName>
                                        </p:attrNameLst>
                                      </p:cBhvr>
                                      <p:to>
                                        <p:strVal val="visible"/>
                                      </p:to>
                                    </p:set>
                                    <p:animEffect transition="in" filter="blinds(horizontal)">
                                      <p:cBhvr>
                                        <p:cTn id="16" dur="500"/>
                                        <p:tgtEl>
                                          <p:spTgt spid="9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4"/>
          <p:cNvPicPr>
            <a:picLocks noChangeAspect="1"/>
          </p:cNvPicPr>
          <p:nvPr/>
        </p:nvPicPr>
        <p:blipFill>
          <a:blip r:embed="rId1"/>
          <a:srcRect l="18240" t="20744" r="16524"/>
          <a:stretch>
            <a:fillRect/>
          </a:stretch>
        </p:blipFill>
        <p:spPr>
          <a:xfrm>
            <a:off x="244475" y="912813"/>
            <a:ext cx="8667750" cy="6072187"/>
          </a:xfrm>
          <a:prstGeom prst="rect">
            <a:avLst/>
          </a:prstGeom>
          <a:noFill/>
          <a:ln w="9525">
            <a:noFill/>
          </a:ln>
        </p:spPr>
      </p:pic>
      <p:sp>
        <p:nvSpPr>
          <p:cNvPr id="15363" name="Text Box 10"/>
          <p:cNvSpPr txBox="1"/>
          <p:nvPr/>
        </p:nvSpPr>
        <p:spPr>
          <a:xfrm>
            <a:off x="6643688" y="3394075"/>
            <a:ext cx="933450" cy="428625"/>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n-type</a:t>
            </a: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r>
              <a:rPr lang="en-US" altLang="zh-CN" sz="1300" dirty="0">
                <a:latin typeface="Arial" panose="020B0604020202020204" pitchFamily="34" charset="0"/>
                <a:sym typeface="Symbol" panose="05050102010706020507" pitchFamily="18" charset="2"/>
              </a:rPr>
              <a:t> </a:t>
            </a:r>
            <a:r>
              <a:rPr lang="en-US" altLang="zh-CN" sz="1300" dirty="0">
                <a:latin typeface="Arial" panose="020B0604020202020204" pitchFamily="34" charset="0"/>
              </a:rPr>
              <a:t>4 k</a:t>
            </a:r>
            <a:r>
              <a:rPr lang="el-GR" altLang="en-US" sz="1300" dirty="0">
                <a:latin typeface="Arial" panose="020B0604020202020204" pitchFamily="34" charset="0"/>
              </a:rPr>
              <a:t>Ω</a:t>
            </a:r>
            <a:r>
              <a:rPr lang="en-US" altLang="zh-CN" sz="1300" dirty="0">
                <a:latin typeface="Arial" panose="020B0604020202020204" pitchFamily="34" charset="0"/>
              </a:rPr>
              <a:t>-cm</a:t>
            </a:r>
            <a:endParaRPr lang="en-US" altLang="zh-CN" sz="1300" dirty="0">
              <a:latin typeface="Arial" panose="020B0604020202020204" pitchFamily="34" charset="0"/>
            </a:endParaRPr>
          </a:p>
        </p:txBody>
      </p:sp>
      <p:sp>
        <p:nvSpPr>
          <p:cNvPr id="15364" name="Text Box 11"/>
          <p:cNvSpPr txBox="1"/>
          <p:nvPr/>
        </p:nvSpPr>
        <p:spPr>
          <a:xfrm>
            <a:off x="6867525" y="6124575"/>
            <a:ext cx="1617663" cy="727075"/>
          </a:xfrm>
          <a:prstGeom prst="rect">
            <a:avLst/>
          </a:prstGeom>
          <a:solidFill>
            <a:schemeClr val="bg1"/>
          </a:solid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V </a:t>
            </a:r>
            <a:r>
              <a:rPr lang="en-US" altLang="zh-CN" sz="1300" dirty="0">
                <a:latin typeface="Arial" panose="020B0604020202020204" pitchFamily="34" charset="0"/>
                <a:sym typeface="Symbol" panose="05050102010706020507" pitchFamily="18" charset="2"/>
              </a:rPr>
              <a:t> +</a:t>
            </a:r>
            <a:r>
              <a:rPr lang="en-US" altLang="zh-CN" sz="1300" dirty="0">
                <a:latin typeface="Arial" panose="020B0604020202020204" pitchFamily="34" charset="0"/>
              </a:rPr>
              <a:t>100 volts</a:t>
            </a: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r>
              <a:rPr lang="en-US" altLang="zh-CN" dirty="0">
                <a:latin typeface="Arial" panose="020B0604020202020204" pitchFamily="34" charset="0"/>
              </a:rPr>
              <a:t>                       </a:t>
            </a:r>
            <a:endParaRPr lang="en-US" altLang="zh-CN" dirty="0">
              <a:latin typeface="Arial" panose="020B0604020202020204" pitchFamily="34" charset="0"/>
            </a:endParaRPr>
          </a:p>
        </p:txBody>
      </p:sp>
      <p:sp>
        <p:nvSpPr>
          <p:cNvPr id="15365" name="Line 14"/>
          <p:cNvSpPr/>
          <p:nvPr/>
        </p:nvSpPr>
        <p:spPr>
          <a:xfrm>
            <a:off x="3322638" y="1444625"/>
            <a:ext cx="4779962" cy="0"/>
          </a:xfrm>
          <a:prstGeom prst="line">
            <a:avLst/>
          </a:prstGeom>
          <a:ln w="19050" cap="flat" cmpd="sng">
            <a:solidFill>
              <a:schemeClr val="tx1"/>
            </a:solidFill>
            <a:prstDash val="solid"/>
            <a:headEnd type="none" w="med" len="med"/>
            <a:tailEnd type="triangle" w="med" len="med"/>
          </a:ln>
        </p:spPr>
      </p:sp>
      <p:sp>
        <p:nvSpPr>
          <p:cNvPr id="15366" name="Text Box 15"/>
          <p:cNvSpPr txBox="1"/>
          <p:nvPr/>
        </p:nvSpPr>
        <p:spPr>
          <a:xfrm>
            <a:off x="8245475" y="1276350"/>
            <a:ext cx="869950" cy="325438"/>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X (µm)</a:t>
            </a:r>
            <a:endParaRPr lang="en-US" altLang="zh-CN" dirty="0">
              <a:latin typeface="Arial" panose="020B0604020202020204" pitchFamily="34" charset="0"/>
            </a:endParaRPr>
          </a:p>
        </p:txBody>
      </p:sp>
      <p:sp>
        <p:nvSpPr>
          <p:cNvPr id="15367" name="Text Box 16"/>
          <p:cNvSpPr txBox="1"/>
          <p:nvPr/>
        </p:nvSpPr>
        <p:spPr>
          <a:xfrm>
            <a:off x="2763838" y="1260475"/>
            <a:ext cx="319087" cy="325438"/>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0</a:t>
            </a:r>
            <a:endParaRPr lang="en-US" altLang="zh-CN" dirty="0">
              <a:latin typeface="Arial" panose="020B0604020202020204" pitchFamily="34" charset="0"/>
            </a:endParaRPr>
          </a:p>
        </p:txBody>
      </p:sp>
      <p:sp>
        <p:nvSpPr>
          <p:cNvPr id="15368" name="Text Box 17"/>
          <p:cNvSpPr txBox="1"/>
          <p:nvPr/>
        </p:nvSpPr>
        <p:spPr>
          <a:xfrm>
            <a:off x="4779963" y="949325"/>
            <a:ext cx="3482975" cy="336550"/>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      X</a:t>
            </a:r>
            <a:r>
              <a:rPr lang="en-US" altLang="zh-CN" baseline="-25000" dirty="0">
                <a:latin typeface="Arial" panose="020B0604020202020204" pitchFamily="34" charset="0"/>
              </a:rPr>
              <a:t>P</a:t>
            </a:r>
            <a:r>
              <a:rPr lang="en-US" altLang="zh-CN" dirty="0">
                <a:latin typeface="Arial" panose="020B0604020202020204" pitchFamily="34" charset="0"/>
              </a:rPr>
              <a:t> </a:t>
            </a:r>
            <a:r>
              <a:rPr lang="en-US" altLang="zh-CN" sz="1100" dirty="0">
                <a:latin typeface="Arial" panose="020B0604020202020204" pitchFamily="34" charset="0"/>
              </a:rPr>
              <a:t>(Position of the sensing strip)</a:t>
            </a:r>
            <a:endParaRPr lang="en-US" altLang="zh-CN" sz="1100" dirty="0">
              <a:latin typeface="Arial" panose="020B0604020202020204" pitchFamily="34" charset="0"/>
            </a:endParaRPr>
          </a:p>
        </p:txBody>
      </p:sp>
      <p:sp>
        <p:nvSpPr>
          <p:cNvPr id="15369" name="Text Box 27"/>
          <p:cNvSpPr txBox="1"/>
          <p:nvPr/>
        </p:nvSpPr>
        <p:spPr>
          <a:xfrm>
            <a:off x="2349500" y="4073525"/>
            <a:ext cx="2268538" cy="958850"/>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r>
              <a:rPr lang="en-US" altLang="zh-CN" dirty="0">
                <a:latin typeface="Arial" panose="020B0604020202020204" pitchFamily="34" charset="0"/>
              </a:rPr>
              <a:t>                       </a:t>
            </a:r>
            <a:endParaRPr lang="en-US" altLang="zh-CN" dirty="0">
              <a:latin typeface="Arial" panose="020B0604020202020204" pitchFamily="34" charset="0"/>
            </a:endParaRPr>
          </a:p>
        </p:txBody>
      </p:sp>
      <p:sp>
        <p:nvSpPr>
          <p:cNvPr id="15370" name="Line 56"/>
          <p:cNvSpPr/>
          <p:nvPr/>
        </p:nvSpPr>
        <p:spPr>
          <a:xfrm flipV="1">
            <a:off x="728663" y="4410075"/>
            <a:ext cx="2674937" cy="1139825"/>
          </a:xfrm>
          <a:prstGeom prst="line">
            <a:avLst/>
          </a:prstGeom>
          <a:ln w="28575" cap="flat" cmpd="sng">
            <a:solidFill>
              <a:srgbClr val="D6ECEE"/>
            </a:solidFill>
            <a:prstDash val="solid"/>
            <a:headEnd type="none" w="med" len="med"/>
            <a:tailEnd type="none" w="med" len="med"/>
          </a:ln>
        </p:spPr>
      </p:sp>
      <p:sp>
        <p:nvSpPr>
          <p:cNvPr id="15371" name="Line 57"/>
          <p:cNvSpPr/>
          <p:nvPr/>
        </p:nvSpPr>
        <p:spPr>
          <a:xfrm>
            <a:off x="3403600" y="4410075"/>
            <a:ext cx="4860925" cy="0"/>
          </a:xfrm>
          <a:prstGeom prst="line">
            <a:avLst/>
          </a:prstGeom>
          <a:ln w="28575" cap="flat" cmpd="sng">
            <a:solidFill>
              <a:srgbClr val="D6ECEE"/>
            </a:solidFill>
            <a:prstDash val="solid"/>
            <a:headEnd type="none" w="med" len="med"/>
            <a:tailEnd type="none" w="med" len="med"/>
          </a:ln>
        </p:spPr>
      </p:sp>
      <p:sp>
        <p:nvSpPr>
          <p:cNvPr id="15372" name="Line 59"/>
          <p:cNvSpPr/>
          <p:nvPr/>
        </p:nvSpPr>
        <p:spPr>
          <a:xfrm flipH="1">
            <a:off x="890588" y="5321300"/>
            <a:ext cx="4922837" cy="0"/>
          </a:xfrm>
          <a:prstGeom prst="line">
            <a:avLst/>
          </a:prstGeom>
          <a:ln w="19050" cap="flat" cmpd="sng">
            <a:solidFill>
              <a:srgbClr val="FFAFEA"/>
            </a:solidFill>
            <a:prstDash val="solid"/>
            <a:headEnd type="none" w="med" len="med"/>
            <a:tailEnd type="none" w="med" len="med"/>
          </a:ln>
        </p:spPr>
      </p:sp>
      <p:sp>
        <p:nvSpPr>
          <p:cNvPr id="15373" name="Line 61"/>
          <p:cNvSpPr/>
          <p:nvPr/>
        </p:nvSpPr>
        <p:spPr>
          <a:xfrm flipV="1">
            <a:off x="5751513" y="5168900"/>
            <a:ext cx="406400" cy="152400"/>
          </a:xfrm>
          <a:prstGeom prst="line">
            <a:avLst/>
          </a:prstGeom>
          <a:ln w="19050" cap="flat" cmpd="sng">
            <a:solidFill>
              <a:srgbClr val="FFAFEA"/>
            </a:solidFill>
            <a:prstDash val="solid"/>
            <a:headEnd type="none" w="med" len="med"/>
            <a:tailEnd type="none" w="med" len="med"/>
          </a:ln>
        </p:spPr>
      </p:sp>
      <p:sp>
        <p:nvSpPr>
          <p:cNvPr id="15374" name="Line 62"/>
          <p:cNvSpPr/>
          <p:nvPr/>
        </p:nvSpPr>
        <p:spPr>
          <a:xfrm flipV="1">
            <a:off x="890588" y="5168900"/>
            <a:ext cx="406400" cy="152400"/>
          </a:xfrm>
          <a:prstGeom prst="line">
            <a:avLst/>
          </a:prstGeom>
          <a:ln w="19050" cap="flat" cmpd="sng">
            <a:solidFill>
              <a:srgbClr val="FFAFEA"/>
            </a:solidFill>
            <a:prstDash val="solid"/>
            <a:headEnd type="none" w="med" len="med"/>
            <a:tailEnd type="none" w="med" len="med"/>
          </a:ln>
        </p:spPr>
      </p:sp>
      <p:sp>
        <p:nvSpPr>
          <p:cNvPr id="15375" name="Line 63"/>
          <p:cNvSpPr/>
          <p:nvPr/>
        </p:nvSpPr>
        <p:spPr>
          <a:xfrm>
            <a:off x="890588" y="5321300"/>
            <a:ext cx="0" cy="152400"/>
          </a:xfrm>
          <a:prstGeom prst="line">
            <a:avLst/>
          </a:prstGeom>
          <a:ln w="19050" cap="flat" cmpd="sng">
            <a:solidFill>
              <a:srgbClr val="FFAFEA"/>
            </a:solidFill>
            <a:prstDash val="solid"/>
            <a:headEnd type="none" w="med" len="med"/>
            <a:tailEnd type="none" w="med" len="med"/>
          </a:ln>
        </p:spPr>
      </p:sp>
      <p:sp>
        <p:nvSpPr>
          <p:cNvPr id="15376" name="Line 64"/>
          <p:cNvSpPr/>
          <p:nvPr/>
        </p:nvSpPr>
        <p:spPr>
          <a:xfrm flipH="1">
            <a:off x="881063" y="5473700"/>
            <a:ext cx="4921250" cy="0"/>
          </a:xfrm>
          <a:prstGeom prst="line">
            <a:avLst/>
          </a:prstGeom>
          <a:ln w="19050" cap="flat" cmpd="sng">
            <a:solidFill>
              <a:srgbClr val="FFAFEA"/>
            </a:solidFill>
            <a:prstDash val="solid"/>
            <a:headEnd type="none" w="med" len="med"/>
            <a:tailEnd type="none" w="med" len="med"/>
          </a:ln>
        </p:spPr>
      </p:sp>
      <p:sp>
        <p:nvSpPr>
          <p:cNvPr id="15377" name="Line 65"/>
          <p:cNvSpPr/>
          <p:nvPr/>
        </p:nvSpPr>
        <p:spPr>
          <a:xfrm flipH="1">
            <a:off x="1246188" y="5168900"/>
            <a:ext cx="4921250" cy="0"/>
          </a:xfrm>
          <a:prstGeom prst="line">
            <a:avLst/>
          </a:prstGeom>
          <a:ln w="19050" cap="flat" cmpd="sng">
            <a:solidFill>
              <a:srgbClr val="FFAFEA"/>
            </a:solidFill>
            <a:prstDash val="solid"/>
            <a:headEnd type="none" w="med" len="med"/>
            <a:tailEnd type="none" w="med" len="med"/>
          </a:ln>
        </p:spPr>
      </p:sp>
      <p:sp>
        <p:nvSpPr>
          <p:cNvPr id="15378" name="Line 66"/>
          <p:cNvSpPr/>
          <p:nvPr/>
        </p:nvSpPr>
        <p:spPr>
          <a:xfrm>
            <a:off x="1266825" y="5178425"/>
            <a:ext cx="0" cy="150813"/>
          </a:xfrm>
          <a:prstGeom prst="line">
            <a:avLst/>
          </a:prstGeom>
          <a:ln w="19050" cap="flat" cmpd="sng">
            <a:solidFill>
              <a:srgbClr val="FFD9F5"/>
            </a:solidFill>
            <a:prstDash val="solid"/>
            <a:headEnd type="none" w="med" len="med"/>
            <a:tailEnd type="none" w="med" len="med"/>
          </a:ln>
        </p:spPr>
      </p:sp>
      <p:sp>
        <p:nvSpPr>
          <p:cNvPr id="15379" name="Line 67"/>
          <p:cNvSpPr/>
          <p:nvPr/>
        </p:nvSpPr>
        <p:spPr>
          <a:xfrm flipH="1">
            <a:off x="1458913" y="5045075"/>
            <a:ext cx="4921250" cy="0"/>
          </a:xfrm>
          <a:prstGeom prst="line">
            <a:avLst/>
          </a:prstGeom>
          <a:ln w="19050" cap="flat" cmpd="sng">
            <a:solidFill>
              <a:srgbClr val="FFAFEA"/>
            </a:solidFill>
            <a:prstDash val="solid"/>
            <a:headEnd type="none" w="med" len="med"/>
            <a:tailEnd type="none" w="med" len="med"/>
          </a:ln>
        </p:spPr>
      </p:sp>
      <p:sp>
        <p:nvSpPr>
          <p:cNvPr id="15380" name="Line 68"/>
          <p:cNvSpPr/>
          <p:nvPr/>
        </p:nvSpPr>
        <p:spPr>
          <a:xfrm flipV="1">
            <a:off x="1458913" y="4892675"/>
            <a:ext cx="404812" cy="152400"/>
          </a:xfrm>
          <a:prstGeom prst="line">
            <a:avLst/>
          </a:prstGeom>
          <a:ln w="19050" cap="flat" cmpd="sng">
            <a:solidFill>
              <a:srgbClr val="FFAFEA"/>
            </a:solidFill>
            <a:prstDash val="solid"/>
            <a:headEnd type="none" w="med" len="med"/>
            <a:tailEnd type="none" w="med" len="med"/>
          </a:ln>
        </p:spPr>
      </p:sp>
      <p:sp>
        <p:nvSpPr>
          <p:cNvPr id="15381" name="Line 69"/>
          <p:cNvSpPr/>
          <p:nvPr/>
        </p:nvSpPr>
        <p:spPr>
          <a:xfrm>
            <a:off x="1458913" y="5045075"/>
            <a:ext cx="0" cy="152400"/>
          </a:xfrm>
          <a:prstGeom prst="line">
            <a:avLst/>
          </a:prstGeom>
          <a:ln w="19050" cap="flat" cmpd="sng">
            <a:solidFill>
              <a:srgbClr val="FFAFEA"/>
            </a:solidFill>
            <a:prstDash val="solid"/>
            <a:headEnd type="none" w="med" len="med"/>
            <a:tailEnd type="none" w="med" len="med"/>
          </a:ln>
        </p:spPr>
      </p:sp>
      <p:sp>
        <p:nvSpPr>
          <p:cNvPr id="15382" name="Line 70"/>
          <p:cNvSpPr/>
          <p:nvPr/>
        </p:nvSpPr>
        <p:spPr>
          <a:xfrm flipH="1">
            <a:off x="1447800" y="5197475"/>
            <a:ext cx="4922838" cy="0"/>
          </a:xfrm>
          <a:prstGeom prst="line">
            <a:avLst/>
          </a:prstGeom>
          <a:ln w="19050" cap="flat" cmpd="sng">
            <a:solidFill>
              <a:srgbClr val="FFAFEA"/>
            </a:solidFill>
            <a:prstDash val="solid"/>
            <a:headEnd type="none" w="med" len="med"/>
            <a:tailEnd type="none" w="med" len="med"/>
          </a:ln>
        </p:spPr>
      </p:sp>
      <p:sp>
        <p:nvSpPr>
          <p:cNvPr id="15383" name="Line 71"/>
          <p:cNvSpPr/>
          <p:nvPr/>
        </p:nvSpPr>
        <p:spPr>
          <a:xfrm flipH="1">
            <a:off x="1812925" y="4892675"/>
            <a:ext cx="4921250" cy="0"/>
          </a:xfrm>
          <a:prstGeom prst="line">
            <a:avLst/>
          </a:prstGeom>
          <a:ln w="19050" cap="flat" cmpd="sng">
            <a:solidFill>
              <a:srgbClr val="FFAFEA"/>
            </a:solidFill>
            <a:prstDash val="solid"/>
            <a:headEnd type="none" w="med" len="med"/>
            <a:tailEnd type="none" w="med" len="med"/>
          </a:ln>
        </p:spPr>
      </p:sp>
      <p:sp>
        <p:nvSpPr>
          <p:cNvPr id="15384" name="Line 72"/>
          <p:cNvSpPr/>
          <p:nvPr/>
        </p:nvSpPr>
        <p:spPr>
          <a:xfrm>
            <a:off x="1831975" y="4903788"/>
            <a:ext cx="0" cy="152400"/>
          </a:xfrm>
          <a:prstGeom prst="line">
            <a:avLst/>
          </a:prstGeom>
          <a:ln w="19050" cap="flat" cmpd="sng">
            <a:solidFill>
              <a:srgbClr val="FFD9F5"/>
            </a:solidFill>
            <a:prstDash val="solid"/>
            <a:headEnd type="none" w="med" len="med"/>
            <a:tailEnd type="none" w="med" len="med"/>
          </a:ln>
        </p:spPr>
      </p:sp>
      <p:sp>
        <p:nvSpPr>
          <p:cNvPr id="15385" name="Line 73"/>
          <p:cNvSpPr/>
          <p:nvPr/>
        </p:nvSpPr>
        <p:spPr>
          <a:xfrm flipH="1">
            <a:off x="2025650" y="4787900"/>
            <a:ext cx="4921250" cy="0"/>
          </a:xfrm>
          <a:prstGeom prst="line">
            <a:avLst/>
          </a:prstGeom>
          <a:ln w="19050" cap="flat" cmpd="sng">
            <a:solidFill>
              <a:srgbClr val="FFAFEA"/>
            </a:solidFill>
            <a:prstDash val="solid"/>
            <a:headEnd type="none" w="med" len="med"/>
            <a:tailEnd type="none" w="med" len="med"/>
          </a:ln>
        </p:spPr>
      </p:sp>
      <p:sp>
        <p:nvSpPr>
          <p:cNvPr id="15386" name="Line 74"/>
          <p:cNvSpPr/>
          <p:nvPr/>
        </p:nvSpPr>
        <p:spPr>
          <a:xfrm flipV="1">
            <a:off x="2025650" y="4637088"/>
            <a:ext cx="404813" cy="150812"/>
          </a:xfrm>
          <a:prstGeom prst="line">
            <a:avLst/>
          </a:prstGeom>
          <a:ln w="19050" cap="flat" cmpd="sng">
            <a:solidFill>
              <a:srgbClr val="FFAFEA"/>
            </a:solidFill>
            <a:prstDash val="solid"/>
            <a:headEnd type="none" w="med" len="med"/>
            <a:tailEnd type="none" w="med" len="med"/>
          </a:ln>
        </p:spPr>
      </p:sp>
      <p:sp>
        <p:nvSpPr>
          <p:cNvPr id="15387" name="Line 75"/>
          <p:cNvSpPr/>
          <p:nvPr/>
        </p:nvSpPr>
        <p:spPr>
          <a:xfrm>
            <a:off x="2025650" y="4787900"/>
            <a:ext cx="0" cy="152400"/>
          </a:xfrm>
          <a:prstGeom prst="line">
            <a:avLst/>
          </a:prstGeom>
          <a:ln w="19050" cap="flat" cmpd="sng">
            <a:solidFill>
              <a:srgbClr val="FFAFEA"/>
            </a:solidFill>
            <a:prstDash val="solid"/>
            <a:headEnd type="none" w="med" len="med"/>
            <a:tailEnd type="none" w="med" len="med"/>
          </a:ln>
        </p:spPr>
      </p:sp>
      <p:sp>
        <p:nvSpPr>
          <p:cNvPr id="15388" name="Line 76"/>
          <p:cNvSpPr/>
          <p:nvPr/>
        </p:nvSpPr>
        <p:spPr>
          <a:xfrm flipH="1">
            <a:off x="2014538" y="4940300"/>
            <a:ext cx="4922837" cy="0"/>
          </a:xfrm>
          <a:prstGeom prst="line">
            <a:avLst/>
          </a:prstGeom>
          <a:ln w="19050" cap="flat" cmpd="sng">
            <a:solidFill>
              <a:srgbClr val="FFAFEA"/>
            </a:solidFill>
            <a:prstDash val="solid"/>
            <a:headEnd type="none" w="med" len="med"/>
            <a:tailEnd type="none" w="med" len="med"/>
          </a:ln>
        </p:spPr>
      </p:sp>
      <p:sp>
        <p:nvSpPr>
          <p:cNvPr id="15389" name="Line 77"/>
          <p:cNvSpPr/>
          <p:nvPr/>
        </p:nvSpPr>
        <p:spPr>
          <a:xfrm flipH="1">
            <a:off x="2379663" y="4637088"/>
            <a:ext cx="4922837" cy="0"/>
          </a:xfrm>
          <a:prstGeom prst="line">
            <a:avLst/>
          </a:prstGeom>
          <a:ln w="19050" cap="flat" cmpd="sng">
            <a:solidFill>
              <a:srgbClr val="FFAFEA"/>
            </a:solidFill>
            <a:prstDash val="solid"/>
            <a:headEnd type="none" w="med" len="med"/>
            <a:tailEnd type="none" w="med" len="med"/>
          </a:ln>
        </p:spPr>
      </p:sp>
      <p:sp>
        <p:nvSpPr>
          <p:cNvPr id="15390" name="Line 78"/>
          <p:cNvSpPr/>
          <p:nvPr/>
        </p:nvSpPr>
        <p:spPr>
          <a:xfrm>
            <a:off x="2400300" y="4645025"/>
            <a:ext cx="0" cy="152400"/>
          </a:xfrm>
          <a:prstGeom prst="line">
            <a:avLst/>
          </a:prstGeom>
          <a:ln w="19050" cap="flat" cmpd="sng">
            <a:solidFill>
              <a:srgbClr val="FFD9F5"/>
            </a:solidFill>
            <a:prstDash val="solid"/>
            <a:headEnd type="none" w="med" len="med"/>
            <a:tailEnd type="none" w="med" len="med"/>
          </a:ln>
        </p:spPr>
      </p:sp>
      <p:sp>
        <p:nvSpPr>
          <p:cNvPr id="15391" name="Line 79"/>
          <p:cNvSpPr/>
          <p:nvPr/>
        </p:nvSpPr>
        <p:spPr>
          <a:xfrm flipH="1">
            <a:off x="2633663" y="4522788"/>
            <a:ext cx="4919662" cy="0"/>
          </a:xfrm>
          <a:prstGeom prst="line">
            <a:avLst/>
          </a:prstGeom>
          <a:ln w="19050" cap="flat" cmpd="sng">
            <a:solidFill>
              <a:srgbClr val="FFAFEA"/>
            </a:solidFill>
            <a:prstDash val="solid"/>
            <a:headEnd type="none" w="med" len="med"/>
            <a:tailEnd type="none" w="med" len="med"/>
          </a:ln>
        </p:spPr>
      </p:sp>
      <p:sp>
        <p:nvSpPr>
          <p:cNvPr id="15392" name="Line 80"/>
          <p:cNvSpPr/>
          <p:nvPr/>
        </p:nvSpPr>
        <p:spPr>
          <a:xfrm flipV="1">
            <a:off x="2633663" y="4370388"/>
            <a:ext cx="404812" cy="152400"/>
          </a:xfrm>
          <a:prstGeom prst="line">
            <a:avLst/>
          </a:prstGeom>
          <a:ln w="19050" cap="flat" cmpd="sng">
            <a:solidFill>
              <a:srgbClr val="FFAFEA"/>
            </a:solidFill>
            <a:prstDash val="solid"/>
            <a:headEnd type="none" w="med" len="med"/>
            <a:tailEnd type="none" w="med" len="med"/>
          </a:ln>
        </p:spPr>
      </p:sp>
      <p:sp>
        <p:nvSpPr>
          <p:cNvPr id="15393" name="Line 81"/>
          <p:cNvSpPr/>
          <p:nvPr/>
        </p:nvSpPr>
        <p:spPr>
          <a:xfrm>
            <a:off x="2633663" y="4522788"/>
            <a:ext cx="0" cy="152400"/>
          </a:xfrm>
          <a:prstGeom prst="line">
            <a:avLst/>
          </a:prstGeom>
          <a:ln w="19050" cap="flat" cmpd="sng">
            <a:solidFill>
              <a:srgbClr val="FFAFEA"/>
            </a:solidFill>
            <a:prstDash val="solid"/>
            <a:headEnd type="none" w="med" len="med"/>
            <a:tailEnd type="none" w="med" len="med"/>
          </a:ln>
        </p:spPr>
      </p:sp>
      <p:sp>
        <p:nvSpPr>
          <p:cNvPr id="15394" name="Line 82"/>
          <p:cNvSpPr/>
          <p:nvPr/>
        </p:nvSpPr>
        <p:spPr>
          <a:xfrm flipH="1">
            <a:off x="2622550" y="4675188"/>
            <a:ext cx="4922838" cy="0"/>
          </a:xfrm>
          <a:prstGeom prst="line">
            <a:avLst/>
          </a:prstGeom>
          <a:ln w="19050" cap="flat" cmpd="sng">
            <a:solidFill>
              <a:srgbClr val="FFAFEA"/>
            </a:solidFill>
            <a:prstDash val="solid"/>
            <a:headEnd type="none" w="med" len="med"/>
            <a:tailEnd type="none" w="med" len="med"/>
          </a:ln>
        </p:spPr>
      </p:sp>
      <p:sp>
        <p:nvSpPr>
          <p:cNvPr id="15395" name="Line 83"/>
          <p:cNvSpPr/>
          <p:nvPr/>
        </p:nvSpPr>
        <p:spPr>
          <a:xfrm flipH="1">
            <a:off x="2987675" y="4370388"/>
            <a:ext cx="4921250" cy="0"/>
          </a:xfrm>
          <a:prstGeom prst="line">
            <a:avLst/>
          </a:prstGeom>
          <a:ln w="19050" cap="flat" cmpd="sng">
            <a:solidFill>
              <a:srgbClr val="FFAFEA"/>
            </a:solidFill>
            <a:prstDash val="solid"/>
            <a:headEnd type="none" w="med" len="med"/>
            <a:tailEnd type="none" w="med" len="med"/>
          </a:ln>
        </p:spPr>
      </p:sp>
      <p:sp>
        <p:nvSpPr>
          <p:cNvPr id="15396" name="Line 84"/>
          <p:cNvSpPr/>
          <p:nvPr/>
        </p:nvSpPr>
        <p:spPr>
          <a:xfrm>
            <a:off x="3008313" y="4379913"/>
            <a:ext cx="0" cy="152400"/>
          </a:xfrm>
          <a:prstGeom prst="line">
            <a:avLst/>
          </a:prstGeom>
          <a:ln w="19050" cap="flat" cmpd="sng">
            <a:solidFill>
              <a:srgbClr val="FFD9F5"/>
            </a:solidFill>
            <a:prstDash val="solid"/>
            <a:headEnd type="none" w="med" len="med"/>
            <a:tailEnd type="none" w="med" len="med"/>
          </a:ln>
        </p:spPr>
      </p:sp>
      <p:sp>
        <p:nvSpPr>
          <p:cNvPr id="15397" name="Text Box 87"/>
          <p:cNvSpPr txBox="1"/>
          <p:nvPr/>
        </p:nvSpPr>
        <p:spPr>
          <a:xfrm>
            <a:off x="5686425" y="4229100"/>
            <a:ext cx="1504950" cy="261938"/>
          </a:xfrm>
          <a:prstGeom prst="rect">
            <a:avLst/>
          </a:prstGeom>
          <a:solidFill>
            <a:schemeClr val="bg1"/>
          </a:solid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d = 100 to 600 µm</a:t>
            </a:r>
            <a:endParaRPr lang="en-US" altLang="zh-CN" sz="1300" dirty="0">
              <a:latin typeface="Arial" panose="020B0604020202020204" pitchFamily="34" charset="0"/>
            </a:endParaRPr>
          </a:p>
        </p:txBody>
      </p:sp>
      <p:sp>
        <p:nvSpPr>
          <p:cNvPr id="15398" name="Line 101"/>
          <p:cNvSpPr/>
          <p:nvPr/>
        </p:nvSpPr>
        <p:spPr>
          <a:xfrm>
            <a:off x="2997200" y="5273675"/>
            <a:ext cx="0" cy="152400"/>
          </a:xfrm>
          <a:prstGeom prst="line">
            <a:avLst/>
          </a:prstGeom>
          <a:ln w="19050" cap="flat" cmpd="sng">
            <a:solidFill>
              <a:srgbClr val="FFD9F5"/>
            </a:solidFill>
            <a:prstDash val="solid"/>
            <a:headEnd type="none" w="med" len="med"/>
            <a:tailEnd type="none" w="med" len="med"/>
          </a:ln>
        </p:spPr>
      </p:sp>
      <p:grpSp>
        <p:nvGrpSpPr>
          <p:cNvPr id="2" name="Group 39"/>
          <p:cNvGrpSpPr>
            <a:grpSpLocks noChangeAspect="1"/>
          </p:cNvGrpSpPr>
          <p:nvPr/>
        </p:nvGrpSpPr>
        <p:grpSpPr>
          <a:xfrm>
            <a:off x="3230563" y="3249613"/>
            <a:ext cx="396875" cy="2081212"/>
            <a:chOff x="0" y="0"/>
            <a:chExt cx="411163" cy="2300288"/>
          </a:xfrm>
        </p:grpSpPr>
        <p:pic>
          <p:nvPicPr>
            <p:cNvPr id="15424" name="Picture 95"/>
            <p:cNvPicPr>
              <a:picLocks noChangeAspect="1"/>
            </p:cNvPicPr>
            <p:nvPr/>
          </p:nvPicPr>
          <p:blipFill>
            <a:blip r:embed="rId2"/>
            <a:stretch>
              <a:fillRect/>
            </a:stretch>
          </p:blipFill>
          <p:spPr>
            <a:xfrm>
              <a:off x="11113" y="944563"/>
              <a:ext cx="379412" cy="369887"/>
            </a:xfrm>
            <a:prstGeom prst="rect">
              <a:avLst/>
            </a:prstGeom>
            <a:noFill/>
            <a:ln w="9525">
              <a:noFill/>
            </a:ln>
          </p:spPr>
        </p:pic>
        <p:pic>
          <p:nvPicPr>
            <p:cNvPr id="15425" name="Picture 97"/>
            <p:cNvPicPr>
              <a:picLocks noChangeAspect="1"/>
            </p:cNvPicPr>
            <p:nvPr/>
          </p:nvPicPr>
          <p:blipFill>
            <a:blip r:embed="rId2"/>
            <a:stretch>
              <a:fillRect/>
            </a:stretch>
          </p:blipFill>
          <p:spPr>
            <a:xfrm>
              <a:off x="11113" y="703263"/>
              <a:ext cx="379412" cy="369887"/>
            </a:xfrm>
            <a:prstGeom prst="rect">
              <a:avLst/>
            </a:prstGeom>
            <a:noFill/>
            <a:ln w="9525">
              <a:noFill/>
            </a:ln>
          </p:spPr>
        </p:pic>
        <p:pic>
          <p:nvPicPr>
            <p:cNvPr id="15426" name="Picture 98"/>
            <p:cNvPicPr>
              <a:picLocks noChangeAspect="1"/>
            </p:cNvPicPr>
            <p:nvPr/>
          </p:nvPicPr>
          <p:blipFill>
            <a:blip r:embed="rId2"/>
            <a:stretch>
              <a:fillRect/>
            </a:stretch>
          </p:blipFill>
          <p:spPr>
            <a:xfrm>
              <a:off x="11113" y="1196975"/>
              <a:ext cx="379412" cy="369888"/>
            </a:xfrm>
            <a:prstGeom prst="rect">
              <a:avLst/>
            </a:prstGeom>
            <a:noFill/>
            <a:ln w="9525">
              <a:noFill/>
            </a:ln>
          </p:spPr>
        </p:pic>
        <p:pic>
          <p:nvPicPr>
            <p:cNvPr id="15427" name="Picture 99"/>
            <p:cNvPicPr>
              <a:picLocks noChangeAspect="1"/>
            </p:cNvPicPr>
            <p:nvPr/>
          </p:nvPicPr>
          <p:blipFill>
            <a:blip r:embed="rId2"/>
            <a:stretch>
              <a:fillRect/>
            </a:stretch>
          </p:blipFill>
          <p:spPr>
            <a:xfrm>
              <a:off x="11113" y="1449388"/>
              <a:ext cx="379412" cy="368300"/>
            </a:xfrm>
            <a:prstGeom prst="rect">
              <a:avLst/>
            </a:prstGeom>
            <a:noFill/>
            <a:ln w="9525">
              <a:noFill/>
            </a:ln>
          </p:spPr>
        </p:pic>
        <p:pic>
          <p:nvPicPr>
            <p:cNvPr id="15428" name="Picture 100"/>
            <p:cNvPicPr>
              <a:picLocks noChangeAspect="1"/>
            </p:cNvPicPr>
            <p:nvPr/>
          </p:nvPicPr>
          <p:blipFill>
            <a:blip r:embed="rId2"/>
            <a:stretch>
              <a:fillRect/>
            </a:stretch>
          </p:blipFill>
          <p:spPr>
            <a:xfrm>
              <a:off x="20638" y="450850"/>
              <a:ext cx="381000" cy="369888"/>
            </a:xfrm>
            <a:prstGeom prst="rect">
              <a:avLst/>
            </a:prstGeom>
            <a:noFill/>
            <a:ln w="9525">
              <a:noFill/>
            </a:ln>
          </p:spPr>
        </p:pic>
        <p:pic>
          <p:nvPicPr>
            <p:cNvPr id="15429" name="Picture 103"/>
            <p:cNvPicPr>
              <a:picLocks noChangeAspect="1"/>
            </p:cNvPicPr>
            <p:nvPr/>
          </p:nvPicPr>
          <p:blipFill>
            <a:blip r:embed="rId2"/>
            <a:stretch>
              <a:fillRect/>
            </a:stretch>
          </p:blipFill>
          <p:spPr>
            <a:xfrm>
              <a:off x="0" y="1931988"/>
              <a:ext cx="379413" cy="368300"/>
            </a:xfrm>
            <a:prstGeom prst="rect">
              <a:avLst/>
            </a:prstGeom>
            <a:noFill/>
            <a:ln w="9525">
              <a:noFill/>
            </a:ln>
          </p:spPr>
        </p:pic>
        <p:pic>
          <p:nvPicPr>
            <p:cNvPr id="15430" name="Picture 104"/>
            <p:cNvPicPr>
              <a:picLocks noChangeAspect="1"/>
            </p:cNvPicPr>
            <p:nvPr/>
          </p:nvPicPr>
          <p:blipFill>
            <a:blip r:embed="rId2"/>
            <a:stretch>
              <a:fillRect/>
            </a:stretch>
          </p:blipFill>
          <p:spPr>
            <a:xfrm>
              <a:off x="0" y="1690688"/>
              <a:ext cx="379413" cy="368300"/>
            </a:xfrm>
            <a:prstGeom prst="rect">
              <a:avLst/>
            </a:prstGeom>
            <a:noFill/>
            <a:ln w="9525">
              <a:noFill/>
            </a:ln>
          </p:spPr>
        </p:pic>
        <p:pic>
          <p:nvPicPr>
            <p:cNvPr id="15431" name="Picture 107"/>
            <p:cNvPicPr>
              <a:picLocks noChangeAspect="1"/>
            </p:cNvPicPr>
            <p:nvPr/>
          </p:nvPicPr>
          <p:blipFill>
            <a:blip r:embed="rId2"/>
            <a:stretch>
              <a:fillRect/>
            </a:stretch>
          </p:blipFill>
          <p:spPr>
            <a:xfrm>
              <a:off x="0" y="1427163"/>
              <a:ext cx="379413" cy="369887"/>
            </a:xfrm>
            <a:prstGeom prst="rect">
              <a:avLst/>
            </a:prstGeom>
            <a:noFill/>
            <a:ln w="9525">
              <a:noFill/>
            </a:ln>
          </p:spPr>
        </p:pic>
        <p:pic>
          <p:nvPicPr>
            <p:cNvPr id="15432" name="Picture 108"/>
            <p:cNvPicPr>
              <a:picLocks noChangeAspect="1"/>
            </p:cNvPicPr>
            <p:nvPr/>
          </p:nvPicPr>
          <p:blipFill>
            <a:blip r:embed="rId2"/>
            <a:stretch>
              <a:fillRect/>
            </a:stretch>
          </p:blipFill>
          <p:spPr>
            <a:xfrm>
              <a:off x="31750" y="241300"/>
              <a:ext cx="379413" cy="369888"/>
            </a:xfrm>
            <a:prstGeom prst="rect">
              <a:avLst/>
            </a:prstGeom>
            <a:noFill/>
            <a:ln w="9525">
              <a:noFill/>
            </a:ln>
          </p:spPr>
        </p:pic>
        <p:pic>
          <p:nvPicPr>
            <p:cNvPr id="15433" name="Picture 109"/>
            <p:cNvPicPr>
              <a:picLocks noChangeAspect="1"/>
            </p:cNvPicPr>
            <p:nvPr/>
          </p:nvPicPr>
          <p:blipFill>
            <a:blip r:embed="rId2"/>
            <a:stretch>
              <a:fillRect/>
            </a:stretch>
          </p:blipFill>
          <p:spPr>
            <a:xfrm>
              <a:off x="31750" y="0"/>
              <a:ext cx="379413" cy="369888"/>
            </a:xfrm>
            <a:prstGeom prst="rect">
              <a:avLst/>
            </a:prstGeom>
            <a:noFill/>
            <a:ln w="9525">
              <a:noFill/>
            </a:ln>
          </p:spPr>
        </p:pic>
      </p:grpSp>
      <p:grpSp>
        <p:nvGrpSpPr>
          <p:cNvPr id="3" name="Group 50"/>
          <p:cNvGrpSpPr>
            <a:grpSpLocks noChangeAspect="1"/>
          </p:cNvGrpSpPr>
          <p:nvPr/>
        </p:nvGrpSpPr>
        <p:grpSpPr>
          <a:xfrm>
            <a:off x="3482975" y="3344863"/>
            <a:ext cx="374650" cy="2044700"/>
            <a:chOff x="0" y="0"/>
            <a:chExt cx="387350" cy="2260600"/>
          </a:xfrm>
        </p:grpSpPr>
        <p:pic>
          <p:nvPicPr>
            <p:cNvPr id="15415" name="Picture 21"/>
            <p:cNvPicPr>
              <a:picLocks noChangeAspect="1"/>
            </p:cNvPicPr>
            <p:nvPr/>
          </p:nvPicPr>
          <p:blipFill>
            <a:blip r:embed="rId3"/>
            <a:stretch>
              <a:fillRect/>
            </a:stretch>
          </p:blipFill>
          <p:spPr>
            <a:xfrm>
              <a:off x="0" y="0"/>
              <a:ext cx="376237" cy="350838"/>
            </a:xfrm>
            <a:prstGeom prst="rect">
              <a:avLst/>
            </a:prstGeom>
            <a:noFill/>
            <a:ln w="9525">
              <a:noFill/>
            </a:ln>
          </p:spPr>
        </p:pic>
        <p:pic>
          <p:nvPicPr>
            <p:cNvPr id="15416" name="Picture 23"/>
            <p:cNvPicPr>
              <a:picLocks noChangeAspect="1"/>
            </p:cNvPicPr>
            <p:nvPr/>
          </p:nvPicPr>
          <p:blipFill>
            <a:blip r:embed="rId3"/>
            <a:stretch>
              <a:fillRect/>
            </a:stretch>
          </p:blipFill>
          <p:spPr>
            <a:xfrm>
              <a:off x="0" y="252413"/>
              <a:ext cx="376237" cy="349250"/>
            </a:xfrm>
            <a:prstGeom prst="rect">
              <a:avLst/>
            </a:prstGeom>
            <a:noFill/>
            <a:ln w="9525">
              <a:noFill/>
            </a:ln>
          </p:spPr>
        </p:pic>
        <p:pic>
          <p:nvPicPr>
            <p:cNvPr id="15417" name="Picture 25"/>
            <p:cNvPicPr>
              <a:picLocks noChangeAspect="1"/>
            </p:cNvPicPr>
            <p:nvPr/>
          </p:nvPicPr>
          <p:blipFill>
            <a:blip r:embed="rId3"/>
            <a:stretch>
              <a:fillRect/>
            </a:stretch>
          </p:blipFill>
          <p:spPr>
            <a:xfrm>
              <a:off x="0" y="461963"/>
              <a:ext cx="376237" cy="350837"/>
            </a:xfrm>
            <a:prstGeom prst="rect">
              <a:avLst/>
            </a:prstGeom>
            <a:noFill/>
            <a:ln w="9525">
              <a:noFill/>
            </a:ln>
          </p:spPr>
        </p:pic>
        <p:pic>
          <p:nvPicPr>
            <p:cNvPr id="15418" name="Picture 96"/>
            <p:cNvPicPr>
              <a:picLocks noChangeAspect="1"/>
            </p:cNvPicPr>
            <p:nvPr/>
          </p:nvPicPr>
          <p:blipFill>
            <a:blip r:embed="rId3"/>
            <a:stretch>
              <a:fillRect/>
            </a:stretch>
          </p:blipFill>
          <p:spPr>
            <a:xfrm>
              <a:off x="0" y="714375"/>
              <a:ext cx="376237" cy="349250"/>
            </a:xfrm>
            <a:prstGeom prst="rect">
              <a:avLst/>
            </a:prstGeom>
            <a:noFill/>
            <a:ln w="9525">
              <a:noFill/>
            </a:ln>
          </p:spPr>
        </p:pic>
        <p:pic>
          <p:nvPicPr>
            <p:cNvPr id="15419" name="Picture 110"/>
            <p:cNvPicPr>
              <a:picLocks noChangeAspect="1"/>
            </p:cNvPicPr>
            <p:nvPr/>
          </p:nvPicPr>
          <p:blipFill>
            <a:blip r:embed="rId3"/>
            <a:stretch>
              <a:fillRect/>
            </a:stretch>
          </p:blipFill>
          <p:spPr>
            <a:xfrm>
              <a:off x="0" y="935038"/>
              <a:ext cx="376237" cy="349250"/>
            </a:xfrm>
            <a:prstGeom prst="rect">
              <a:avLst/>
            </a:prstGeom>
            <a:noFill/>
            <a:ln w="9525">
              <a:noFill/>
            </a:ln>
          </p:spPr>
        </p:pic>
        <p:pic>
          <p:nvPicPr>
            <p:cNvPr id="15420" name="Picture 111"/>
            <p:cNvPicPr>
              <a:picLocks noChangeAspect="1"/>
            </p:cNvPicPr>
            <p:nvPr/>
          </p:nvPicPr>
          <p:blipFill>
            <a:blip r:embed="rId3"/>
            <a:stretch>
              <a:fillRect/>
            </a:stretch>
          </p:blipFill>
          <p:spPr>
            <a:xfrm>
              <a:off x="0" y="1185863"/>
              <a:ext cx="376237" cy="350837"/>
            </a:xfrm>
            <a:prstGeom prst="rect">
              <a:avLst/>
            </a:prstGeom>
            <a:noFill/>
            <a:ln w="9525">
              <a:noFill/>
            </a:ln>
          </p:spPr>
        </p:pic>
        <p:pic>
          <p:nvPicPr>
            <p:cNvPr id="15421" name="Picture 112"/>
            <p:cNvPicPr>
              <a:picLocks noChangeAspect="1"/>
            </p:cNvPicPr>
            <p:nvPr/>
          </p:nvPicPr>
          <p:blipFill>
            <a:blip r:embed="rId3"/>
            <a:stretch>
              <a:fillRect/>
            </a:stretch>
          </p:blipFill>
          <p:spPr>
            <a:xfrm>
              <a:off x="0" y="1397000"/>
              <a:ext cx="376237" cy="349250"/>
            </a:xfrm>
            <a:prstGeom prst="rect">
              <a:avLst/>
            </a:prstGeom>
            <a:noFill/>
            <a:ln w="9525">
              <a:noFill/>
            </a:ln>
          </p:spPr>
        </p:pic>
        <p:pic>
          <p:nvPicPr>
            <p:cNvPr id="15422" name="Picture 116"/>
            <p:cNvPicPr>
              <a:picLocks noChangeAspect="1"/>
            </p:cNvPicPr>
            <p:nvPr/>
          </p:nvPicPr>
          <p:blipFill>
            <a:blip r:embed="rId3"/>
            <a:stretch>
              <a:fillRect/>
            </a:stretch>
          </p:blipFill>
          <p:spPr>
            <a:xfrm>
              <a:off x="0" y="1647825"/>
              <a:ext cx="376237" cy="350838"/>
            </a:xfrm>
            <a:prstGeom prst="rect">
              <a:avLst/>
            </a:prstGeom>
            <a:noFill/>
            <a:ln w="9525">
              <a:noFill/>
            </a:ln>
          </p:spPr>
        </p:pic>
        <p:pic>
          <p:nvPicPr>
            <p:cNvPr id="15423" name="Picture 117"/>
            <p:cNvPicPr>
              <a:picLocks noChangeAspect="1"/>
            </p:cNvPicPr>
            <p:nvPr/>
          </p:nvPicPr>
          <p:blipFill>
            <a:blip r:embed="rId3"/>
            <a:stretch>
              <a:fillRect/>
            </a:stretch>
          </p:blipFill>
          <p:spPr>
            <a:xfrm>
              <a:off x="11112" y="1911350"/>
              <a:ext cx="376238" cy="349250"/>
            </a:xfrm>
            <a:prstGeom prst="rect">
              <a:avLst/>
            </a:prstGeom>
            <a:noFill/>
            <a:ln w="9525">
              <a:noFill/>
            </a:ln>
          </p:spPr>
        </p:pic>
      </p:grpSp>
      <p:sp>
        <p:nvSpPr>
          <p:cNvPr id="15401" name="Line 118"/>
          <p:cNvSpPr/>
          <p:nvPr/>
        </p:nvSpPr>
        <p:spPr>
          <a:xfrm flipV="1">
            <a:off x="5508625" y="1292225"/>
            <a:ext cx="0" cy="228600"/>
          </a:xfrm>
          <a:prstGeom prst="line">
            <a:avLst/>
          </a:prstGeom>
          <a:ln w="38100" cap="flat" cmpd="sng">
            <a:solidFill>
              <a:schemeClr val="tx1"/>
            </a:solidFill>
            <a:prstDash val="solid"/>
            <a:headEnd type="none" w="med" len="med"/>
            <a:tailEnd type="none" w="med" len="med"/>
          </a:ln>
        </p:spPr>
      </p:sp>
      <p:sp>
        <p:nvSpPr>
          <p:cNvPr id="15402" name="Line 119"/>
          <p:cNvSpPr/>
          <p:nvPr/>
        </p:nvSpPr>
        <p:spPr>
          <a:xfrm flipV="1">
            <a:off x="6399213" y="4864100"/>
            <a:ext cx="3160712" cy="1597025"/>
          </a:xfrm>
          <a:prstGeom prst="line">
            <a:avLst/>
          </a:prstGeom>
          <a:ln w="19050" cap="flat" cmpd="sng">
            <a:solidFill>
              <a:schemeClr val="tx1"/>
            </a:solidFill>
            <a:prstDash val="solid"/>
            <a:headEnd type="none" w="med" len="med"/>
            <a:tailEnd type="triangle" w="med" len="med"/>
          </a:ln>
        </p:spPr>
      </p:sp>
      <p:sp>
        <p:nvSpPr>
          <p:cNvPr id="15403" name="Text Box 120"/>
          <p:cNvSpPr txBox="1"/>
          <p:nvPr/>
        </p:nvSpPr>
        <p:spPr>
          <a:xfrm>
            <a:off x="8859838" y="4484688"/>
            <a:ext cx="865187" cy="325437"/>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Y (µm)</a:t>
            </a:r>
            <a:endParaRPr lang="en-US" altLang="zh-CN" dirty="0">
              <a:latin typeface="Arial" panose="020B0604020202020204" pitchFamily="34" charset="0"/>
            </a:endParaRPr>
          </a:p>
        </p:txBody>
      </p:sp>
      <p:sp>
        <p:nvSpPr>
          <p:cNvPr id="15404" name="Text Box 121"/>
          <p:cNvSpPr txBox="1"/>
          <p:nvPr/>
        </p:nvSpPr>
        <p:spPr>
          <a:xfrm>
            <a:off x="6238875" y="6461125"/>
            <a:ext cx="3482975" cy="334963"/>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      Y</a:t>
            </a:r>
            <a:r>
              <a:rPr lang="en-US" altLang="zh-CN" baseline="-25000" dirty="0">
                <a:latin typeface="Arial" panose="020B0604020202020204" pitchFamily="34" charset="0"/>
              </a:rPr>
              <a:t>P</a:t>
            </a:r>
            <a:r>
              <a:rPr lang="en-US" altLang="zh-CN" dirty="0">
                <a:latin typeface="Arial" panose="020B0604020202020204" pitchFamily="34" charset="0"/>
              </a:rPr>
              <a:t> </a:t>
            </a:r>
            <a:r>
              <a:rPr lang="en-US" altLang="zh-CN" sz="1100" dirty="0">
                <a:latin typeface="Arial" panose="020B0604020202020204" pitchFamily="34" charset="0"/>
              </a:rPr>
              <a:t>(Position of the sensing strip)</a:t>
            </a:r>
            <a:endParaRPr lang="en-US" altLang="zh-CN" sz="1100" dirty="0">
              <a:latin typeface="Arial" panose="020B0604020202020204" pitchFamily="34" charset="0"/>
            </a:endParaRPr>
          </a:p>
        </p:txBody>
      </p:sp>
      <p:sp>
        <p:nvSpPr>
          <p:cNvPr id="15405" name="Line 122"/>
          <p:cNvSpPr/>
          <p:nvPr/>
        </p:nvSpPr>
        <p:spPr>
          <a:xfrm flipH="1" flipV="1">
            <a:off x="6724650" y="6194425"/>
            <a:ext cx="161925" cy="152400"/>
          </a:xfrm>
          <a:prstGeom prst="line">
            <a:avLst/>
          </a:prstGeom>
          <a:ln w="57150" cap="flat" cmpd="sng">
            <a:solidFill>
              <a:schemeClr val="tx1"/>
            </a:solidFill>
            <a:prstDash val="solid"/>
            <a:headEnd type="none" w="med" len="med"/>
            <a:tailEnd type="none" w="med" len="med"/>
          </a:ln>
        </p:spPr>
      </p:sp>
      <p:sp>
        <p:nvSpPr>
          <p:cNvPr id="15406" name="Rectangle 68"/>
          <p:cNvSpPr/>
          <p:nvPr/>
        </p:nvSpPr>
        <p:spPr>
          <a:xfrm>
            <a:off x="452438" y="6178550"/>
            <a:ext cx="4773612" cy="315913"/>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a:t>
            </a:r>
            <a:endParaRPr lang="en-US" altLang="zh-CN" dirty="0">
              <a:latin typeface="Arial" panose="020B0604020202020204" pitchFamily="34" charset="0"/>
            </a:endParaRPr>
          </a:p>
        </p:txBody>
      </p:sp>
      <p:grpSp>
        <p:nvGrpSpPr>
          <p:cNvPr id="4" name="Group 66"/>
          <p:cNvGrpSpPr/>
          <p:nvPr/>
        </p:nvGrpSpPr>
        <p:grpSpPr>
          <a:xfrm>
            <a:off x="3563938" y="2584450"/>
            <a:ext cx="682625" cy="3551238"/>
            <a:chOff x="0" y="0"/>
            <a:chExt cx="708021" cy="3924279"/>
          </a:xfrm>
        </p:grpSpPr>
        <p:grpSp>
          <p:nvGrpSpPr>
            <p:cNvPr id="15410" name="Group 67"/>
            <p:cNvGrpSpPr/>
            <p:nvPr/>
          </p:nvGrpSpPr>
          <p:grpSpPr>
            <a:xfrm>
              <a:off x="0" y="0"/>
              <a:ext cx="0" cy="3779837"/>
              <a:chOff x="0" y="0"/>
              <a:chExt cx="0" cy="3779837"/>
            </a:xfrm>
          </p:grpSpPr>
          <p:sp>
            <p:nvSpPr>
              <p:cNvPr id="15412" name="Line 91"/>
              <p:cNvSpPr/>
              <p:nvPr/>
            </p:nvSpPr>
            <p:spPr>
              <a:xfrm flipV="1">
                <a:off x="0" y="0"/>
                <a:ext cx="0" cy="3779837"/>
              </a:xfrm>
              <a:prstGeom prst="line">
                <a:avLst/>
              </a:prstGeom>
              <a:ln w="28575" cap="flat" cmpd="sng">
                <a:solidFill>
                  <a:srgbClr val="002060"/>
                </a:solidFill>
                <a:prstDash val="solid"/>
                <a:headEnd type="none" w="med" len="med"/>
                <a:tailEnd type="triangle" w="med" len="med"/>
              </a:ln>
            </p:spPr>
          </p:sp>
          <p:sp>
            <p:nvSpPr>
              <p:cNvPr id="15413" name="Line 93"/>
              <p:cNvSpPr/>
              <p:nvPr/>
            </p:nvSpPr>
            <p:spPr>
              <a:xfrm flipV="1">
                <a:off x="0" y="3024187"/>
                <a:ext cx="0" cy="755650"/>
              </a:xfrm>
              <a:prstGeom prst="line">
                <a:avLst/>
              </a:prstGeom>
              <a:ln w="28575" cap="flat" cmpd="sng">
                <a:solidFill>
                  <a:srgbClr val="002060"/>
                </a:solidFill>
                <a:prstDash val="solid"/>
                <a:headEnd type="none" w="med" len="med"/>
                <a:tailEnd type="none" w="med" len="med"/>
              </a:ln>
            </p:spPr>
          </p:sp>
          <p:sp>
            <p:nvSpPr>
              <p:cNvPr id="15414" name="Line 94"/>
              <p:cNvSpPr/>
              <p:nvPr/>
            </p:nvSpPr>
            <p:spPr>
              <a:xfrm flipV="1">
                <a:off x="0" y="0"/>
                <a:ext cx="0" cy="755650"/>
              </a:xfrm>
              <a:prstGeom prst="line">
                <a:avLst/>
              </a:prstGeom>
              <a:ln w="28575" cap="flat" cmpd="sng">
                <a:solidFill>
                  <a:srgbClr val="002060"/>
                </a:solidFill>
                <a:prstDash val="solid"/>
                <a:headEnd type="none" w="med" len="med"/>
                <a:tailEnd type="triangle" w="med" len="med"/>
              </a:ln>
            </p:spPr>
          </p:sp>
        </p:grpSp>
        <p:sp>
          <p:nvSpPr>
            <p:cNvPr id="15411" name="Rectangle 41"/>
            <p:cNvSpPr/>
            <p:nvPr/>
          </p:nvSpPr>
          <p:spPr>
            <a:xfrm>
              <a:off x="49212" y="3514724"/>
              <a:ext cx="658809" cy="409555"/>
            </a:xfrm>
            <a:prstGeom prst="rect">
              <a:avLst/>
            </a:prstGeom>
            <a:noFill/>
            <a:ln w="9525">
              <a:noFill/>
            </a:ln>
          </p:spPr>
          <p:txBody>
            <a:bodyPr wrap="none" lIns="100794" tIns="50397" rIns="100794" bIns="50397">
              <a:spAutoFit/>
            </a:bodyPr>
            <a:p>
              <a:pPr defTabSz="503555"/>
              <a:r>
                <a:rPr lang="en-US" altLang="zh-CN" sz="2000" b="1" dirty="0">
                  <a:solidFill>
                    <a:srgbClr val="FF5050"/>
                  </a:solidFill>
                  <a:latin typeface="Arial" panose="020B0604020202020204" pitchFamily="34" charset="0"/>
                </a:rPr>
                <a:t>MIP</a:t>
              </a:r>
              <a:endParaRPr lang="en-US" altLang="zh-CN" sz="2000" b="1" dirty="0">
                <a:solidFill>
                  <a:srgbClr val="FF5050"/>
                </a:solidFill>
                <a:latin typeface="Arial" panose="020B0604020202020204" pitchFamily="34" charset="0"/>
              </a:endParaRPr>
            </a:p>
          </p:txBody>
        </p:sp>
      </p:grpSp>
      <p:sp>
        <p:nvSpPr>
          <p:cNvPr id="15408" name="Rectangle 68"/>
          <p:cNvSpPr/>
          <p:nvPr/>
        </p:nvSpPr>
        <p:spPr>
          <a:xfrm>
            <a:off x="527050" y="5902325"/>
            <a:ext cx="2540000" cy="311150"/>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zh-CN" altLang="en-US" b="1" dirty="0">
                <a:solidFill>
                  <a:srgbClr val="DD41E1"/>
                </a:solidFill>
                <a:latin typeface="Arial" panose="020B0604020202020204" pitchFamily="34" charset="0"/>
              </a:rPr>
              <a:t>2D-Position sensitivity</a:t>
            </a:r>
            <a:endParaRPr lang="zh-CN" altLang="en-US" dirty="0">
              <a:latin typeface="Arial" panose="020B0604020202020204" pitchFamily="34" charset="0"/>
            </a:endParaRPr>
          </a:p>
        </p:txBody>
      </p:sp>
      <p:sp>
        <p:nvSpPr>
          <p:cNvPr id="15409" name="TextBox 92"/>
          <p:cNvSpPr txBox="1"/>
          <p:nvPr/>
        </p:nvSpPr>
        <p:spPr>
          <a:xfrm>
            <a:off x="990600" y="200025"/>
            <a:ext cx="4779963" cy="45085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Double-side Si Strip Detectors</a:t>
            </a:r>
            <a:endParaRPr lang="en-US" altLang="zh-CN" sz="2600" b="1" dirty="0">
              <a:solidFill>
                <a:schemeClr val="bg1"/>
              </a:solidFill>
              <a:latin typeface="Arial" panose="020B0604020202020204" pitchFamily="34" charset="0"/>
              <a:ea typeface="MS Gothic" panose="020B0609070205080204"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4"/>
          <p:cNvPicPr>
            <a:picLocks noChangeAspect="1"/>
          </p:cNvPicPr>
          <p:nvPr/>
        </p:nvPicPr>
        <p:blipFill>
          <a:blip r:embed="rId1"/>
          <a:srcRect l="18240" t="20744" r="16524"/>
          <a:stretch>
            <a:fillRect/>
          </a:stretch>
        </p:blipFill>
        <p:spPr>
          <a:xfrm>
            <a:off x="244475" y="912813"/>
            <a:ext cx="8667750" cy="6072187"/>
          </a:xfrm>
          <a:prstGeom prst="rect">
            <a:avLst/>
          </a:prstGeom>
          <a:noFill/>
          <a:ln w="9525">
            <a:noFill/>
          </a:ln>
        </p:spPr>
      </p:pic>
      <p:sp>
        <p:nvSpPr>
          <p:cNvPr id="16387" name="Text Box 10"/>
          <p:cNvSpPr txBox="1"/>
          <p:nvPr/>
        </p:nvSpPr>
        <p:spPr>
          <a:xfrm>
            <a:off x="6643688" y="3394075"/>
            <a:ext cx="933450" cy="428625"/>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n-type</a:t>
            </a: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r>
              <a:rPr lang="en-US" altLang="zh-CN" sz="1300" dirty="0">
                <a:latin typeface="Arial" panose="020B0604020202020204" pitchFamily="34" charset="0"/>
                <a:sym typeface="Symbol" panose="05050102010706020507" pitchFamily="18" charset="2"/>
              </a:rPr>
              <a:t> </a:t>
            </a:r>
            <a:r>
              <a:rPr lang="en-US" altLang="zh-CN" sz="1300" dirty="0">
                <a:latin typeface="Arial" panose="020B0604020202020204" pitchFamily="34" charset="0"/>
              </a:rPr>
              <a:t>4 k</a:t>
            </a:r>
            <a:r>
              <a:rPr lang="el-GR" altLang="en-US" sz="1300" dirty="0">
                <a:latin typeface="Arial" panose="020B0604020202020204" pitchFamily="34" charset="0"/>
              </a:rPr>
              <a:t>Ω</a:t>
            </a:r>
            <a:r>
              <a:rPr lang="en-US" altLang="zh-CN" sz="1300" dirty="0">
                <a:latin typeface="Arial" panose="020B0604020202020204" pitchFamily="34" charset="0"/>
              </a:rPr>
              <a:t>-cm</a:t>
            </a:r>
            <a:endParaRPr lang="en-US" altLang="zh-CN" sz="1300" dirty="0">
              <a:latin typeface="Arial" panose="020B0604020202020204" pitchFamily="34" charset="0"/>
            </a:endParaRPr>
          </a:p>
        </p:txBody>
      </p:sp>
      <p:sp>
        <p:nvSpPr>
          <p:cNvPr id="16388" name="Text Box 11"/>
          <p:cNvSpPr txBox="1"/>
          <p:nvPr/>
        </p:nvSpPr>
        <p:spPr>
          <a:xfrm>
            <a:off x="6867525" y="6124575"/>
            <a:ext cx="1617663" cy="727075"/>
          </a:xfrm>
          <a:prstGeom prst="rect">
            <a:avLst/>
          </a:prstGeom>
          <a:solidFill>
            <a:schemeClr val="bg1"/>
          </a:solid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V </a:t>
            </a:r>
            <a:r>
              <a:rPr lang="en-US" altLang="zh-CN" sz="1300" dirty="0">
                <a:latin typeface="Arial" panose="020B0604020202020204" pitchFamily="34" charset="0"/>
                <a:sym typeface="Symbol" panose="05050102010706020507" pitchFamily="18" charset="2"/>
              </a:rPr>
              <a:t> +</a:t>
            </a:r>
            <a:r>
              <a:rPr lang="en-US" altLang="zh-CN" sz="1300" dirty="0">
                <a:latin typeface="Arial" panose="020B0604020202020204" pitchFamily="34" charset="0"/>
              </a:rPr>
              <a:t>100 volts</a:t>
            </a: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r>
              <a:rPr lang="en-US" altLang="zh-CN" dirty="0">
                <a:latin typeface="Arial" panose="020B0604020202020204" pitchFamily="34" charset="0"/>
              </a:rPr>
              <a:t>                       </a:t>
            </a:r>
            <a:endParaRPr lang="en-US" altLang="zh-CN" dirty="0">
              <a:latin typeface="Arial" panose="020B0604020202020204" pitchFamily="34" charset="0"/>
            </a:endParaRPr>
          </a:p>
        </p:txBody>
      </p:sp>
      <p:sp>
        <p:nvSpPr>
          <p:cNvPr id="16389" name="Line 14"/>
          <p:cNvSpPr/>
          <p:nvPr/>
        </p:nvSpPr>
        <p:spPr>
          <a:xfrm>
            <a:off x="3322638" y="1444625"/>
            <a:ext cx="4779962" cy="0"/>
          </a:xfrm>
          <a:prstGeom prst="line">
            <a:avLst/>
          </a:prstGeom>
          <a:ln w="19050" cap="flat" cmpd="sng">
            <a:solidFill>
              <a:schemeClr val="tx1"/>
            </a:solidFill>
            <a:prstDash val="solid"/>
            <a:headEnd type="none" w="med" len="med"/>
            <a:tailEnd type="triangle" w="med" len="med"/>
          </a:ln>
        </p:spPr>
      </p:sp>
      <p:sp>
        <p:nvSpPr>
          <p:cNvPr id="16390" name="Text Box 15"/>
          <p:cNvSpPr txBox="1"/>
          <p:nvPr/>
        </p:nvSpPr>
        <p:spPr>
          <a:xfrm>
            <a:off x="8245475" y="1276350"/>
            <a:ext cx="869950" cy="325438"/>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X (µm)</a:t>
            </a:r>
            <a:endParaRPr lang="en-US" altLang="zh-CN" dirty="0">
              <a:latin typeface="Arial" panose="020B0604020202020204" pitchFamily="34" charset="0"/>
            </a:endParaRPr>
          </a:p>
        </p:txBody>
      </p:sp>
      <p:sp>
        <p:nvSpPr>
          <p:cNvPr id="16391" name="Text Box 16"/>
          <p:cNvSpPr txBox="1"/>
          <p:nvPr/>
        </p:nvSpPr>
        <p:spPr>
          <a:xfrm>
            <a:off x="2763838" y="1260475"/>
            <a:ext cx="319087" cy="325438"/>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0</a:t>
            </a:r>
            <a:endParaRPr lang="en-US" altLang="zh-CN" dirty="0">
              <a:latin typeface="Arial" panose="020B0604020202020204" pitchFamily="34" charset="0"/>
            </a:endParaRPr>
          </a:p>
        </p:txBody>
      </p:sp>
      <p:sp>
        <p:nvSpPr>
          <p:cNvPr id="16392" name="Text Box 17"/>
          <p:cNvSpPr txBox="1"/>
          <p:nvPr/>
        </p:nvSpPr>
        <p:spPr>
          <a:xfrm>
            <a:off x="4779963" y="949325"/>
            <a:ext cx="3482975" cy="336550"/>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      X</a:t>
            </a:r>
            <a:r>
              <a:rPr lang="en-US" altLang="zh-CN" baseline="-25000" dirty="0">
                <a:latin typeface="Arial" panose="020B0604020202020204" pitchFamily="34" charset="0"/>
              </a:rPr>
              <a:t>P</a:t>
            </a:r>
            <a:r>
              <a:rPr lang="en-US" altLang="zh-CN" dirty="0">
                <a:latin typeface="Arial" panose="020B0604020202020204" pitchFamily="34" charset="0"/>
              </a:rPr>
              <a:t> </a:t>
            </a:r>
            <a:r>
              <a:rPr lang="en-US" altLang="zh-CN" sz="1100" dirty="0">
                <a:latin typeface="Arial" panose="020B0604020202020204" pitchFamily="34" charset="0"/>
              </a:rPr>
              <a:t>(Position of the sensing strip)</a:t>
            </a:r>
            <a:endParaRPr lang="en-US" altLang="zh-CN" sz="1100" dirty="0">
              <a:latin typeface="Arial" panose="020B0604020202020204" pitchFamily="34" charset="0"/>
            </a:endParaRPr>
          </a:p>
        </p:txBody>
      </p:sp>
      <p:sp>
        <p:nvSpPr>
          <p:cNvPr id="16393" name="Text Box 27"/>
          <p:cNvSpPr txBox="1"/>
          <p:nvPr/>
        </p:nvSpPr>
        <p:spPr>
          <a:xfrm>
            <a:off x="2349500" y="4073525"/>
            <a:ext cx="2268538" cy="958850"/>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endParaRPr lang="en-US" altLang="zh-CN" sz="1300"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endParaRPr lang="en-US" altLang="zh-CN" dirty="0">
              <a:latin typeface="Arial" panose="020B0604020202020204" pitchFamily="34" charset="0"/>
            </a:endParaRPr>
          </a:p>
          <a:p>
            <a:pPr hangingPunct="0">
              <a:lnSpc>
                <a:spcPct val="93000"/>
              </a:lnSpc>
              <a:buSzPct val="45000"/>
              <a:buFont typeface="Wingdings" panose="05000000000000000000" pitchFamily="2" charset="2"/>
            </a:pPr>
            <a:r>
              <a:rPr lang="en-US" altLang="zh-CN" dirty="0">
                <a:latin typeface="Arial" panose="020B0604020202020204" pitchFamily="34" charset="0"/>
              </a:rPr>
              <a:t>                       </a:t>
            </a:r>
            <a:endParaRPr lang="en-US" altLang="zh-CN" dirty="0">
              <a:latin typeface="Arial" panose="020B0604020202020204" pitchFamily="34" charset="0"/>
            </a:endParaRPr>
          </a:p>
        </p:txBody>
      </p:sp>
      <p:sp>
        <p:nvSpPr>
          <p:cNvPr id="16394" name="Line 56"/>
          <p:cNvSpPr/>
          <p:nvPr/>
        </p:nvSpPr>
        <p:spPr>
          <a:xfrm flipV="1">
            <a:off x="728663" y="4410075"/>
            <a:ext cx="2674937" cy="1139825"/>
          </a:xfrm>
          <a:prstGeom prst="line">
            <a:avLst/>
          </a:prstGeom>
          <a:ln w="28575" cap="flat" cmpd="sng">
            <a:solidFill>
              <a:srgbClr val="D6ECEE"/>
            </a:solidFill>
            <a:prstDash val="solid"/>
            <a:headEnd type="none" w="med" len="med"/>
            <a:tailEnd type="none" w="med" len="med"/>
          </a:ln>
        </p:spPr>
      </p:sp>
      <p:sp>
        <p:nvSpPr>
          <p:cNvPr id="16395" name="Line 57"/>
          <p:cNvSpPr/>
          <p:nvPr/>
        </p:nvSpPr>
        <p:spPr>
          <a:xfrm>
            <a:off x="3403600" y="4410075"/>
            <a:ext cx="4860925" cy="0"/>
          </a:xfrm>
          <a:prstGeom prst="line">
            <a:avLst/>
          </a:prstGeom>
          <a:ln w="28575" cap="flat" cmpd="sng">
            <a:solidFill>
              <a:srgbClr val="D6ECEE"/>
            </a:solidFill>
            <a:prstDash val="solid"/>
            <a:headEnd type="none" w="med" len="med"/>
            <a:tailEnd type="none" w="med" len="med"/>
          </a:ln>
        </p:spPr>
      </p:sp>
      <p:sp>
        <p:nvSpPr>
          <p:cNvPr id="16396" name="Line 59"/>
          <p:cNvSpPr/>
          <p:nvPr/>
        </p:nvSpPr>
        <p:spPr>
          <a:xfrm flipH="1">
            <a:off x="890588" y="5321300"/>
            <a:ext cx="4922837" cy="0"/>
          </a:xfrm>
          <a:prstGeom prst="line">
            <a:avLst/>
          </a:prstGeom>
          <a:ln w="19050" cap="flat" cmpd="sng">
            <a:solidFill>
              <a:srgbClr val="FFAFEA"/>
            </a:solidFill>
            <a:prstDash val="solid"/>
            <a:headEnd type="none" w="med" len="med"/>
            <a:tailEnd type="none" w="med" len="med"/>
          </a:ln>
        </p:spPr>
      </p:sp>
      <p:sp>
        <p:nvSpPr>
          <p:cNvPr id="16397" name="Line 61"/>
          <p:cNvSpPr/>
          <p:nvPr/>
        </p:nvSpPr>
        <p:spPr>
          <a:xfrm flipV="1">
            <a:off x="5751513" y="5168900"/>
            <a:ext cx="406400" cy="152400"/>
          </a:xfrm>
          <a:prstGeom prst="line">
            <a:avLst/>
          </a:prstGeom>
          <a:ln w="19050" cap="flat" cmpd="sng">
            <a:solidFill>
              <a:srgbClr val="FFAFEA"/>
            </a:solidFill>
            <a:prstDash val="solid"/>
            <a:headEnd type="none" w="med" len="med"/>
            <a:tailEnd type="none" w="med" len="med"/>
          </a:ln>
        </p:spPr>
      </p:sp>
      <p:sp>
        <p:nvSpPr>
          <p:cNvPr id="16398" name="Line 62"/>
          <p:cNvSpPr/>
          <p:nvPr/>
        </p:nvSpPr>
        <p:spPr>
          <a:xfrm flipV="1">
            <a:off x="890588" y="5168900"/>
            <a:ext cx="406400" cy="152400"/>
          </a:xfrm>
          <a:prstGeom prst="line">
            <a:avLst/>
          </a:prstGeom>
          <a:ln w="19050" cap="flat" cmpd="sng">
            <a:solidFill>
              <a:srgbClr val="FFAFEA"/>
            </a:solidFill>
            <a:prstDash val="solid"/>
            <a:headEnd type="none" w="med" len="med"/>
            <a:tailEnd type="none" w="med" len="med"/>
          </a:ln>
        </p:spPr>
      </p:sp>
      <p:sp>
        <p:nvSpPr>
          <p:cNvPr id="16399" name="Line 63"/>
          <p:cNvSpPr/>
          <p:nvPr/>
        </p:nvSpPr>
        <p:spPr>
          <a:xfrm>
            <a:off x="890588" y="5321300"/>
            <a:ext cx="0" cy="152400"/>
          </a:xfrm>
          <a:prstGeom prst="line">
            <a:avLst/>
          </a:prstGeom>
          <a:ln w="19050" cap="flat" cmpd="sng">
            <a:solidFill>
              <a:srgbClr val="FFAFEA"/>
            </a:solidFill>
            <a:prstDash val="solid"/>
            <a:headEnd type="none" w="med" len="med"/>
            <a:tailEnd type="none" w="med" len="med"/>
          </a:ln>
        </p:spPr>
      </p:sp>
      <p:sp>
        <p:nvSpPr>
          <p:cNvPr id="16400" name="Line 64"/>
          <p:cNvSpPr/>
          <p:nvPr/>
        </p:nvSpPr>
        <p:spPr>
          <a:xfrm flipH="1">
            <a:off x="881063" y="5473700"/>
            <a:ext cx="4921250" cy="0"/>
          </a:xfrm>
          <a:prstGeom prst="line">
            <a:avLst/>
          </a:prstGeom>
          <a:ln w="19050" cap="flat" cmpd="sng">
            <a:solidFill>
              <a:srgbClr val="FFAFEA"/>
            </a:solidFill>
            <a:prstDash val="solid"/>
            <a:headEnd type="none" w="med" len="med"/>
            <a:tailEnd type="none" w="med" len="med"/>
          </a:ln>
        </p:spPr>
      </p:sp>
      <p:sp>
        <p:nvSpPr>
          <p:cNvPr id="16401" name="Line 65"/>
          <p:cNvSpPr/>
          <p:nvPr/>
        </p:nvSpPr>
        <p:spPr>
          <a:xfrm flipH="1">
            <a:off x="1246188" y="5168900"/>
            <a:ext cx="4921250" cy="0"/>
          </a:xfrm>
          <a:prstGeom prst="line">
            <a:avLst/>
          </a:prstGeom>
          <a:ln w="19050" cap="flat" cmpd="sng">
            <a:solidFill>
              <a:srgbClr val="FFAFEA"/>
            </a:solidFill>
            <a:prstDash val="solid"/>
            <a:headEnd type="none" w="med" len="med"/>
            <a:tailEnd type="none" w="med" len="med"/>
          </a:ln>
        </p:spPr>
      </p:sp>
      <p:sp>
        <p:nvSpPr>
          <p:cNvPr id="16402" name="Line 66"/>
          <p:cNvSpPr/>
          <p:nvPr/>
        </p:nvSpPr>
        <p:spPr>
          <a:xfrm>
            <a:off x="1266825" y="5178425"/>
            <a:ext cx="0" cy="150813"/>
          </a:xfrm>
          <a:prstGeom prst="line">
            <a:avLst/>
          </a:prstGeom>
          <a:ln w="19050" cap="flat" cmpd="sng">
            <a:solidFill>
              <a:srgbClr val="FFD9F5"/>
            </a:solidFill>
            <a:prstDash val="solid"/>
            <a:headEnd type="none" w="med" len="med"/>
            <a:tailEnd type="none" w="med" len="med"/>
          </a:ln>
        </p:spPr>
      </p:sp>
      <p:sp>
        <p:nvSpPr>
          <p:cNvPr id="16403" name="Line 67"/>
          <p:cNvSpPr/>
          <p:nvPr/>
        </p:nvSpPr>
        <p:spPr>
          <a:xfrm flipH="1">
            <a:off x="1458913" y="5045075"/>
            <a:ext cx="4921250" cy="0"/>
          </a:xfrm>
          <a:prstGeom prst="line">
            <a:avLst/>
          </a:prstGeom>
          <a:ln w="19050" cap="flat" cmpd="sng">
            <a:solidFill>
              <a:srgbClr val="FFAFEA"/>
            </a:solidFill>
            <a:prstDash val="solid"/>
            <a:headEnd type="none" w="med" len="med"/>
            <a:tailEnd type="none" w="med" len="med"/>
          </a:ln>
        </p:spPr>
      </p:sp>
      <p:sp>
        <p:nvSpPr>
          <p:cNvPr id="16404" name="Line 68"/>
          <p:cNvSpPr/>
          <p:nvPr/>
        </p:nvSpPr>
        <p:spPr>
          <a:xfrm flipV="1">
            <a:off x="1458913" y="4892675"/>
            <a:ext cx="404812" cy="152400"/>
          </a:xfrm>
          <a:prstGeom prst="line">
            <a:avLst/>
          </a:prstGeom>
          <a:ln w="19050" cap="flat" cmpd="sng">
            <a:solidFill>
              <a:srgbClr val="FFAFEA"/>
            </a:solidFill>
            <a:prstDash val="solid"/>
            <a:headEnd type="none" w="med" len="med"/>
            <a:tailEnd type="none" w="med" len="med"/>
          </a:ln>
        </p:spPr>
      </p:sp>
      <p:sp>
        <p:nvSpPr>
          <p:cNvPr id="16405" name="Line 69"/>
          <p:cNvSpPr/>
          <p:nvPr/>
        </p:nvSpPr>
        <p:spPr>
          <a:xfrm>
            <a:off x="1458913" y="5045075"/>
            <a:ext cx="0" cy="152400"/>
          </a:xfrm>
          <a:prstGeom prst="line">
            <a:avLst/>
          </a:prstGeom>
          <a:ln w="19050" cap="flat" cmpd="sng">
            <a:solidFill>
              <a:srgbClr val="FFAFEA"/>
            </a:solidFill>
            <a:prstDash val="solid"/>
            <a:headEnd type="none" w="med" len="med"/>
            <a:tailEnd type="none" w="med" len="med"/>
          </a:ln>
        </p:spPr>
      </p:sp>
      <p:sp>
        <p:nvSpPr>
          <p:cNvPr id="16406" name="Line 70"/>
          <p:cNvSpPr/>
          <p:nvPr/>
        </p:nvSpPr>
        <p:spPr>
          <a:xfrm flipH="1">
            <a:off x="1447800" y="5197475"/>
            <a:ext cx="4922838" cy="0"/>
          </a:xfrm>
          <a:prstGeom prst="line">
            <a:avLst/>
          </a:prstGeom>
          <a:ln w="19050" cap="flat" cmpd="sng">
            <a:solidFill>
              <a:srgbClr val="FFAFEA"/>
            </a:solidFill>
            <a:prstDash val="solid"/>
            <a:headEnd type="none" w="med" len="med"/>
            <a:tailEnd type="none" w="med" len="med"/>
          </a:ln>
        </p:spPr>
      </p:sp>
      <p:sp>
        <p:nvSpPr>
          <p:cNvPr id="16407" name="Line 71"/>
          <p:cNvSpPr/>
          <p:nvPr/>
        </p:nvSpPr>
        <p:spPr>
          <a:xfrm flipH="1">
            <a:off x="1812925" y="4892675"/>
            <a:ext cx="4921250" cy="0"/>
          </a:xfrm>
          <a:prstGeom prst="line">
            <a:avLst/>
          </a:prstGeom>
          <a:ln w="19050" cap="flat" cmpd="sng">
            <a:solidFill>
              <a:srgbClr val="FFAFEA"/>
            </a:solidFill>
            <a:prstDash val="solid"/>
            <a:headEnd type="none" w="med" len="med"/>
            <a:tailEnd type="none" w="med" len="med"/>
          </a:ln>
        </p:spPr>
      </p:sp>
      <p:sp>
        <p:nvSpPr>
          <p:cNvPr id="16408" name="Line 72"/>
          <p:cNvSpPr/>
          <p:nvPr/>
        </p:nvSpPr>
        <p:spPr>
          <a:xfrm>
            <a:off x="1831975" y="4903788"/>
            <a:ext cx="0" cy="152400"/>
          </a:xfrm>
          <a:prstGeom prst="line">
            <a:avLst/>
          </a:prstGeom>
          <a:ln w="19050" cap="flat" cmpd="sng">
            <a:solidFill>
              <a:srgbClr val="FFD9F5"/>
            </a:solidFill>
            <a:prstDash val="solid"/>
            <a:headEnd type="none" w="med" len="med"/>
            <a:tailEnd type="none" w="med" len="med"/>
          </a:ln>
        </p:spPr>
      </p:sp>
      <p:sp>
        <p:nvSpPr>
          <p:cNvPr id="16409" name="Line 73"/>
          <p:cNvSpPr/>
          <p:nvPr/>
        </p:nvSpPr>
        <p:spPr>
          <a:xfrm flipH="1">
            <a:off x="2025650" y="4787900"/>
            <a:ext cx="4921250" cy="0"/>
          </a:xfrm>
          <a:prstGeom prst="line">
            <a:avLst/>
          </a:prstGeom>
          <a:ln w="19050" cap="flat" cmpd="sng">
            <a:solidFill>
              <a:srgbClr val="FFAFEA"/>
            </a:solidFill>
            <a:prstDash val="solid"/>
            <a:headEnd type="none" w="med" len="med"/>
            <a:tailEnd type="none" w="med" len="med"/>
          </a:ln>
        </p:spPr>
      </p:sp>
      <p:sp>
        <p:nvSpPr>
          <p:cNvPr id="16410" name="Line 74"/>
          <p:cNvSpPr/>
          <p:nvPr/>
        </p:nvSpPr>
        <p:spPr>
          <a:xfrm flipV="1">
            <a:off x="2025650" y="4637088"/>
            <a:ext cx="404813" cy="150812"/>
          </a:xfrm>
          <a:prstGeom prst="line">
            <a:avLst/>
          </a:prstGeom>
          <a:ln w="19050" cap="flat" cmpd="sng">
            <a:solidFill>
              <a:srgbClr val="FFAFEA"/>
            </a:solidFill>
            <a:prstDash val="solid"/>
            <a:headEnd type="none" w="med" len="med"/>
            <a:tailEnd type="none" w="med" len="med"/>
          </a:ln>
        </p:spPr>
      </p:sp>
      <p:sp>
        <p:nvSpPr>
          <p:cNvPr id="16411" name="Line 75"/>
          <p:cNvSpPr/>
          <p:nvPr/>
        </p:nvSpPr>
        <p:spPr>
          <a:xfrm>
            <a:off x="2025650" y="4787900"/>
            <a:ext cx="0" cy="152400"/>
          </a:xfrm>
          <a:prstGeom prst="line">
            <a:avLst/>
          </a:prstGeom>
          <a:ln w="19050" cap="flat" cmpd="sng">
            <a:solidFill>
              <a:srgbClr val="FFAFEA"/>
            </a:solidFill>
            <a:prstDash val="solid"/>
            <a:headEnd type="none" w="med" len="med"/>
            <a:tailEnd type="none" w="med" len="med"/>
          </a:ln>
        </p:spPr>
      </p:sp>
      <p:sp>
        <p:nvSpPr>
          <p:cNvPr id="16412" name="Line 76"/>
          <p:cNvSpPr/>
          <p:nvPr/>
        </p:nvSpPr>
        <p:spPr>
          <a:xfrm flipH="1">
            <a:off x="2014538" y="4940300"/>
            <a:ext cx="4922837" cy="0"/>
          </a:xfrm>
          <a:prstGeom prst="line">
            <a:avLst/>
          </a:prstGeom>
          <a:ln w="19050" cap="flat" cmpd="sng">
            <a:solidFill>
              <a:srgbClr val="FFAFEA"/>
            </a:solidFill>
            <a:prstDash val="solid"/>
            <a:headEnd type="none" w="med" len="med"/>
            <a:tailEnd type="none" w="med" len="med"/>
          </a:ln>
        </p:spPr>
      </p:sp>
      <p:sp>
        <p:nvSpPr>
          <p:cNvPr id="16413" name="Line 77"/>
          <p:cNvSpPr/>
          <p:nvPr/>
        </p:nvSpPr>
        <p:spPr>
          <a:xfrm flipH="1">
            <a:off x="2379663" y="4637088"/>
            <a:ext cx="4922837" cy="0"/>
          </a:xfrm>
          <a:prstGeom prst="line">
            <a:avLst/>
          </a:prstGeom>
          <a:ln w="19050" cap="flat" cmpd="sng">
            <a:solidFill>
              <a:srgbClr val="FFAFEA"/>
            </a:solidFill>
            <a:prstDash val="solid"/>
            <a:headEnd type="none" w="med" len="med"/>
            <a:tailEnd type="none" w="med" len="med"/>
          </a:ln>
        </p:spPr>
      </p:sp>
      <p:sp>
        <p:nvSpPr>
          <p:cNvPr id="16414" name="Line 78"/>
          <p:cNvSpPr/>
          <p:nvPr/>
        </p:nvSpPr>
        <p:spPr>
          <a:xfrm>
            <a:off x="2400300" y="4645025"/>
            <a:ext cx="0" cy="152400"/>
          </a:xfrm>
          <a:prstGeom prst="line">
            <a:avLst/>
          </a:prstGeom>
          <a:ln w="19050" cap="flat" cmpd="sng">
            <a:solidFill>
              <a:srgbClr val="FFD9F5"/>
            </a:solidFill>
            <a:prstDash val="solid"/>
            <a:headEnd type="none" w="med" len="med"/>
            <a:tailEnd type="none" w="med" len="med"/>
          </a:ln>
        </p:spPr>
      </p:sp>
      <p:sp>
        <p:nvSpPr>
          <p:cNvPr id="16415" name="Line 79"/>
          <p:cNvSpPr/>
          <p:nvPr/>
        </p:nvSpPr>
        <p:spPr>
          <a:xfrm flipH="1">
            <a:off x="2633663" y="4522788"/>
            <a:ext cx="4919662" cy="0"/>
          </a:xfrm>
          <a:prstGeom prst="line">
            <a:avLst/>
          </a:prstGeom>
          <a:ln w="19050" cap="flat" cmpd="sng">
            <a:solidFill>
              <a:srgbClr val="FFAFEA"/>
            </a:solidFill>
            <a:prstDash val="solid"/>
            <a:headEnd type="none" w="med" len="med"/>
            <a:tailEnd type="none" w="med" len="med"/>
          </a:ln>
        </p:spPr>
      </p:sp>
      <p:sp>
        <p:nvSpPr>
          <p:cNvPr id="16416" name="Line 80"/>
          <p:cNvSpPr/>
          <p:nvPr/>
        </p:nvSpPr>
        <p:spPr>
          <a:xfrm flipV="1">
            <a:off x="2633663" y="4370388"/>
            <a:ext cx="404812" cy="152400"/>
          </a:xfrm>
          <a:prstGeom prst="line">
            <a:avLst/>
          </a:prstGeom>
          <a:ln w="19050" cap="flat" cmpd="sng">
            <a:solidFill>
              <a:srgbClr val="FFAFEA"/>
            </a:solidFill>
            <a:prstDash val="solid"/>
            <a:headEnd type="none" w="med" len="med"/>
            <a:tailEnd type="none" w="med" len="med"/>
          </a:ln>
        </p:spPr>
      </p:sp>
      <p:sp>
        <p:nvSpPr>
          <p:cNvPr id="16417" name="Line 81"/>
          <p:cNvSpPr/>
          <p:nvPr/>
        </p:nvSpPr>
        <p:spPr>
          <a:xfrm>
            <a:off x="2633663" y="4522788"/>
            <a:ext cx="0" cy="152400"/>
          </a:xfrm>
          <a:prstGeom prst="line">
            <a:avLst/>
          </a:prstGeom>
          <a:ln w="19050" cap="flat" cmpd="sng">
            <a:solidFill>
              <a:srgbClr val="FFAFEA"/>
            </a:solidFill>
            <a:prstDash val="solid"/>
            <a:headEnd type="none" w="med" len="med"/>
            <a:tailEnd type="none" w="med" len="med"/>
          </a:ln>
        </p:spPr>
      </p:sp>
      <p:sp>
        <p:nvSpPr>
          <p:cNvPr id="16418" name="Line 82"/>
          <p:cNvSpPr/>
          <p:nvPr/>
        </p:nvSpPr>
        <p:spPr>
          <a:xfrm flipH="1">
            <a:off x="2622550" y="4675188"/>
            <a:ext cx="4922838" cy="0"/>
          </a:xfrm>
          <a:prstGeom prst="line">
            <a:avLst/>
          </a:prstGeom>
          <a:ln w="19050" cap="flat" cmpd="sng">
            <a:solidFill>
              <a:srgbClr val="FFAFEA"/>
            </a:solidFill>
            <a:prstDash val="solid"/>
            <a:headEnd type="none" w="med" len="med"/>
            <a:tailEnd type="none" w="med" len="med"/>
          </a:ln>
        </p:spPr>
      </p:sp>
      <p:sp>
        <p:nvSpPr>
          <p:cNvPr id="16419" name="Line 83"/>
          <p:cNvSpPr/>
          <p:nvPr/>
        </p:nvSpPr>
        <p:spPr>
          <a:xfrm flipH="1">
            <a:off x="2987675" y="4370388"/>
            <a:ext cx="4921250" cy="0"/>
          </a:xfrm>
          <a:prstGeom prst="line">
            <a:avLst/>
          </a:prstGeom>
          <a:ln w="19050" cap="flat" cmpd="sng">
            <a:solidFill>
              <a:srgbClr val="FFAFEA"/>
            </a:solidFill>
            <a:prstDash val="solid"/>
            <a:headEnd type="none" w="med" len="med"/>
            <a:tailEnd type="none" w="med" len="med"/>
          </a:ln>
        </p:spPr>
      </p:sp>
      <p:sp>
        <p:nvSpPr>
          <p:cNvPr id="16420" name="Text Box 87"/>
          <p:cNvSpPr txBox="1"/>
          <p:nvPr/>
        </p:nvSpPr>
        <p:spPr>
          <a:xfrm>
            <a:off x="5686425" y="4229100"/>
            <a:ext cx="1504950" cy="261938"/>
          </a:xfrm>
          <a:prstGeom prst="rect">
            <a:avLst/>
          </a:prstGeom>
          <a:solidFill>
            <a:schemeClr val="bg1"/>
          </a:solid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sz="1300" dirty="0">
                <a:latin typeface="Arial" panose="020B0604020202020204" pitchFamily="34" charset="0"/>
              </a:rPr>
              <a:t>d = 100 to 600 µm</a:t>
            </a:r>
            <a:endParaRPr lang="en-US" altLang="zh-CN" sz="1300" dirty="0">
              <a:latin typeface="Arial" panose="020B0604020202020204" pitchFamily="34" charset="0"/>
            </a:endParaRPr>
          </a:p>
        </p:txBody>
      </p:sp>
      <p:sp>
        <p:nvSpPr>
          <p:cNvPr id="16421" name="Line 101"/>
          <p:cNvSpPr/>
          <p:nvPr/>
        </p:nvSpPr>
        <p:spPr>
          <a:xfrm>
            <a:off x="2997200" y="5273675"/>
            <a:ext cx="0" cy="152400"/>
          </a:xfrm>
          <a:prstGeom prst="line">
            <a:avLst/>
          </a:prstGeom>
          <a:ln w="19050" cap="flat" cmpd="sng">
            <a:solidFill>
              <a:srgbClr val="FFD9F5"/>
            </a:solidFill>
            <a:prstDash val="solid"/>
            <a:headEnd type="none" w="med" len="med"/>
            <a:tailEnd type="none" w="med" len="med"/>
          </a:ln>
        </p:spPr>
      </p:sp>
      <p:sp>
        <p:nvSpPr>
          <p:cNvPr id="16422" name="Line 118"/>
          <p:cNvSpPr/>
          <p:nvPr/>
        </p:nvSpPr>
        <p:spPr>
          <a:xfrm flipV="1">
            <a:off x="5508625" y="1292225"/>
            <a:ext cx="0" cy="228600"/>
          </a:xfrm>
          <a:prstGeom prst="line">
            <a:avLst/>
          </a:prstGeom>
          <a:ln w="38100" cap="flat" cmpd="sng">
            <a:solidFill>
              <a:schemeClr val="tx1"/>
            </a:solidFill>
            <a:prstDash val="solid"/>
            <a:headEnd type="none" w="med" len="med"/>
            <a:tailEnd type="none" w="med" len="med"/>
          </a:ln>
        </p:spPr>
      </p:sp>
      <p:sp>
        <p:nvSpPr>
          <p:cNvPr id="16423" name="Line 119"/>
          <p:cNvSpPr/>
          <p:nvPr/>
        </p:nvSpPr>
        <p:spPr>
          <a:xfrm flipV="1">
            <a:off x="6399213" y="4864100"/>
            <a:ext cx="3160712" cy="1597025"/>
          </a:xfrm>
          <a:prstGeom prst="line">
            <a:avLst/>
          </a:prstGeom>
          <a:ln w="19050" cap="flat" cmpd="sng">
            <a:solidFill>
              <a:schemeClr val="tx1"/>
            </a:solidFill>
            <a:prstDash val="solid"/>
            <a:headEnd type="none" w="med" len="med"/>
            <a:tailEnd type="triangle" w="med" len="med"/>
          </a:ln>
        </p:spPr>
      </p:sp>
      <p:sp>
        <p:nvSpPr>
          <p:cNvPr id="16424" name="Text Box 120"/>
          <p:cNvSpPr txBox="1"/>
          <p:nvPr/>
        </p:nvSpPr>
        <p:spPr>
          <a:xfrm>
            <a:off x="8859838" y="4484688"/>
            <a:ext cx="865187" cy="325437"/>
          </a:xfrm>
          <a:prstGeom prst="rect">
            <a:avLst/>
          </a:prstGeom>
          <a:noFill/>
          <a:ln w="9525">
            <a:noFill/>
          </a:ln>
        </p:spPr>
        <p:txBody>
          <a:bodyPr wrap="none"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Y (µm)</a:t>
            </a:r>
            <a:endParaRPr lang="en-US" altLang="zh-CN" dirty="0">
              <a:latin typeface="Arial" panose="020B0604020202020204" pitchFamily="34" charset="0"/>
            </a:endParaRPr>
          </a:p>
        </p:txBody>
      </p:sp>
      <p:sp>
        <p:nvSpPr>
          <p:cNvPr id="16425" name="Text Box 121"/>
          <p:cNvSpPr txBox="1"/>
          <p:nvPr/>
        </p:nvSpPr>
        <p:spPr>
          <a:xfrm>
            <a:off x="6238875" y="6461125"/>
            <a:ext cx="3482975" cy="334963"/>
          </a:xfrm>
          <a:prstGeom prst="rect">
            <a:avLst/>
          </a:prstGeom>
          <a:solidFill>
            <a:schemeClr val="bg1"/>
          </a:solidFill>
          <a:ln w="9525">
            <a:noFill/>
          </a:ln>
        </p:spPr>
        <p:txBody>
          <a:bodyPr lIns="100794" tIns="50397" rIns="100794" bIns="50397">
            <a:spAutoFit/>
          </a:bodyPr>
          <a:p>
            <a:pPr hangingPunct="0">
              <a:lnSpc>
                <a:spcPct val="93000"/>
              </a:lnSpc>
              <a:buSzPct val="45000"/>
              <a:buFont typeface="Wingdings" panose="05000000000000000000" pitchFamily="2" charset="2"/>
            </a:pPr>
            <a:r>
              <a:rPr lang="en-US" altLang="zh-CN" dirty="0">
                <a:latin typeface="Arial" panose="020B0604020202020204" pitchFamily="34" charset="0"/>
              </a:rPr>
              <a:t>      Y</a:t>
            </a:r>
            <a:r>
              <a:rPr lang="en-US" altLang="zh-CN" baseline="-25000" dirty="0">
                <a:latin typeface="Arial" panose="020B0604020202020204" pitchFamily="34" charset="0"/>
              </a:rPr>
              <a:t>P</a:t>
            </a:r>
            <a:r>
              <a:rPr lang="en-US" altLang="zh-CN" dirty="0">
                <a:latin typeface="Arial" panose="020B0604020202020204" pitchFamily="34" charset="0"/>
              </a:rPr>
              <a:t> </a:t>
            </a:r>
            <a:r>
              <a:rPr lang="en-US" altLang="zh-CN" sz="1100" dirty="0">
                <a:latin typeface="Arial" panose="020B0604020202020204" pitchFamily="34" charset="0"/>
              </a:rPr>
              <a:t>(Position of the sensing strip)</a:t>
            </a:r>
            <a:endParaRPr lang="en-US" altLang="zh-CN" sz="1100" dirty="0">
              <a:latin typeface="Arial" panose="020B0604020202020204" pitchFamily="34" charset="0"/>
            </a:endParaRPr>
          </a:p>
        </p:txBody>
      </p:sp>
      <p:sp>
        <p:nvSpPr>
          <p:cNvPr id="16426" name="Line 122"/>
          <p:cNvSpPr/>
          <p:nvPr/>
        </p:nvSpPr>
        <p:spPr>
          <a:xfrm flipH="1" flipV="1">
            <a:off x="6724650" y="6194425"/>
            <a:ext cx="161925" cy="152400"/>
          </a:xfrm>
          <a:prstGeom prst="line">
            <a:avLst/>
          </a:prstGeom>
          <a:ln w="57150" cap="flat" cmpd="sng">
            <a:solidFill>
              <a:schemeClr val="tx1"/>
            </a:solidFill>
            <a:prstDash val="solid"/>
            <a:headEnd type="none" w="med" len="med"/>
            <a:tailEnd type="none" w="med" len="med"/>
          </a:ln>
        </p:spPr>
      </p:sp>
      <p:sp>
        <p:nvSpPr>
          <p:cNvPr id="16427" name="Rectangle 68"/>
          <p:cNvSpPr/>
          <p:nvPr/>
        </p:nvSpPr>
        <p:spPr>
          <a:xfrm>
            <a:off x="452438" y="6178550"/>
            <a:ext cx="4773612" cy="315913"/>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en-US" altLang="zh-CN" b="1" dirty="0">
                <a:solidFill>
                  <a:srgbClr val="042B7F"/>
                </a:solidFill>
                <a:latin typeface="Arial" panose="020B0604020202020204" pitchFamily="34" charset="0"/>
                <a:ea typeface="MS PGothic" panose="020B0600070205080204" pitchFamily="34" charset="-128"/>
              </a:rPr>
              <a:t>Single-metal technology, double-sided litho</a:t>
            </a:r>
            <a:endParaRPr lang="en-US" altLang="zh-CN" dirty="0">
              <a:latin typeface="Arial" panose="020B0604020202020204" pitchFamily="34" charset="0"/>
            </a:endParaRPr>
          </a:p>
        </p:txBody>
      </p:sp>
      <p:sp>
        <p:nvSpPr>
          <p:cNvPr id="16428" name="TextBox 92"/>
          <p:cNvSpPr txBox="1"/>
          <p:nvPr/>
        </p:nvSpPr>
        <p:spPr>
          <a:xfrm>
            <a:off x="990600" y="200025"/>
            <a:ext cx="4779963" cy="450850"/>
          </a:xfrm>
          <a:prstGeom prst="rect">
            <a:avLst/>
          </a:prstGeom>
          <a:noFill/>
          <a:ln w="9525">
            <a:noFill/>
          </a:ln>
        </p:spPr>
        <p:txBody>
          <a:bodyPr wrap="none" lIns="100794" tIns="50397" rIns="100794" bIns="50397">
            <a:spAutoFit/>
          </a:bodyPr>
          <a:p>
            <a:pPr defTabSz="503555">
              <a:buFont typeface="Times New Roman" panose="02020603050405020304" pitchFamily="18" charset="0"/>
            </a:pPr>
            <a:r>
              <a:rPr lang="en-US" altLang="zh-CN" sz="2600" b="1" dirty="0">
                <a:solidFill>
                  <a:schemeClr val="bg1"/>
                </a:solidFill>
                <a:latin typeface="Arial" panose="020B0604020202020204" pitchFamily="34" charset="0"/>
                <a:ea typeface="MS Gothic" panose="020B0609070205080204" pitchFamily="49" charset="-128"/>
              </a:rPr>
              <a:t>Double-side Si Strip Detectors</a:t>
            </a:r>
            <a:endParaRPr lang="en-US" altLang="zh-CN" sz="2600" b="1" dirty="0">
              <a:solidFill>
                <a:schemeClr val="bg1"/>
              </a:solidFill>
              <a:latin typeface="Arial" panose="020B0604020202020204" pitchFamily="34" charset="0"/>
              <a:ea typeface="MS Gothic" panose="020B0609070205080204" pitchFamily="49" charset="-128"/>
            </a:endParaRPr>
          </a:p>
        </p:txBody>
      </p:sp>
      <p:pic>
        <p:nvPicPr>
          <p:cNvPr id="16429" name="Picture 94"/>
          <p:cNvPicPr>
            <a:picLocks noChangeAspect="1"/>
          </p:cNvPicPr>
          <p:nvPr/>
        </p:nvPicPr>
        <p:blipFill>
          <a:blip r:embed="rId2"/>
          <a:stretch>
            <a:fillRect/>
          </a:stretch>
        </p:blipFill>
        <p:spPr>
          <a:xfrm>
            <a:off x="5934075" y="5605463"/>
            <a:ext cx="839788" cy="723900"/>
          </a:xfrm>
          <a:prstGeom prst="rect">
            <a:avLst/>
          </a:prstGeom>
          <a:noFill/>
          <a:ln w="9525">
            <a:noFill/>
          </a:ln>
        </p:spPr>
      </p:pic>
      <p:pic>
        <p:nvPicPr>
          <p:cNvPr id="16430" name="Picture 95"/>
          <p:cNvPicPr>
            <a:picLocks noChangeAspect="1"/>
          </p:cNvPicPr>
          <p:nvPr/>
        </p:nvPicPr>
        <p:blipFill>
          <a:blip r:embed="rId3"/>
          <a:stretch>
            <a:fillRect/>
          </a:stretch>
        </p:blipFill>
        <p:spPr>
          <a:xfrm>
            <a:off x="890588" y="5127625"/>
            <a:ext cx="5270500" cy="201613"/>
          </a:xfrm>
          <a:prstGeom prst="rect">
            <a:avLst/>
          </a:prstGeom>
          <a:noFill/>
          <a:ln w="9525">
            <a:noFill/>
          </a:ln>
        </p:spPr>
      </p:pic>
      <p:pic>
        <p:nvPicPr>
          <p:cNvPr id="16431" name="Picture 105"/>
          <p:cNvPicPr>
            <a:picLocks noChangeAspect="1"/>
          </p:cNvPicPr>
          <p:nvPr/>
        </p:nvPicPr>
        <p:blipFill>
          <a:blip r:embed="rId4"/>
          <a:stretch>
            <a:fillRect/>
          </a:stretch>
        </p:blipFill>
        <p:spPr>
          <a:xfrm>
            <a:off x="2825750" y="2260600"/>
            <a:ext cx="3292475" cy="1189038"/>
          </a:xfrm>
          <a:prstGeom prst="rect">
            <a:avLst/>
          </a:prstGeom>
          <a:noFill/>
          <a:ln w="9525">
            <a:noFill/>
          </a:ln>
        </p:spPr>
      </p:pic>
      <p:pic>
        <p:nvPicPr>
          <p:cNvPr id="16432" name="Picture 106"/>
          <p:cNvPicPr>
            <a:picLocks noChangeAspect="1"/>
          </p:cNvPicPr>
          <p:nvPr/>
        </p:nvPicPr>
        <p:blipFill>
          <a:blip r:embed="rId5"/>
          <a:stretch>
            <a:fillRect/>
          </a:stretch>
        </p:blipFill>
        <p:spPr>
          <a:xfrm>
            <a:off x="5286375" y="1490663"/>
            <a:ext cx="855663" cy="1065212"/>
          </a:xfrm>
          <a:prstGeom prst="rect">
            <a:avLst/>
          </a:prstGeom>
          <a:noFill/>
          <a:ln w="9525">
            <a:noFill/>
          </a:ln>
        </p:spPr>
      </p:pic>
      <p:pic>
        <p:nvPicPr>
          <p:cNvPr id="11313" name="Picture 21"/>
          <p:cNvPicPr>
            <a:picLocks noChangeAspect="1"/>
          </p:cNvPicPr>
          <p:nvPr/>
        </p:nvPicPr>
        <p:blipFill>
          <a:blip r:embed="rId6"/>
          <a:stretch>
            <a:fillRect/>
          </a:stretch>
        </p:blipFill>
        <p:spPr>
          <a:xfrm>
            <a:off x="3482975" y="3344863"/>
            <a:ext cx="363538" cy="317500"/>
          </a:xfrm>
          <a:prstGeom prst="rect">
            <a:avLst/>
          </a:prstGeom>
          <a:noFill/>
          <a:ln w="9525">
            <a:noFill/>
          </a:ln>
        </p:spPr>
      </p:pic>
      <p:pic>
        <p:nvPicPr>
          <p:cNvPr id="11314" name="Picture 23"/>
          <p:cNvPicPr>
            <a:picLocks noChangeAspect="1"/>
          </p:cNvPicPr>
          <p:nvPr/>
        </p:nvPicPr>
        <p:blipFill>
          <a:blip r:embed="rId6"/>
          <a:stretch>
            <a:fillRect/>
          </a:stretch>
        </p:blipFill>
        <p:spPr>
          <a:xfrm>
            <a:off x="3482975" y="3573463"/>
            <a:ext cx="363538" cy="315912"/>
          </a:xfrm>
          <a:prstGeom prst="rect">
            <a:avLst/>
          </a:prstGeom>
          <a:noFill/>
          <a:ln w="9525">
            <a:noFill/>
          </a:ln>
        </p:spPr>
      </p:pic>
      <p:pic>
        <p:nvPicPr>
          <p:cNvPr id="11315" name="Picture 25"/>
          <p:cNvPicPr>
            <a:picLocks noChangeAspect="1"/>
          </p:cNvPicPr>
          <p:nvPr/>
        </p:nvPicPr>
        <p:blipFill>
          <a:blip r:embed="rId6"/>
          <a:stretch>
            <a:fillRect/>
          </a:stretch>
        </p:blipFill>
        <p:spPr>
          <a:xfrm>
            <a:off x="3482975" y="3762375"/>
            <a:ext cx="363538" cy="317500"/>
          </a:xfrm>
          <a:prstGeom prst="rect">
            <a:avLst/>
          </a:prstGeom>
          <a:noFill/>
          <a:ln w="9525">
            <a:noFill/>
          </a:ln>
        </p:spPr>
      </p:pic>
      <p:pic>
        <p:nvPicPr>
          <p:cNvPr id="11316" name="Picture 96"/>
          <p:cNvPicPr>
            <a:picLocks noChangeAspect="1"/>
          </p:cNvPicPr>
          <p:nvPr/>
        </p:nvPicPr>
        <p:blipFill>
          <a:blip r:embed="rId6"/>
          <a:stretch>
            <a:fillRect/>
          </a:stretch>
        </p:blipFill>
        <p:spPr>
          <a:xfrm>
            <a:off x="3482975" y="3990975"/>
            <a:ext cx="363538" cy="315913"/>
          </a:xfrm>
          <a:prstGeom prst="rect">
            <a:avLst/>
          </a:prstGeom>
          <a:noFill/>
          <a:ln w="9525">
            <a:noFill/>
          </a:ln>
        </p:spPr>
      </p:pic>
      <p:pic>
        <p:nvPicPr>
          <p:cNvPr id="11317" name="Picture 110"/>
          <p:cNvPicPr>
            <a:picLocks noChangeAspect="1"/>
          </p:cNvPicPr>
          <p:nvPr/>
        </p:nvPicPr>
        <p:blipFill>
          <a:blip r:embed="rId6"/>
          <a:stretch>
            <a:fillRect/>
          </a:stretch>
        </p:blipFill>
        <p:spPr>
          <a:xfrm>
            <a:off x="3482975" y="4191000"/>
            <a:ext cx="363538" cy="315913"/>
          </a:xfrm>
          <a:prstGeom prst="rect">
            <a:avLst/>
          </a:prstGeom>
          <a:noFill/>
          <a:ln w="9525">
            <a:noFill/>
          </a:ln>
        </p:spPr>
      </p:pic>
      <p:pic>
        <p:nvPicPr>
          <p:cNvPr id="11318" name="Picture 111"/>
          <p:cNvPicPr>
            <a:picLocks noChangeAspect="1"/>
          </p:cNvPicPr>
          <p:nvPr/>
        </p:nvPicPr>
        <p:blipFill>
          <a:blip r:embed="rId6"/>
          <a:stretch>
            <a:fillRect/>
          </a:stretch>
        </p:blipFill>
        <p:spPr>
          <a:xfrm>
            <a:off x="3482975" y="4418013"/>
            <a:ext cx="363538" cy="315912"/>
          </a:xfrm>
          <a:prstGeom prst="rect">
            <a:avLst/>
          </a:prstGeom>
          <a:noFill/>
          <a:ln w="9525">
            <a:noFill/>
          </a:ln>
        </p:spPr>
      </p:pic>
      <p:pic>
        <p:nvPicPr>
          <p:cNvPr id="11319" name="Picture 112"/>
          <p:cNvPicPr>
            <a:picLocks noChangeAspect="1"/>
          </p:cNvPicPr>
          <p:nvPr/>
        </p:nvPicPr>
        <p:blipFill>
          <a:blip r:embed="rId6"/>
          <a:stretch>
            <a:fillRect/>
          </a:stretch>
        </p:blipFill>
        <p:spPr>
          <a:xfrm>
            <a:off x="3482975" y="4608513"/>
            <a:ext cx="363538" cy="315912"/>
          </a:xfrm>
          <a:prstGeom prst="rect">
            <a:avLst/>
          </a:prstGeom>
          <a:noFill/>
          <a:ln w="9525">
            <a:noFill/>
          </a:ln>
        </p:spPr>
      </p:pic>
      <p:pic>
        <p:nvPicPr>
          <p:cNvPr id="11320" name="Picture 116"/>
          <p:cNvPicPr>
            <a:picLocks noChangeAspect="1"/>
          </p:cNvPicPr>
          <p:nvPr/>
        </p:nvPicPr>
        <p:blipFill>
          <a:blip r:embed="rId6"/>
          <a:stretch>
            <a:fillRect/>
          </a:stretch>
        </p:blipFill>
        <p:spPr>
          <a:xfrm>
            <a:off x="3482975" y="4835525"/>
            <a:ext cx="363538" cy="317500"/>
          </a:xfrm>
          <a:prstGeom prst="rect">
            <a:avLst/>
          </a:prstGeom>
          <a:noFill/>
          <a:ln w="9525">
            <a:noFill/>
          </a:ln>
        </p:spPr>
      </p:pic>
      <p:pic>
        <p:nvPicPr>
          <p:cNvPr id="11321" name="Picture 117"/>
          <p:cNvPicPr>
            <a:picLocks noChangeAspect="1"/>
          </p:cNvPicPr>
          <p:nvPr/>
        </p:nvPicPr>
        <p:blipFill>
          <a:blip r:embed="rId6"/>
          <a:stretch>
            <a:fillRect/>
          </a:stretch>
        </p:blipFill>
        <p:spPr>
          <a:xfrm>
            <a:off x="3494088" y="5073650"/>
            <a:ext cx="363537" cy="315913"/>
          </a:xfrm>
          <a:prstGeom prst="rect">
            <a:avLst/>
          </a:prstGeom>
          <a:noFill/>
          <a:ln w="9525">
            <a:noFill/>
          </a:ln>
        </p:spPr>
      </p:pic>
      <p:sp>
        <p:nvSpPr>
          <p:cNvPr id="16442" name="Line 84"/>
          <p:cNvSpPr/>
          <p:nvPr/>
        </p:nvSpPr>
        <p:spPr>
          <a:xfrm>
            <a:off x="3008313" y="4379913"/>
            <a:ext cx="0" cy="152400"/>
          </a:xfrm>
          <a:prstGeom prst="line">
            <a:avLst/>
          </a:prstGeom>
          <a:ln w="19050" cap="flat" cmpd="sng">
            <a:solidFill>
              <a:srgbClr val="FFD9F5"/>
            </a:solidFill>
            <a:prstDash val="solid"/>
            <a:headEnd type="none" w="med" len="med"/>
            <a:tailEnd type="none" w="med" len="med"/>
          </a:ln>
        </p:spPr>
      </p:sp>
      <p:pic>
        <p:nvPicPr>
          <p:cNvPr id="11323" name="Picture 103"/>
          <p:cNvPicPr>
            <a:picLocks noChangeAspect="1"/>
          </p:cNvPicPr>
          <p:nvPr/>
        </p:nvPicPr>
        <p:blipFill>
          <a:blip r:embed="rId7"/>
          <a:stretch>
            <a:fillRect/>
          </a:stretch>
        </p:blipFill>
        <p:spPr>
          <a:xfrm>
            <a:off x="3230563" y="4997450"/>
            <a:ext cx="366712" cy="333375"/>
          </a:xfrm>
          <a:prstGeom prst="rect">
            <a:avLst/>
          </a:prstGeom>
          <a:noFill/>
          <a:ln w="9525">
            <a:noFill/>
          </a:ln>
        </p:spPr>
      </p:pic>
      <p:pic>
        <p:nvPicPr>
          <p:cNvPr id="11324" name="Picture 104"/>
          <p:cNvPicPr>
            <a:picLocks noChangeAspect="1"/>
          </p:cNvPicPr>
          <p:nvPr/>
        </p:nvPicPr>
        <p:blipFill>
          <a:blip r:embed="rId7"/>
          <a:stretch>
            <a:fillRect/>
          </a:stretch>
        </p:blipFill>
        <p:spPr>
          <a:xfrm>
            <a:off x="3230563" y="4779963"/>
            <a:ext cx="366712" cy="333375"/>
          </a:xfrm>
          <a:prstGeom prst="rect">
            <a:avLst/>
          </a:prstGeom>
          <a:noFill/>
          <a:ln w="9525">
            <a:noFill/>
          </a:ln>
        </p:spPr>
      </p:pic>
      <p:pic>
        <p:nvPicPr>
          <p:cNvPr id="11325" name="Picture 107"/>
          <p:cNvPicPr>
            <a:picLocks noChangeAspect="1"/>
          </p:cNvPicPr>
          <p:nvPr/>
        </p:nvPicPr>
        <p:blipFill>
          <a:blip r:embed="rId7"/>
          <a:stretch>
            <a:fillRect/>
          </a:stretch>
        </p:blipFill>
        <p:spPr>
          <a:xfrm>
            <a:off x="3230563" y="4541838"/>
            <a:ext cx="366712" cy="333375"/>
          </a:xfrm>
          <a:prstGeom prst="rect">
            <a:avLst/>
          </a:prstGeom>
          <a:noFill/>
          <a:ln w="9525">
            <a:noFill/>
          </a:ln>
        </p:spPr>
      </p:pic>
      <p:pic>
        <p:nvPicPr>
          <p:cNvPr id="11326" name="Picture 95"/>
          <p:cNvPicPr>
            <a:picLocks noChangeAspect="1"/>
          </p:cNvPicPr>
          <p:nvPr/>
        </p:nvPicPr>
        <p:blipFill>
          <a:blip r:embed="rId7"/>
          <a:stretch>
            <a:fillRect/>
          </a:stretch>
        </p:blipFill>
        <p:spPr>
          <a:xfrm>
            <a:off x="3241675" y="4105275"/>
            <a:ext cx="365125" cy="333375"/>
          </a:xfrm>
          <a:prstGeom prst="rect">
            <a:avLst/>
          </a:prstGeom>
          <a:noFill/>
          <a:ln w="9525">
            <a:noFill/>
          </a:ln>
        </p:spPr>
      </p:pic>
      <p:pic>
        <p:nvPicPr>
          <p:cNvPr id="11327" name="Picture 97"/>
          <p:cNvPicPr>
            <a:picLocks noChangeAspect="1"/>
          </p:cNvPicPr>
          <p:nvPr/>
        </p:nvPicPr>
        <p:blipFill>
          <a:blip r:embed="rId7"/>
          <a:stretch>
            <a:fillRect/>
          </a:stretch>
        </p:blipFill>
        <p:spPr>
          <a:xfrm>
            <a:off x="3241675" y="3886200"/>
            <a:ext cx="365125" cy="334963"/>
          </a:xfrm>
          <a:prstGeom prst="rect">
            <a:avLst/>
          </a:prstGeom>
          <a:noFill/>
          <a:ln w="9525">
            <a:noFill/>
          </a:ln>
        </p:spPr>
      </p:pic>
      <p:pic>
        <p:nvPicPr>
          <p:cNvPr id="11328" name="Picture 98"/>
          <p:cNvPicPr>
            <a:picLocks noChangeAspect="1"/>
          </p:cNvPicPr>
          <p:nvPr/>
        </p:nvPicPr>
        <p:blipFill>
          <a:blip r:embed="rId7"/>
          <a:stretch>
            <a:fillRect/>
          </a:stretch>
        </p:blipFill>
        <p:spPr>
          <a:xfrm>
            <a:off x="3241675" y="4332288"/>
            <a:ext cx="365125" cy="334962"/>
          </a:xfrm>
          <a:prstGeom prst="rect">
            <a:avLst/>
          </a:prstGeom>
          <a:noFill/>
          <a:ln w="9525">
            <a:noFill/>
          </a:ln>
        </p:spPr>
      </p:pic>
      <p:pic>
        <p:nvPicPr>
          <p:cNvPr id="11329" name="Picture 100"/>
          <p:cNvPicPr>
            <a:picLocks noChangeAspect="1"/>
          </p:cNvPicPr>
          <p:nvPr/>
        </p:nvPicPr>
        <p:blipFill>
          <a:blip r:embed="rId7"/>
          <a:stretch>
            <a:fillRect/>
          </a:stretch>
        </p:blipFill>
        <p:spPr>
          <a:xfrm>
            <a:off x="3251200" y="3657600"/>
            <a:ext cx="366713" cy="334963"/>
          </a:xfrm>
          <a:prstGeom prst="rect">
            <a:avLst/>
          </a:prstGeom>
          <a:noFill/>
          <a:ln w="9525">
            <a:noFill/>
          </a:ln>
        </p:spPr>
      </p:pic>
      <p:pic>
        <p:nvPicPr>
          <p:cNvPr id="11330" name="Picture 108"/>
          <p:cNvPicPr>
            <a:picLocks noChangeAspect="1"/>
          </p:cNvPicPr>
          <p:nvPr/>
        </p:nvPicPr>
        <p:blipFill>
          <a:blip r:embed="rId7"/>
          <a:stretch>
            <a:fillRect/>
          </a:stretch>
        </p:blipFill>
        <p:spPr>
          <a:xfrm>
            <a:off x="3260725" y="3467100"/>
            <a:ext cx="366713" cy="334963"/>
          </a:xfrm>
          <a:prstGeom prst="rect">
            <a:avLst/>
          </a:prstGeom>
          <a:noFill/>
          <a:ln w="9525">
            <a:noFill/>
          </a:ln>
        </p:spPr>
      </p:pic>
      <p:pic>
        <p:nvPicPr>
          <p:cNvPr id="11331" name="Picture 109"/>
          <p:cNvPicPr>
            <a:picLocks noChangeAspect="1"/>
          </p:cNvPicPr>
          <p:nvPr/>
        </p:nvPicPr>
        <p:blipFill>
          <a:blip r:embed="rId7"/>
          <a:stretch>
            <a:fillRect/>
          </a:stretch>
        </p:blipFill>
        <p:spPr>
          <a:xfrm>
            <a:off x="3260725" y="3249613"/>
            <a:ext cx="366713" cy="334962"/>
          </a:xfrm>
          <a:prstGeom prst="rect">
            <a:avLst/>
          </a:prstGeom>
          <a:noFill/>
          <a:ln w="9525">
            <a:noFill/>
          </a:ln>
        </p:spPr>
      </p:pic>
      <p:sp>
        <p:nvSpPr>
          <p:cNvPr id="16452" name="Line 91"/>
          <p:cNvSpPr/>
          <p:nvPr/>
        </p:nvSpPr>
        <p:spPr>
          <a:xfrm flipV="1">
            <a:off x="3563938" y="2584450"/>
            <a:ext cx="0" cy="3419475"/>
          </a:xfrm>
          <a:prstGeom prst="line">
            <a:avLst/>
          </a:prstGeom>
          <a:ln w="28575" cap="flat" cmpd="sng">
            <a:solidFill>
              <a:srgbClr val="C5C5C5"/>
            </a:solidFill>
            <a:prstDash val="solid"/>
            <a:headEnd type="none" w="med" len="med"/>
            <a:tailEnd type="triangle" w="med" len="med"/>
          </a:ln>
        </p:spPr>
      </p:sp>
      <p:sp>
        <p:nvSpPr>
          <p:cNvPr id="16453" name="Line 93"/>
          <p:cNvSpPr/>
          <p:nvPr/>
        </p:nvSpPr>
        <p:spPr>
          <a:xfrm flipV="1">
            <a:off x="3563938" y="5321300"/>
            <a:ext cx="0" cy="682625"/>
          </a:xfrm>
          <a:prstGeom prst="line">
            <a:avLst/>
          </a:prstGeom>
          <a:ln w="28575" cap="flat" cmpd="sng">
            <a:solidFill>
              <a:schemeClr val="tx1"/>
            </a:solidFill>
            <a:prstDash val="solid"/>
            <a:headEnd type="none" w="med" len="med"/>
            <a:tailEnd type="none" w="med" len="med"/>
          </a:ln>
        </p:spPr>
      </p:sp>
      <p:sp>
        <p:nvSpPr>
          <p:cNvPr id="16454" name="Line 94"/>
          <p:cNvSpPr/>
          <p:nvPr/>
        </p:nvSpPr>
        <p:spPr>
          <a:xfrm flipV="1">
            <a:off x="3563938" y="2584450"/>
            <a:ext cx="0" cy="684213"/>
          </a:xfrm>
          <a:prstGeom prst="line">
            <a:avLst/>
          </a:prstGeom>
          <a:ln w="28575" cap="flat" cmpd="sng">
            <a:solidFill>
              <a:schemeClr val="tx1"/>
            </a:solidFill>
            <a:prstDash val="solid"/>
            <a:headEnd type="none" w="med" len="med"/>
            <a:tailEnd type="triangle" w="med" len="med"/>
          </a:ln>
        </p:spPr>
      </p:sp>
      <p:sp>
        <p:nvSpPr>
          <p:cNvPr id="16455" name="Rectangle 68"/>
          <p:cNvSpPr/>
          <p:nvPr/>
        </p:nvSpPr>
        <p:spPr>
          <a:xfrm>
            <a:off x="527050" y="5902325"/>
            <a:ext cx="2540000" cy="311150"/>
          </a:xfrm>
          <a:prstGeom prst="rect">
            <a:avLst/>
          </a:prstGeom>
          <a:noFill/>
          <a:ln w="9525">
            <a:noFill/>
          </a:ln>
        </p:spPr>
        <p:txBody>
          <a:bodyPr wrap="none">
            <a:spAutoFit/>
          </a:bodyPr>
          <a:p>
            <a:pPr hangingPunct="0">
              <a:lnSpc>
                <a:spcPct val="93000"/>
              </a:lnSpc>
              <a:buSzPct val="45000"/>
              <a:buFont typeface="Wingdings" panose="05000000000000000000" pitchFamily="2" charset="2"/>
            </a:pPr>
            <a:r>
              <a:rPr lang="zh-CN" altLang="en-US" b="1" dirty="0">
                <a:solidFill>
                  <a:srgbClr val="DD41E1"/>
                </a:solidFill>
                <a:latin typeface="Arial" panose="020B0604020202020204" pitchFamily="34" charset="0"/>
              </a:rPr>
              <a:t>2D-Position sensitivity</a:t>
            </a:r>
            <a:endParaRPr lang="zh-CN"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29931E-6 -1.93156E-7 C -0.00268 -0.0042 -0.00536 -0.0084 -0.0019 -0.01553 C 0.00157 -0.02267 -0.00883 -0.02099 0.02047 -0.04283 C 0.04977 -0.06466 0.14114 -0.13605 0.17375 -0.14696 " pathEditMode="relative" ptsTypes="aaaA">
                                      <p:cBhvr>
                                        <p:cTn id="6" dur="3000" fill="hold"/>
                                        <p:tgtEl>
                                          <p:spTgt spid="1131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32 -0.00042 C -0.00047 -0.01427 -0.00063 -0.02813 -0.00032 -0.03821 C 8.75866E-7 -0.04828 -0.00205 -0.05374 0.00157 -0.06151 C 0.0052 -0.06928 -0.00772 -0.06382 0.02111 -0.08482 C 0.04994 -0.10581 0.14823 -0.17468 0.17423 -0.18769 " pathEditMode="relative" ptsTypes="aaaaA">
                                      <p:cBhvr>
                                        <p:cTn id="8" dur="3000" fill="hold"/>
                                        <p:tgtEl>
                                          <p:spTgt spid="1131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32 -0.00084 C -0.00189 -0.02688 -0.00347 -0.05291 -0.00331 -0.06845 C -0.00315 -0.08398 -0.00851 -0.08335 0.00063 -0.09448 C 0.00977 -0.10561 0.02205 -0.11485 0.05135 -0.13479 C 0.08065 -0.15474 0.15548 -0.20344 0.17628 -0.21415 " pathEditMode="relative" ptsTypes="aaaaA">
                                      <p:cBhvr>
                                        <p:cTn id="10" dur="3000" fill="hold"/>
                                        <p:tgtEl>
                                          <p:spTgt spid="1131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1.87146E-6 -3.86311E-7 C 0.00047 -0.02729 0.00095 -0.05459 0.00095 -0.07411 C 0.00095 -0.09364 -0.00441 -0.10539 -1.87146E-6 -0.11694 C 0.00441 -0.12849 -0.00268 -0.12114 0.02741 -0.14298 C 0.0575 -0.16481 0.15517 -0.23913 0.18053 -0.24837 " pathEditMode="relative" ptsTypes="aaaaA">
                                      <p:cBhvr>
                                        <p:cTn id="12" dur="3000" fill="hold"/>
                                        <p:tgtEl>
                                          <p:spTgt spid="1131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4.94014E-6 -2.41444E-7 C -0.00126 -0.05458 -0.00252 -0.10917 -0.00204 -0.1352 C -0.00157 -0.16124 -0.02741 -0.13143 0.00284 -0.15599 C 0.03309 -0.18055 0.16068 -0.27377 0.17943 -0.28217 " pathEditMode="relative" ptsTypes="aaaA">
                                      <p:cBhvr>
                                        <p:cTn id="14" dur="3000" fill="hold"/>
                                        <p:tgtEl>
                                          <p:spTgt spid="11317"/>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2.39445E-7 -9.65778E-7 C -0.00016 -0.0695 -0.00032 -0.13899 2.39445E-7 -0.17027 C 0.00031 -0.20156 -0.02773 -0.16398 0.00189 -0.18728 C 0.0315 -0.21058 0.15233 -0.29813 0.17754 -0.31073 " pathEditMode="relative" ptsTypes="aaaA">
                                      <p:cBhvr>
                                        <p:cTn id="16" dur="3000" fill="hold"/>
                                        <p:tgtEl>
                                          <p:spTgt spid="11318"/>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00032 -0.00084 C -0.00205 -0.08272 -0.00378 -0.1646 -0.00331 -0.20113 C -0.00284 -0.23767 -0.02773 -0.19693 0.00252 -0.22066 C 0.03277 -0.24438 0.14697 -0.34096 0.17817 -0.34285 " pathEditMode="relative" ptsTypes="aaaA">
                                      <p:cBhvr>
                                        <p:cTn id="18" dur="3000" fill="hold"/>
                                        <p:tgtEl>
                                          <p:spTgt spid="1131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2.39445E-7 2.41444E-7 C -0.00126 -0.09364 -0.00236 -0.18707 -0.00205 -0.22885 C -0.00173 -0.27063 -0.02836 -0.2257 0.00189 -0.2511 C 0.03213 -0.2765 0.13563 -0.37056 0.17943 -0.38106 " pathEditMode="relative" ptsTypes="aaaA">
                                      <p:cBhvr>
                                        <p:cTn id="20" dur="3000" fill="hold"/>
                                        <p:tgtEl>
                                          <p:spTgt spid="11320"/>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5.65848E-6 -2.89733E-7 C 5.65848E-6 -0.10938 5.65848E-6 -0.21856 5.65848E-6 -0.26537 C 5.65848E-6 -0.31219 -0.00188 -0.27545 5.65848E-6 -0.28091 C 0.0019 -0.28637 -0.01811 -0.27671 0.01182 -0.29792 C 0.04175 -0.31912 0.15045 -0.40205 0.17959 -0.40835 " pathEditMode="relative" ptsTypes="aaaaA">
                                      <p:cBhvr>
                                        <p:cTn id="22" dur="3000" fill="hold"/>
                                        <p:tgtEl>
                                          <p:spTgt spid="11321"/>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6.93132E-6 -7.44069E-6 C -0.00488 0.00524 -0.00976 0.0107 0.01466 0.01175 C 0.03907 0.0128 0.10666 0.00797 0.14635 0.0065 C 0.18605 0.00503 0.2341 0.00125 0.25269 0.00251 " pathEditMode="relative" ptsTypes="aaaA">
                                      <p:cBhvr>
                                        <p:cTn id="24" dur="3000" fill="hold"/>
                                        <p:tgtEl>
                                          <p:spTgt spid="11323"/>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7.29049E-6 2.41444E-6 C -0.00062 0.00714 -0.00111 0.01428 7.29049E-6 0.01953 C 0.00111 0.02478 -0.01323 0.0296 0.00678 0.03128 C 0.02679 0.03296 0.07909 0.03023 0.12004 0.03002 C 0.161 0.02981 0.23866 0.02667 0.25268 0.03002 " pathEditMode="relative" ptsTypes="aaaaA">
                                      <p:cBhvr>
                                        <p:cTn id="26" dur="3000" fill="hold"/>
                                        <p:tgtEl>
                                          <p:spTgt spid="11324"/>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5.17958E-6 2.46273E-6 C -0.0008 0.0338 -0.00143 0.06781 -5.17958E-6 0.08335 C 0.00141 0.09888 -0.00458 0.09196 0.00881 0.09363 C 0.0222 0.09531 0.03874 0.09363 0.08002 0.09363 C 0.12129 0.09363 0.23188 0.08965 0.25661 0.09363 " pathEditMode="relative" ptsTypes="aaaaA">
                                      <p:cBhvr>
                                        <p:cTn id="28" dur="3000" fill="hold"/>
                                        <p:tgtEl>
                                          <p:spTgt spid="11328"/>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5.17958E-6 -8.21331E-6 C -0.00127 0.04366 -0.00237 0.08754 -0.0019 0.10917 C -0.00143 0.13079 -0.00332 0.12618 0.00299 0.12995 C 0.00929 0.13373 -0.00631 0.13163 0.03607 0.13142 C 0.07844 0.13121 0.22227 0.12471 0.25755 0.1287 " pathEditMode="relative" ptsTypes="aaaaA">
                                      <p:cBhvr>
                                        <p:cTn id="30" dur="3000" fill="hold"/>
                                        <p:tgtEl>
                                          <p:spTgt spid="1132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2.35035E-6 2.46273E-6 C -0.00048 0.07264 -0.00095 0.1455 2.35035E-6 0.17804 C 0.00094 0.21058 0.0011 0.1921 0.00583 0.19504 C 0.01055 0.19798 -0.01355 0.19693 0.02835 0.1963 C 0.07026 0.19567 0.22527 0.18917 0.25756 0.19106 " pathEditMode="relative" ptsTypes="aaaaA">
                                      <p:cBhvr>
                                        <p:cTn id="32" dur="3000" fill="hold"/>
                                        <p:tgtEl>
                                          <p:spTgt spid="11329"/>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2.70951E-6 1.93156E-6 C -0.00173 0.08629 -0.00331 0.17279 -0.00299 0.20932 C -0.00268 0.24585 -0.00268 0.21709 0.00189 0.21982 C 0.00646 0.22254 -0.01827 0.22464 0.02442 0.22506 C 0.06711 0.22548 0.21976 0.21898 0.25851 0.22233 " pathEditMode="relative" ptsTypes="aaaaA">
                                      <p:cBhvr>
                                        <p:cTn id="34" dur="3000" fill="hold"/>
                                        <p:tgtEl>
                                          <p:spTgt spid="11330"/>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7.52993E-6 -8.21331E-6 C -0.00157 0.10056 -0.00314 0.20134 -0.00283 0.24333 C -0.00251 0.28532 -0.00141 0.25005 0.00206 0.25236 C 0.00552 0.25466 -0.02536 0.2576 0.01765 0.2576 C 0.06066 0.2576 0.22275 0.24417 0.26056 0.25236 " pathEditMode="relative" ptsTypes="aaaaA">
                                      <p:cBhvr>
                                        <p:cTn id="36" dur="3000" fill="hold"/>
                                        <p:tgtEl>
                                          <p:spTgt spid="11331"/>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3.59168E-7 1.64182E-6 C -0.00095 0.06005 -0.00174 0.12009 -0.00095 0.14697 C -0.00016 0.17384 -0.00111 0.15852 0.00488 0.16125 C 0.01087 0.16397 -0.00709 0.1646 0.03513 0.16397 C 0.07734 0.16334 0.22007 0.15789 0.25866 0.15747 " pathEditMode="relative" ptsTypes="aaaaA">
                                      <p:cBhvr>
                                        <p:cTn id="38" dur="3000" fill="hold"/>
                                        <p:tgtEl>
                                          <p:spTgt spid="11327"/>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59168E-7 2.36616E-6 C 0.00063 0.01533 0.00142 0.03065 0.00205 0.04031 C 0.00268 0.04997 0.00111 0.0548 0.00394 0.05858 C 0.00678 0.06236 -0.02347 0.06319 0.01954 0.06361 C 0.06254 0.06403 0.22133 0.05312 0.26245 0.0611 " pathEditMode="relative" ptsTypes="aaaaA">
                                      <p:cBhvr>
                                        <p:cTn id="40" dur="3000" fill="hold"/>
                                        <p:tgtEl>
                                          <p:spTgt spid="113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9140</Words>
  <Application>WPS 演示</Application>
  <PresentationFormat>自定义</PresentationFormat>
  <Paragraphs>1323</Paragraphs>
  <Slides>59</Slides>
  <Notes>0</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11</vt:i4>
      </vt:variant>
      <vt:variant>
        <vt:lpstr>幻灯片标题</vt:lpstr>
      </vt:variant>
      <vt:variant>
        <vt:i4>59</vt:i4>
      </vt:variant>
    </vt:vector>
  </HeadingPairs>
  <TitlesOfParts>
    <vt:vector size="88" baseType="lpstr">
      <vt:lpstr>Arial</vt:lpstr>
      <vt:lpstr>宋体</vt:lpstr>
      <vt:lpstr>Wingdings</vt:lpstr>
      <vt:lpstr>黑体</vt:lpstr>
      <vt:lpstr>华文楷体</vt:lpstr>
      <vt:lpstr>Times New Roman</vt:lpstr>
      <vt:lpstr>仿宋</vt:lpstr>
      <vt:lpstr>MS PGothic</vt:lpstr>
      <vt:lpstr>Calibri</vt:lpstr>
      <vt:lpstr>Symbol</vt:lpstr>
      <vt:lpstr>MS Gothic</vt:lpstr>
      <vt:lpstr>Arial Narrow</vt:lpstr>
      <vt:lpstr>微软雅黑</vt:lpstr>
      <vt:lpstr>Arial Unicode MS</vt:lpstr>
      <vt:lpstr>Times</vt:lpstr>
      <vt:lpstr>Wingdings</vt:lpstr>
      <vt:lpstr>Symbol</vt:lpstr>
      <vt:lpstr>自定义设计方案</vt:lpstr>
      <vt:lpstr>Equation.3</vt:lpstr>
      <vt:lpstr>Origin50.Graph</vt:lpstr>
      <vt:lpstr>Origin50.Graph</vt:lpstr>
      <vt:lpstr>AutoCAD.Drawing.17</vt:lpstr>
      <vt:lpstr>Equation.3</vt:lpstr>
      <vt:lpstr>Origin50.Graph</vt:lpstr>
      <vt:lpstr>Origin50.Graph</vt:lpstr>
      <vt:lpstr>Origin50.Graph</vt:lpstr>
      <vt:lpstr>Origin50.Graph</vt:lpstr>
      <vt:lpstr>Origin50.Graph</vt:lpstr>
      <vt:lpstr>Origin50.Graph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large area detector with a small collection anode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Administrator</cp:lastModifiedBy>
  <cp:revision>288</cp:revision>
  <dcterms:created xsi:type="dcterms:W3CDTF">2014-03-22T06:22:00Z</dcterms:created>
  <dcterms:modified xsi:type="dcterms:W3CDTF">2018-08-22T06:31:09Z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2052-10.1.0.7469</vt:lpwstr>
  </property>
</Properties>
</file>